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6" r:id="rId2"/>
    <p:sldId id="354" r:id="rId3"/>
    <p:sldId id="414" r:id="rId4"/>
    <p:sldId id="415" r:id="rId5"/>
    <p:sldId id="421" r:id="rId6"/>
    <p:sldId id="416" r:id="rId7"/>
    <p:sldId id="417" r:id="rId8"/>
    <p:sldId id="418" r:id="rId9"/>
    <p:sldId id="419" r:id="rId10"/>
    <p:sldId id="420" r:id="rId11"/>
    <p:sldId id="422" r:id="rId12"/>
    <p:sldId id="424" r:id="rId13"/>
    <p:sldId id="423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7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nadyne.com/company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839200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10-10:50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Special Topics in Electrodynamics:</a:t>
            </a:r>
          </a:p>
          <a:p>
            <a:pPr lvl="2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folHlink"/>
                </a:solidFill>
              </a:rPr>
              <a:t>Review – Scattering and interference phenomena</a:t>
            </a:r>
          </a:p>
          <a:p>
            <a:pPr lvl="2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folHlink"/>
                </a:solidFill>
              </a:rPr>
              <a:t>Course assessment forms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393833"/>
              </p:ext>
            </p:extLst>
          </p:nvPr>
        </p:nvGraphicFramePr>
        <p:xfrm>
          <a:off x="2286000" y="304800"/>
          <a:ext cx="5486400" cy="20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9" name="Equation" r:id="rId3" imgW="2946240" imgH="1117440" progId="Equation.DSMT4">
                  <p:embed/>
                </p:oleObj>
              </mc:Choice>
              <mc:Fallback>
                <p:oleObj name="Equation" r:id="rId3" imgW="294624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"/>
                        <a:ext cx="5486400" cy="20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" y="2824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</a:t>
            </a:r>
            <a:r>
              <a:rPr lang="en-US" sz="2400" dirty="0" smtClean="0">
                <a:latin typeface="+mj-lt"/>
              </a:rPr>
              <a:t>inear center-fed antenna continued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" y="2064603"/>
            <a:ext cx="772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patterns    </a:t>
            </a:r>
            <a:r>
              <a:rPr lang="en-US" sz="2400" i="1" dirty="0" err="1" smtClean="0">
                <a:latin typeface="+mj-lt"/>
              </a:rPr>
              <a:t>kd</a:t>
            </a:r>
            <a:r>
              <a:rPr lang="en-US" sz="2400" i="1" dirty="0" smtClean="0">
                <a:latin typeface="+mj-lt"/>
              </a:rPr>
              <a:t>=</a:t>
            </a:r>
            <a:r>
              <a:rPr lang="en-US" sz="2400" i="1" dirty="0" err="1" smtClean="0">
                <a:latin typeface="+mj-lt"/>
              </a:rPr>
              <a:t>m</a:t>
            </a:r>
            <a:r>
              <a:rPr lang="en-US" sz="2400" i="1" dirty="0" err="1" smtClean="0">
                <a:latin typeface="Symbol" pitchFamily="18" charset="2"/>
              </a:rPr>
              <a:t>p</a:t>
            </a:r>
            <a:r>
              <a:rPr lang="en-US" sz="2400" i="1" dirty="0" smtClean="0">
                <a:latin typeface="Symbol" pitchFamily="18" charset="2"/>
              </a:rPr>
              <a:t>: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m=4                         m=5                                m=6</a:t>
            </a:r>
            <a:endParaRPr lang="en-US" sz="2400" dirty="0" smtClean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5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Antenna arrays </a:t>
            </a:r>
            <a:endParaRPr lang="en-US" sz="2400" dirty="0" smtClean="0">
              <a:latin typeface="+mj-lt"/>
            </a:endParaRPr>
          </a:p>
        </p:txBody>
      </p:sp>
      <p:pic>
        <p:nvPicPr>
          <p:cNvPr id="124930" name="Picture 2" descr="http://www.tennadyne.com/images/tennlpdana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38263"/>
            <a:ext cx="3810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" y="690265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http://www.tennadyne.com/company.htm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10400" y="1600200"/>
            <a:ext cx="0" cy="2438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1800" y="115193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10400" y="4038600"/>
            <a:ext cx="1905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962400" y="4038600"/>
            <a:ext cx="3048000" cy="1981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5867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4" name="Can 13"/>
          <p:cNvSpPr/>
          <p:nvPr/>
        </p:nvSpPr>
        <p:spPr>
          <a:xfrm>
            <a:off x="6553200" y="3733800"/>
            <a:ext cx="1143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6957060" y="3489960"/>
            <a:ext cx="1143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6172200" y="3962400"/>
            <a:ext cx="1143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5753100" y="4267200"/>
            <a:ext cx="1143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>
            <a:off x="5295900" y="4572000"/>
            <a:ext cx="1143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4838700" y="4876800"/>
            <a:ext cx="1143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7" idx="4"/>
          </p:cNvCxnSpPr>
          <p:nvPr/>
        </p:nvCxnSpPr>
        <p:spPr>
          <a:xfrm>
            <a:off x="7071360" y="4023360"/>
            <a:ext cx="9144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48600" y="4800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Arc 22"/>
          <p:cNvSpPr/>
          <p:nvPr/>
        </p:nvSpPr>
        <p:spPr>
          <a:xfrm rot="8218866">
            <a:off x="6243919" y="3194611"/>
            <a:ext cx="1295400" cy="1516237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endParaRPr lang="en-US" sz="2400" b="1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838700" y="4495800"/>
            <a:ext cx="457200" cy="3048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24400" y="4267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a</a:t>
            </a:r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9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4572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Antenna arrays 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-147935"/>
            <a:ext cx="5257800" cy="5177135"/>
            <a:chOff x="3657600" y="1151930"/>
            <a:chExt cx="5257800" cy="517713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7010400" y="1600200"/>
              <a:ext cx="0" cy="2438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81800" y="115193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z</a:t>
              </a:r>
              <a:endParaRPr lang="en-US" sz="2400" b="1" dirty="0" smtClean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010400" y="4038600"/>
              <a:ext cx="1905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962400" y="4038600"/>
              <a:ext cx="30480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57600" y="58674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14" name="Can 13"/>
            <p:cNvSpPr/>
            <p:nvPr/>
          </p:nvSpPr>
          <p:spPr>
            <a:xfrm>
              <a:off x="6553200" y="3733800"/>
              <a:ext cx="114300" cy="1066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n 16"/>
            <p:cNvSpPr/>
            <p:nvPr/>
          </p:nvSpPr>
          <p:spPr>
            <a:xfrm>
              <a:off x="6957060" y="3489960"/>
              <a:ext cx="114300" cy="1066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n 17"/>
            <p:cNvSpPr/>
            <p:nvPr/>
          </p:nvSpPr>
          <p:spPr>
            <a:xfrm>
              <a:off x="6172200" y="3962400"/>
              <a:ext cx="114300" cy="1066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>
              <a:off x="5753100" y="4267200"/>
              <a:ext cx="114300" cy="1066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5295900" y="4572000"/>
              <a:ext cx="114300" cy="1066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4838700" y="4876800"/>
              <a:ext cx="114300" cy="1066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17" idx="4"/>
            </p:cNvCxnSpPr>
            <p:nvPr/>
          </p:nvCxnSpPr>
          <p:spPr>
            <a:xfrm>
              <a:off x="7071360" y="4023360"/>
              <a:ext cx="914400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848600" y="4800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r</a:t>
              </a:r>
              <a:endParaRPr lang="en-US" sz="2400" b="1" dirty="0" smtClean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Arc 22"/>
            <p:cNvSpPr/>
            <p:nvPr/>
          </p:nvSpPr>
          <p:spPr>
            <a:xfrm rot="8218866">
              <a:off x="6243919" y="3194611"/>
              <a:ext cx="1295400" cy="1516237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0" y="45720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endParaRPr lang="en-US" sz="2400" b="1" dirty="0" smtClean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4838700" y="4495800"/>
              <a:ext cx="4572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724400" y="42672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a</a:t>
              </a:r>
              <a:endParaRPr lang="en-US" sz="2400" b="1" dirty="0" smtClean="0">
                <a:latin typeface="+mj-lt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1143000" y="3718560"/>
            <a:ext cx="0" cy="108204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5800" y="38055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z’’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528537"/>
              </p:ext>
            </p:extLst>
          </p:nvPr>
        </p:nvGraphicFramePr>
        <p:xfrm>
          <a:off x="304800" y="1703388"/>
          <a:ext cx="15144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7" name="Equation" r:id="rId3" imgW="812520" imgH="393480" progId="Equation.DSMT4">
                  <p:embed/>
                </p:oleObj>
              </mc:Choice>
              <mc:Fallback>
                <p:oleObj name="Equation" r:id="rId3" imgW="8125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03388"/>
                        <a:ext cx="151447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315470"/>
              </p:ext>
            </p:extLst>
          </p:nvPr>
        </p:nvGraphicFramePr>
        <p:xfrm>
          <a:off x="2676525" y="4191000"/>
          <a:ext cx="6010275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8" name="Equation" r:id="rId5" imgW="3225600" imgH="965160" progId="Equation.DSMT4">
                  <p:embed/>
                </p:oleObj>
              </mc:Choice>
              <mc:Fallback>
                <p:oleObj name="Equation" r:id="rId5" imgW="3225600" imgH="9651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4191000"/>
                        <a:ext cx="6010275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103764"/>
              </p:ext>
            </p:extLst>
          </p:nvPr>
        </p:nvGraphicFramePr>
        <p:xfrm>
          <a:off x="3675063" y="838200"/>
          <a:ext cx="5487987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9" name="Equation" r:id="rId7" imgW="2946240" imgH="838080" progId="Equation.DSMT4">
                  <p:embed/>
                </p:oleObj>
              </mc:Choice>
              <mc:Fallback>
                <p:oleObj name="Equation" r:id="rId7" imgW="2946240" imgH="8380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838200"/>
                        <a:ext cx="5487987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0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4572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Antenna arrays 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572663"/>
              </p:ext>
            </p:extLst>
          </p:nvPr>
        </p:nvGraphicFramePr>
        <p:xfrm>
          <a:off x="2728913" y="204788"/>
          <a:ext cx="6034087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7" name="Equation" r:id="rId3" imgW="3238200" imgH="1371600" progId="Equation.DSMT4">
                  <p:embed/>
                </p:oleObj>
              </mc:Choice>
              <mc:Fallback>
                <p:oleObj name="Equation" r:id="rId3" imgW="3238200" imgH="1371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04788"/>
                        <a:ext cx="6034087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657600" y="3657600"/>
            <a:ext cx="1524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33800" y="36531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endParaRPr lang="en-US" sz="2400" b="1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362200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N=3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2514600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N=12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78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t="21427" r="28846" b="5457"/>
          <a:stretch/>
        </p:blipFill>
        <p:spPr bwMode="auto">
          <a:xfrm>
            <a:off x="304800" y="335280"/>
            <a:ext cx="8798646" cy="598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6200" y="5181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20638" r="32326" b="4824"/>
          <a:stretch/>
        </p:blipFill>
        <p:spPr bwMode="auto">
          <a:xfrm>
            <a:off x="571322" y="457200"/>
            <a:ext cx="8267878" cy="463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16744" r="53257" b="15695"/>
          <a:stretch/>
        </p:blipFill>
        <p:spPr bwMode="auto">
          <a:xfrm>
            <a:off x="1905000" y="236915"/>
            <a:ext cx="5518180" cy="608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3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t="21739" r="21010" b="30074"/>
          <a:stretch/>
        </p:blipFill>
        <p:spPr bwMode="auto">
          <a:xfrm>
            <a:off x="457200" y="381000"/>
            <a:ext cx="7470183" cy="333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46694" r="22989" b="16061"/>
          <a:stretch/>
        </p:blipFill>
        <p:spPr bwMode="auto">
          <a:xfrm>
            <a:off x="762000" y="3901440"/>
            <a:ext cx="6964681" cy="25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5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of radiation from antenna</a:t>
            </a:r>
          </a:p>
        </p:txBody>
      </p:sp>
      <p:pic>
        <p:nvPicPr>
          <p:cNvPr id="6" name="Picture 2" descr="https://encrypted-tbn0.gstatic.com/shopping?q=tbn:ANd9GcRw8IND7kmpQiPNtsKs1DQ-iS3sGwAsxtWDpGXwnISCtjZ1QaWk-S8CUEUy5z3GJi0Xe59GLM-y&amp;usqp=C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914400"/>
            <a:ext cx="36671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524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Linear center-fed antenna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419600" y="1447800"/>
            <a:ext cx="609600" cy="307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600" y="1143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715000" y="152400"/>
            <a:ext cx="685800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152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3100" y="1443335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3" name="Right Brace 12"/>
          <p:cNvSpPr/>
          <p:nvPr/>
        </p:nvSpPr>
        <p:spPr>
          <a:xfrm rot="17780629">
            <a:off x="7595798" y="1375658"/>
            <a:ext cx="381000" cy="205315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0" y="1824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d/2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37035"/>
              </p:ext>
            </p:extLst>
          </p:nvPr>
        </p:nvGraphicFramePr>
        <p:xfrm>
          <a:off x="736600" y="2925763"/>
          <a:ext cx="5588000" cy="301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1" name="Equation" r:id="rId4" imgW="2450880" imgH="1320480" progId="Equation.DSMT4">
                  <p:embed/>
                </p:oleObj>
              </mc:Choice>
              <mc:Fallback>
                <p:oleObj name="Equation" r:id="rId4" imgW="245088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925763"/>
                        <a:ext cx="5588000" cy="301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1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Linear center-fed antenna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957120"/>
              </p:ext>
            </p:extLst>
          </p:nvPr>
        </p:nvGraphicFramePr>
        <p:xfrm>
          <a:off x="785812" y="990600"/>
          <a:ext cx="7672388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0" name="Equation" r:id="rId3" imgW="3365280" imgH="1536480" progId="Equation.DSMT4">
                  <p:embed/>
                </p:oleObj>
              </mc:Choice>
              <mc:Fallback>
                <p:oleObj name="Equation" r:id="rId3" imgW="336528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2" y="990600"/>
                        <a:ext cx="7672388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265230"/>
              </p:ext>
            </p:extLst>
          </p:nvPr>
        </p:nvGraphicFramePr>
        <p:xfrm>
          <a:off x="685800" y="3846513"/>
          <a:ext cx="6716713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1" name="Equation" r:id="rId5" imgW="2946240" imgH="1117440" progId="Equation.DSMT4">
                  <p:embed/>
                </p:oleObj>
              </mc:Choice>
              <mc:Fallback>
                <p:oleObj name="Equation" r:id="rId5" imgW="294624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46513"/>
                        <a:ext cx="6716713" cy="255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9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2263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</a:t>
            </a:r>
            <a:r>
              <a:rPr lang="en-US" sz="2400" dirty="0" smtClean="0">
                <a:latin typeface="+mj-lt"/>
              </a:rPr>
              <a:t>inear center-fed antenna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140668"/>
              </p:ext>
            </p:extLst>
          </p:nvPr>
        </p:nvGraphicFramePr>
        <p:xfrm>
          <a:off x="466725" y="798513"/>
          <a:ext cx="6716713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7" name="Equation" r:id="rId3" imgW="2946240" imgH="1117440" progId="Equation.DSMT4">
                  <p:embed/>
                </p:oleObj>
              </mc:Choice>
              <mc:Fallback>
                <p:oleObj name="Equation" r:id="rId3" imgW="294624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798513"/>
                        <a:ext cx="6716713" cy="255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125968"/>
              </p:ext>
            </p:extLst>
          </p:nvPr>
        </p:nvGraphicFramePr>
        <p:xfrm>
          <a:off x="327025" y="3319463"/>
          <a:ext cx="7150100" cy="307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8" name="Equation" r:id="rId5" imgW="3136680" imgH="1346040" progId="Equation.DSMT4">
                  <p:embed/>
                </p:oleObj>
              </mc:Choice>
              <mc:Fallback>
                <p:oleObj name="Equation" r:id="rId5" imgW="313668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3319463"/>
                        <a:ext cx="7150100" cy="307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7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2014 --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551700"/>
              </p:ext>
            </p:extLst>
          </p:nvPr>
        </p:nvGraphicFramePr>
        <p:xfrm>
          <a:off x="2286000" y="304800"/>
          <a:ext cx="5486400" cy="20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7" name="Equation" r:id="rId3" imgW="2946240" imgH="1117440" progId="Equation.DSMT4">
                  <p:embed/>
                </p:oleObj>
              </mc:Choice>
              <mc:Fallback>
                <p:oleObj name="Equation" r:id="rId3" imgW="2946240" imgH="1117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"/>
                        <a:ext cx="5486400" cy="20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" y="2824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</a:t>
            </a:r>
            <a:r>
              <a:rPr lang="en-US" sz="2400" dirty="0" smtClean="0">
                <a:latin typeface="+mj-lt"/>
              </a:rPr>
              <a:t>inear center-fed antenna continued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" y="2064603"/>
            <a:ext cx="772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patterns    </a:t>
            </a:r>
            <a:r>
              <a:rPr lang="en-US" sz="2400" i="1" dirty="0" err="1" smtClean="0">
                <a:latin typeface="+mj-lt"/>
              </a:rPr>
              <a:t>kd</a:t>
            </a:r>
            <a:r>
              <a:rPr lang="en-US" sz="2400" i="1" dirty="0" smtClean="0">
                <a:latin typeface="+mj-lt"/>
              </a:rPr>
              <a:t>=</a:t>
            </a:r>
            <a:r>
              <a:rPr lang="en-US" sz="2400" i="1" dirty="0" err="1" smtClean="0">
                <a:latin typeface="+mj-lt"/>
              </a:rPr>
              <a:t>m</a:t>
            </a:r>
            <a:r>
              <a:rPr lang="en-US" sz="2400" i="1" dirty="0" err="1" smtClean="0">
                <a:latin typeface="Symbol" pitchFamily="18" charset="2"/>
              </a:rPr>
              <a:t>p</a:t>
            </a:r>
            <a:r>
              <a:rPr lang="en-US" sz="2400" i="1" dirty="0" smtClean="0">
                <a:latin typeface="Symbol" pitchFamily="18" charset="2"/>
              </a:rPr>
              <a:t>: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m=1                         m=2                                m=3</a:t>
            </a:r>
            <a:endParaRPr lang="en-US" sz="2400" dirty="0" smtClean="0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0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27454</TotalTime>
  <Words>214</Words>
  <Application>Microsoft Office PowerPoint</Application>
  <PresentationFormat>On-screen Show (4:3)</PresentationFormat>
  <Paragraphs>80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1386</cp:revision>
  <cp:lastPrinted>2014-04-23T13:21:26Z</cp:lastPrinted>
  <dcterms:created xsi:type="dcterms:W3CDTF">2012-01-10T18:32:24Z</dcterms:created>
  <dcterms:modified xsi:type="dcterms:W3CDTF">2014-04-23T14:38:51Z</dcterms:modified>
</cp:coreProperties>
</file>