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aspects of superconductivity – continued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Review – reflection and refraction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40855"/>
              </p:ext>
            </p:extLst>
          </p:nvPr>
        </p:nvGraphicFramePr>
        <p:xfrm>
          <a:off x="609600" y="2760663"/>
          <a:ext cx="57721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1" name="Equation" r:id="rId3" imgW="3085920" imgH="393480" progId="Equation.DSMT4">
                  <p:embed/>
                </p:oleObj>
              </mc:Choice>
              <mc:Fallback>
                <p:oleObj name="Equation" r:id="rId3" imgW="308592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60663"/>
                        <a:ext cx="57721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73616"/>
              </p:ext>
            </p:extLst>
          </p:nvPr>
        </p:nvGraphicFramePr>
        <p:xfrm>
          <a:off x="565150" y="3733800"/>
          <a:ext cx="82883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2" name="Equation" r:id="rId5" imgW="3720960" imgH="507960" progId="Equation.DSMT4">
                  <p:embed/>
                </p:oleObj>
              </mc:Choice>
              <mc:Fallback>
                <p:oleObj name="Equation" r:id="rId5" imgW="372096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733800"/>
                        <a:ext cx="828833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8" name="Cube 7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163739"/>
              </p:ext>
            </p:extLst>
          </p:nvPr>
        </p:nvGraphicFramePr>
        <p:xfrm>
          <a:off x="1046163" y="5792788"/>
          <a:ext cx="42751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3" name="Equation" r:id="rId7" imgW="2286000" imgH="228600" progId="Equation.DSMT4">
                  <p:embed/>
                </p:oleObj>
              </mc:Choice>
              <mc:Fallback>
                <p:oleObj name="Equation" r:id="rId7" imgW="22860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792788"/>
                        <a:ext cx="42751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762762"/>
              </p:ext>
            </p:extLst>
          </p:nvPr>
        </p:nvGraphicFramePr>
        <p:xfrm>
          <a:off x="587375" y="4876800"/>
          <a:ext cx="6292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4" name="Equation" r:id="rId9" imgW="3365280" imgH="457200" progId="Equation.DSMT4">
                  <p:embed/>
                </p:oleObj>
              </mc:Choice>
              <mc:Fallback>
                <p:oleObj name="Equation" r:id="rId9" imgW="336528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876800"/>
                        <a:ext cx="62928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5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8" name="Cube 7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961968"/>
              </p:ext>
            </p:extLst>
          </p:nvPr>
        </p:nvGraphicFramePr>
        <p:xfrm>
          <a:off x="941388" y="3736975"/>
          <a:ext cx="69834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5" name="Equation" r:id="rId3" imgW="3733560" imgH="1346040" progId="Equation.DSMT4">
                  <p:embed/>
                </p:oleObj>
              </mc:Choice>
              <mc:Fallback>
                <p:oleObj name="Equation" r:id="rId3" imgW="373356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3736975"/>
                        <a:ext cx="6983412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30483"/>
              </p:ext>
            </p:extLst>
          </p:nvPr>
        </p:nvGraphicFramePr>
        <p:xfrm>
          <a:off x="427038" y="2743200"/>
          <a:ext cx="6292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6" name="Equation" r:id="rId5" imgW="3365280" imgH="609480" progId="Equation.DSMT4">
                  <p:embed/>
                </p:oleObj>
              </mc:Choice>
              <mc:Fallback>
                <p:oleObj name="Equation" r:id="rId5" imgW="33652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743200"/>
                        <a:ext cx="62928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6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295400"/>
            <a:ext cx="8629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9020" y="128016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4567535"/>
            <a:ext cx="85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F/F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257800"/>
            <a:ext cx="8734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This very sensitive “SQUID” technology has been used in scanning probe techniques.    See for example, J. R. </a:t>
            </a:r>
            <a:r>
              <a:rPr lang="en-US" sz="2400" dirty="0" err="1" smtClean="0">
                <a:latin typeface="+mj-lt"/>
              </a:rPr>
              <a:t>Kirtley</a:t>
            </a:r>
            <a:r>
              <a:rPr lang="en-US" sz="2400" dirty="0" smtClean="0">
                <a:latin typeface="+mj-lt"/>
              </a:rPr>
              <a:t>, Rep. </a:t>
            </a:r>
            <a:r>
              <a:rPr lang="en-US" sz="2400" dirty="0" err="1" smtClean="0">
                <a:latin typeface="+mj-lt"/>
              </a:rPr>
              <a:t>Prog</a:t>
            </a:r>
            <a:r>
              <a:rPr lang="en-US" sz="2400" dirty="0" smtClean="0">
                <a:latin typeface="+mj-lt"/>
              </a:rPr>
              <a:t>. Physics 73, 126501 (2010).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304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SQUID =</a:t>
            </a:r>
            <a:r>
              <a:rPr lang="en-US" sz="2400" i="1" dirty="0" smtClean="0"/>
              <a:t>superconducting </a:t>
            </a:r>
            <a:r>
              <a:rPr lang="en-US" sz="2400" i="1" dirty="0"/>
              <a:t>quantum interference device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11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reflection and refraction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Consider the </a:t>
            </a:r>
            <a:r>
              <a:rPr lang="en-US" sz="2400" smtClean="0">
                <a:latin typeface="+mj-lt"/>
              </a:rPr>
              <a:t>normal incidence case; 3 media 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3581400" cy="52578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990600"/>
            <a:ext cx="990600" cy="525780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990600"/>
            <a:ext cx="3581400" cy="5257800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800" y="2133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2667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7400" y="16808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2214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47900" y="16808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0" y="2209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1R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52900" y="2286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52900" y="28194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19600" y="18332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23666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196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2T</a:t>
            </a:r>
            <a:endParaRPr lang="en-US" sz="2400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23622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19700" y="2286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829300" y="1833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198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3T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83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reflection and refraction </a:t>
            </a:r>
            <a:r>
              <a:rPr lang="en-US" sz="2400" dirty="0" smtClean="0">
                <a:latin typeface="+mj-lt"/>
              </a:rPr>
              <a:t>-- continued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Consider the normal incidence case; 3 media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3581400" cy="2057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990600"/>
            <a:ext cx="990600" cy="205740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990600"/>
            <a:ext cx="3581400" cy="2057400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800" y="2133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2667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7400" y="16808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2214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47900" y="16808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0" y="2209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1R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52900" y="2286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52900" y="28194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19600" y="18332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23666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196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2T</a:t>
            </a:r>
            <a:endParaRPr lang="en-US" sz="2400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23622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19700" y="2286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829300" y="1833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198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3T</a:t>
            </a:r>
            <a:endParaRPr lang="en-US" sz="2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this steady-state formulation, we must match the tangential components of the E and H fields at each boundary</a:t>
            </a:r>
            <a:endParaRPr lang="en-US" sz="2400" dirty="0" smtClean="0">
              <a:latin typeface="+mj-lt"/>
            </a:endParaRPr>
          </a:p>
        </p:txBody>
      </p:sp>
      <p:sp>
        <p:nvSpPr>
          <p:cNvPr id="27" name="Left Brace 26"/>
          <p:cNvSpPr/>
          <p:nvPr/>
        </p:nvSpPr>
        <p:spPr>
          <a:xfrm rot="-5400000">
            <a:off x="4362450" y="2724150"/>
            <a:ext cx="304800" cy="9525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95800" y="3119735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82394"/>
              </p:ext>
            </p:extLst>
          </p:nvPr>
        </p:nvGraphicFramePr>
        <p:xfrm>
          <a:off x="963613" y="4567238"/>
          <a:ext cx="6937375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8" name="Equation" r:id="rId3" imgW="3708360" imgH="977760" progId="Equation.DSMT4">
                  <p:embed/>
                </p:oleObj>
              </mc:Choice>
              <mc:Fallback>
                <p:oleObj name="Equation" r:id="rId3" imgW="3708360" imgH="977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567238"/>
                        <a:ext cx="6937375" cy="183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7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reflection and refraction </a:t>
            </a:r>
            <a:r>
              <a:rPr lang="en-US" sz="2400" dirty="0" smtClean="0">
                <a:latin typeface="+mj-lt"/>
              </a:rPr>
              <a:t>-- continued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Consider the normal incidence case; 3 media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3581400" cy="2057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990600"/>
            <a:ext cx="990600" cy="205740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990600"/>
            <a:ext cx="3581400" cy="2057400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800" y="2133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2667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7400" y="16808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2214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47900" y="16808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0" y="2209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1R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52900" y="2286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52900" y="28194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19600" y="18332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23666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196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2T</a:t>
            </a:r>
            <a:endParaRPr lang="en-US" sz="2400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23622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19700" y="2286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829300" y="1833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198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3T</a:t>
            </a:r>
            <a:endParaRPr lang="en-US" sz="2400" dirty="0" smtClean="0">
              <a:latin typeface="+mj-lt"/>
            </a:endParaRPr>
          </a:p>
        </p:txBody>
      </p:sp>
      <p:sp>
        <p:nvSpPr>
          <p:cNvPr id="27" name="Left Brace 26"/>
          <p:cNvSpPr/>
          <p:nvPr/>
        </p:nvSpPr>
        <p:spPr>
          <a:xfrm rot="-5400000">
            <a:off x="4362450" y="2724150"/>
            <a:ext cx="304800" cy="9525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95800" y="3119735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270597"/>
              </p:ext>
            </p:extLst>
          </p:nvPr>
        </p:nvGraphicFramePr>
        <p:xfrm>
          <a:off x="1284288" y="3505200"/>
          <a:ext cx="2827337" cy="297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9" name="Equation" r:id="rId3" imgW="1511280" imgH="1587240" progId="Equation.DSMT4">
                  <p:embed/>
                </p:oleObj>
              </mc:Choice>
              <mc:Fallback>
                <p:oleObj name="Equation" r:id="rId3" imgW="151128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3505200"/>
                        <a:ext cx="2827337" cy="297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01188"/>
              </p:ext>
            </p:extLst>
          </p:nvPr>
        </p:nvGraphicFramePr>
        <p:xfrm>
          <a:off x="5700713" y="4573588"/>
          <a:ext cx="1187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0" name="Equation" r:id="rId5" imgW="634680" imgH="609480" progId="Equation.DSMT4">
                  <p:embed/>
                </p:oleObj>
              </mc:Choice>
              <mc:Fallback>
                <p:oleObj name="Equation" r:id="rId5" imgW="634680" imgH="609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4573588"/>
                        <a:ext cx="11874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6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reflection and refraction </a:t>
            </a:r>
            <a:r>
              <a:rPr lang="en-US" sz="2400" dirty="0" smtClean="0">
                <a:latin typeface="+mj-lt"/>
              </a:rPr>
              <a:t>-- continued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Consider the normal incidence case; 3 media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3581400" cy="2057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990600"/>
            <a:ext cx="990600" cy="205740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990600"/>
            <a:ext cx="3581400" cy="2057400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47800" y="2133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47800" y="2667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57400" y="16808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209800" y="2214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7900" y="16808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2209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1R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152900" y="2286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52900" y="28194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419600" y="18332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2366665"/>
            <a:ext cx="0" cy="452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96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2T</a:t>
            </a:r>
            <a:endParaRPr lang="en-US" sz="2400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23622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2R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19700" y="2286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829300" y="1833265"/>
            <a:ext cx="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9800" y="183326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3T</a:t>
            </a:r>
            <a:endParaRPr lang="en-US" sz="2400" dirty="0" smtClean="0">
              <a:latin typeface="+mj-lt"/>
            </a:endParaRPr>
          </a:p>
        </p:txBody>
      </p:sp>
      <p:sp>
        <p:nvSpPr>
          <p:cNvPr id="27" name="Left Brace 26"/>
          <p:cNvSpPr/>
          <p:nvPr/>
        </p:nvSpPr>
        <p:spPr>
          <a:xfrm rot="-5400000">
            <a:off x="4362450" y="2724150"/>
            <a:ext cx="304800" cy="9525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95800" y="3119735"/>
            <a:ext cx="81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486965"/>
              </p:ext>
            </p:extLst>
          </p:nvPr>
        </p:nvGraphicFramePr>
        <p:xfrm>
          <a:off x="778176" y="3810000"/>
          <a:ext cx="7832424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Equation" r:id="rId3" imgW="4902120" imgH="1320480" progId="Equation.DSMT4">
                  <p:embed/>
                </p:oleObj>
              </mc:Choice>
              <mc:Fallback>
                <p:oleObj name="Equation" r:id="rId3" imgW="4902120" imgH="1320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76" y="3810000"/>
                        <a:ext cx="7832424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1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-5649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reflection and refraction </a:t>
            </a:r>
            <a:r>
              <a:rPr lang="en-US" sz="2400" dirty="0" smtClean="0">
                <a:latin typeface="+mj-lt"/>
              </a:rPr>
              <a:t>-- continued 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7200" y="457200"/>
            <a:ext cx="8153400" cy="2590800"/>
            <a:chOff x="457200" y="990600"/>
            <a:chExt cx="8153400" cy="2590800"/>
          </a:xfrm>
        </p:grpSpPr>
        <p:sp>
          <p:nvSpPr>
            <p:cNvPr id="6" name="Rectangle 5"/>
            <p:cNvSpPr/>
            <p:nvPr/>
          </p:nvSpPr>
          <p:spPr>
            <a:xfrm>
              <a:off x="457200" y="990600"/>
              <a:ext cx="3581400" cy="2057400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38600" y="990600"/>
              <a:ext cx="990600" cy="2057400"/>
            </a:xfrm>
            <a:prstGeom prst="rect">
              <a:avLst/>
            </a:prstGeom>
            <a:solidFill>
              <a:srgbClr val="FF000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29200" y="990600"/>
              <a:ext cx="3581400" cy="2057400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8200" y="121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n</a:t>
              </a:r>
              <a:r>
                <a:rPr lang="en-US" sz="2400" i="1" baseline="-25000" dirty="0" smtClean="0">
                  <a:latin typeface="+mj-lt"/>
                </a:rPr>
                <a:t>1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67200" y="121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n</a:t>
              </a:r>
              <a:r>
                <a:rPr lang="en-US" sz="2400" i="1" baseline="-25000" dirty="0" smtClean="0">
                  <a:latin typeface="+mj-lt"/>
                </a:rPr>
                <a:t>2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05600" y="121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n</a:t>
              </a:r>
              <a:r>
                <a:rPr lang="en-US" sz="2400" i="1" baseline="-25000" dirty="0" smtClean="0">
                  <a:latin typeface="+mj-lt"/>
                </a:rPr>
                <a:t>3</a:t>
              </a:r>
              <a:endParaRPr lang="en-US" sz="2400" i="1" dirty="0" smtClean="0">
                <a:latin typeface="+mj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447800" y="21336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447800" y="26670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57400" y="1680865"/>
              <a:ext cx="0" cy="4527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209800" y="2214265"/>
              <a:ext cx="0" cy="4527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47900" y="1680865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0" y="2209800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</a:t>
              </a:r>
              <a:r>
                <a:rPr lang="en-US" sz="2400" baseline="-25000" dirty="0" smtClean="0">
                  <a:latin typeface="+mj-lt"/>
                </a:rPr>
                <a:t>1R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152900" y="2286000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152900" y="28194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4419600" y="1833265"/>
              <a:ext cx="0" cy="4527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4419600" y="2366665"/>
              <a:ext cx="0" cy="4527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419600" y="1833265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</a:t>
              </a:r>
              <a:r>
                <a:rPr lang="en-US" sz="2400" baseline="-25000" dirty="0" smtClean="0">
                  <a:latin typeface="+mj-lt"/>
                </a:rPr>
                <a:t>2T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3400" y="2362200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</a:t>
              </a:r>
              <a:r>
                <a:rPr lang="en-US" sz="2400" baseline="-25000" dirty="0" smtClean="0">
                  <a:latin typeface="+mj-lt"/>
                </a:rPr>
                <a:t>2R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219700" y="22860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829300" y="1833265"/>
              <a:ext cx="0" cy="4527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019800" y="1833265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</a:t>
              </a:r>
              <a:r>
                <a:rPr lang="en-US" sz="2400" baseline="-25000" dirty="0" smtClean="0">
                  <a:latin typeface="+mj-lt"/>
                </a:rPr>
                <a:t>3T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27" name="Left Brace 26"/>
            <p:cNvSpPr/>
            <p:nvPr/>
          </p:nvSpPr>
          <p:spPr>
            <a:xfrm rot="-5400000">
              <a:off x="4362450" y="2724150"/>
              <a:ext cx="304800" cy="9525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5800" y="3119735"/>
              <a:ext cx="819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85918"/>
              </p:ext>
            </p:extLst>
          </p:nvPr>
        </p:nvGraphicFramePr>
        <p:xfrm>
          <a:off x="152400" y="2895600"/>
          <a:ext cx="783272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2" name="Equation" r:id="rId3" imgW="4902120" imgH="1091880" progId="Equation.DSMT4">
                  <p:embed/>
                </p:oleObj>
              </mc:Choice>
              <mc:Fallback>
                <p:oleObj name="Equation" r:id="rId3" imgW="49021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7832725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939625"/>
              </p:ext>
            </p:extLst>
          </p:nvPr>
        </p:nvGraphicFramePr>
        <p:xfrm>
          <a:off x="304800" y="4621212"/>
          <a:ext cx="82184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3" name="Equation" r:id="rId5" imgW="5143320" imgH="1206360" progId="Equation.DSMT4">
                  <p:embed/>
                </p:oleObj>
              </mc:Choice>
              <mc:Fallback>
                <p:oleObj name="Equation" r:id="rId5" imgW="5143320" imgH="12063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21212"/>
                        <a:ext cx="8218488" cy="193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21427" r="28846" b="5457"/>
          <a:stretch/>
        </p:blipFill>
        <p:spPr bwMode="auto">
          <a:xfrm>
            <a:off x="304800" y="335280"/>
            <a:ext cx="8798646" cy="598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0668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tunneling current between two superconductors</a:t>
            </a:r>
          </a:p>
        </p:txBody>
      </p:sp>
      <p:sp>
        <p:nvSpPr>
          <p:cNvPr id="6" name="Cube 5"/>
          <p:cNvSpPr/>
          <p:nvPr/>
        </p:nvSpPr>
        <p:spPr>
          <a:xfrm>
            <a:off x="15240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8100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2133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1600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290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814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52578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DA32AA"/>
                </a:solidFill>
                <a:latin typeface="+mj-lt"/>
              </a:rPr>
              <a:t>B</a:t>
            </a:r>
            <a:r>
              <a:rPr lang="en-US" sz="2400" b="1" baseline="-25000" dirty="0" err="1" smtClean="0">
                <a:solidFill>
                  <a:srgbClr val="DA32AA"/>
                </a:solidFill>
                <a:latin typeface="+mj-lt"/>
              </a:rPr>
              <a:t>z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248400" y="3886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1400" y="3657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1143000"/>
            <a:ext cx="80200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9050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DA32AA"/>
                </a:solidFill>
                <a:latin typeface="+mj-lt"/>
              </a:rPr>
              <a:t>B</a:t>
            </a:r>
            <a:r>
              <a:rPr lang="en-US" sz="2400" b="1" baseline="-25000" dirty="0" err="1" smtClean="0">
                <a:solidFill>
                  <a:srgbClr val="DA32AA"/>
                </a:solidFill>
                <a:latin typeface="+mj-lt"/>
              </a:rPr>
              <a:t>z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2400" y="34290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1443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left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right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1443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Junction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4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73655"/>
              </p:ext>
            </p:extLst>
          </p:nvPr>
        </p:nvGraphicFramePr>
        <p:xfrm>
          <a:off x="1752600" y="4572000"/>
          <a:ext cx="6026150" cy="164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6" name="Equation" r:id="rId4" imgW="2705040" imgH="736560" progId="Equation.DSMT4">
                  <p:embed/>
                </p:oleObj>
              </mc:Choice>
              <mc:Fallback>
                <p:oleObj name="Equation" r:id="rId4" imgW="27050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4572000"/>
                        <a:ext cx="6026150" cy="1640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697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810177"/>
              </p:ext>
            </p:extLst>
          </p:nvPr>
        </p:nvGraphicFramePr>
        <p:xfrm>
          <a:off x="304800" y="4459288"/>
          <a:ext cx="8656638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2" name="Equation" r:id="rId3" imgW="3886200" imgH="838080" progId="Equation.DSMT4">
                  <p:embed/>
                </p:oleObj>
              </mc:Choice>
              <mc:Fallback>
                <p:oleObj name="Equation" r:id="rId3" imgW="3886200" imgH="838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59288"/>
                        <a:ext cx="8656638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762000"/>
            <a:ext cx="794385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19050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A</a:t>
            </a:r>
            <a:r>
              <a:rPr lang="en-US" sz="2400" b="1" baseline="-25000" dirty="0">
                <a:solidFill>
                  <a:srgbClr val="DA32AA"/>
                </a:solidFill>
                <a:latin typeface="+mj-lt"/>
              </a:rPr>
              <a:t>y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34290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1443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left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1447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right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1443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0" y="2971800"/>
            <a:ext cx="4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342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6" name="Cube 5"/>
          <p:cNvSpPr/>
          <p:nvPr/>
        </p:nvSpPr>
        <p:spPr>
          <a:xfrm>
            <a:off x="1524000" y="990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810000" y="990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990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457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248400" y="2743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1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1200" y="175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175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98979"/>
              </p:ext>
            </p:extLst>
          </p:nvPr>
        </p:nvGraphicFramePr>
        <p:xfrm>
          <a:off x="617538" y="3276600"/>
          <a:ext cx="7764462" cy="285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5" name="Equation" r:id="rId3" imgW="4152600" imgH="1523880" progId="Equation.DSMT4">
                  <p:embed/>
                </p:oleObj>
              </mc:Choice>
              <mc:Fallback>
                <p:oleObj name="Equation" r:id="rId3" imgW="4152600" imgH="1523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276600"/>
                        <a:ext cx="7764462" cy="285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1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218283"/>
              </p:ext>
            </p:extLst>
          </p:nvPr>
        </p:nvGraphicFramePr>
        <p:xfrm>
          <a:off x="1066800" y="914400"/>
          <a:ext cx="6958013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4" name="Equation" r:id="rId3" imgW="3720960" imgH="1218960" progId="Equation.DSMT4">
                  <p:embed/>
                </p:oleObj>
              </mc:Choice>
              <mc:Fallback>
                <p:oleObj name="Equation" r:id="rId3" imgW="3720960" imgH="12189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6958013" cy="228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420974"/>
              </p:ext>
            </p:extLst>
          </p:nvPr>
        </p:nvGraphicFramePr>
        <p:xfrm>
          <a:off x="1066800" y="3290887"/>
          <a:ext cx="4773613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5" name="Equation" r:id="rId5" imgW="2552400" imgH="1701720" progId="Equation.DSMT4">
                  <p:embed/>
                </p:oleObj>
              </mc:Choice>
              <mc:Fallback>
                <p:oleObj name="Equation" r:id="rId5" imgW="2552400" imgH="1701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90887"/>
                        <a:ext cx="4773613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9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010842"/>
              </p:ext>
            </p:extLst>
          </p:nvPr>
        </p:nvGraphicFramePr>
        <p:xfrm>
          <a:off x="506412" y="584200"/>
          <a:ext cx="8408988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8" name="Equation" r:id="rId3" imgW="4495680" imgH="812520" progId="Equation.DSMT4">
                  <p:embed/>
                </p:oleObj>
              </mc:Choice>
              <mc:Fallback>
                <p:oleObj name="Equation" r:id="rId3" imgW="4495680" imgH="812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" y="584200"/>
                        <a:ext cx="8408988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be 6"/>
          <p:cNvSpPr/>
          <p:nvPr/>
        </p:nvSpPr>
        <p:spPr>
          <a:xfrm>
            <a:off x="1524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24384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2133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886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3657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21336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90800" y="21336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2133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2133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2667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02159"/>
              </p:ext>
            </p:extLst>
          </p:nvPr>
        </p:nvGraphicFramePr>
        <p:xfrm>
          <a:off x="631825" y="4267200"/>
          <a:ext cx="769620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9" name="Equation" r:id="rId5" imgW="4114800" imgH="1143000" progId="Equation.DSMT4">
                  <p:embed/>
                </p:oleObj>
              </mc:Choice>
              <mc:Fallback>
                <p:oleObj name="Equation" r:id="rId5" imgW="411480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4267200"/>
                        <a:ext cx="769620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43847"/>
              </p:ext>
            </p:extLst>
          </p:nvPr>
        </p:nvGraphicFramePr>
        <p:xfrm>
          <a:off x="4995862" y="1993900"/>
          <a:ext cx="39195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00" name="Equation" r:id="rId7" imgW="2095200" imgH="888840" progId="Equation.DSMT4">
                  <p:embed/>
                </p:oleObj>
              </mc:Choice>
              <mc:Fallback>
                <p:oleObj name="Equation" r:id="rId7" imgW="2095200" imgH="8888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2" y="1993900"/>
                        <a:ext cx="3919538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>
            <a:endCxn id="22" idx="2"/>
          </p:cNvCxnSpPr>
          <p:nvPr/>
        </p:nvCxnSpPr>
        <p:spPr>
          <a:xfrm>
            <a:off x="1981200" y="31242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6" name="Cube 5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62925"/>
              </p:ext>
            </p:extLst>
          </p:nvPr>
        </p:nvGraphicFramePr>
        <p:xfrm>
          <a:off x="1466849" y="2743200"/>
          <a:ext cx="5772151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0" name="Equation" r:id="rId3" imgW="3085920" imgH="1307880" progId="Equation.DSMT4">
                  <p:embed/>
                </p:oleObj>
              </mc:Choice>
              <mc:Fallback>
                <p:oleObj name="Equation" r:id="rId3" imgW="3085920" imgH="1307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49" y="2743200"/>
                        <a:ext cx="5772151" cy="24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756666"/>
              </p:ext>
            </p:extLst>
          </p:nvPr>
        </p:nvGraphicFramePr>
        <p:xfrm>
          <a:off x="1728788" y="5257800"/>
          <a:ext cx="596265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1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5257800"/>
                        <a:ext cx="596265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8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26865</TotalTime>
  <Words>453</Words>
  <Application>Microsoft Office PowerPoint</Application>
  <PresentationFormat>On-screen Show (4:3)</PresentationFormat>
  <Paragraphs>168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1368</cp:revision>
  <cp:lastPrinted>2014-04-21T13:32:25Z</cp:lastPrinted>
  <dcterms:created xsi:type="dcterms:W3CDTF">2012-01-10T18:32:24Z</dcterms:created>
  <dcterms:modified xsi:type="dcterms:W3CDTF">2014-04-21T14:48:37Z</dcterms:modified>
</cp:coreProperties>
</file>