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6" r:id="rId2"/>
    <p:sldId id="354" r:id="rId3"/>
    <p:sldId id="386" r:id="rId4"/>
    <p:sldId id="387" r:id="rId5"/>
    <p:sldId id="388" r:id="rId6"/>
    <p:sldId id="389" r:id="rId7"/>
    <p:sldId id="390" r:id="rId8"/>
    <p:sldId id="391" r:id="rId9"/>
    <p:sldId id="392" r:id="rId10"/>
    <p:sldId id="393" r:id="rId11"/>
    <p:sldId id="394" r:id="rId12"/>
    <p:sldId id="395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C481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4/14/2014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04/14/2014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04/14/2014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04/14/2014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04/14/2014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04/14/2014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04/14/2014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2014 --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62000"/>
            <a:ext cx="8839200" cy="40318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10-10:50 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31: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Special Topics in Electrodynamics: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Electromagnetic aspects of </a:t>
            </a:r>
            <a:r>
              <a:rPr lang="en-US" sz="3200" b="1" dirty="0">
                <a:solidFill>
                  <a:schemeClr val="folHlink"/>
                </a:solidFill>
              </a:rPr>
              <a:t>s</a:t>
            </a:r>
            <a:r>
              <a:rPr lang="en-US" sz="3200" b="1" dirty="0" smtClean="0">
                <a:solidFill>
                  <a:schemeClr val="folHlink"/>
                </a:solidFill>
              </a:rPr>
              <a:t>uperconductivity</a:t>
            </a:r>
            <a:endParaRPr lang="en-US" sz="2800" b="1" dirty="0" smtClean="0">
              <a:solidFill>
                <a:schemeClr val="folHlin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04/14/2014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4793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London model –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281361"/>
              </p:ext>
            </p:extLst>
          </p:nvPr>
        </p:nvGraphicFramePr>
        <p:xfrm>
          <a:off x="990600" y="762000"/>
          <a:ext cx="5357813" cy="191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6" name="Equation" r:id="rId3" imgW="3263760" imgH="1168200" progId="Equation.DSMT4">
                  <p:embed/>
                </p:oleObj>
              </mc:Choice>
              <mc:Fallback>
                <p:oleObj name="Equation" r:id="rId3" imgW="3263760" imgH="1168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762000"/>
                        <a:ext cx="5357813" cy="191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708696"/>
              </p:ext>
            </p:extLst>
          </p:nvPr>
        </p:nvGraphicFramePr>
        <p:xfrm>
          <a:off x="955675" y="2768600"/>
          <a:ext cx="6359525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7" name="Equation" r:id="rId5" imgW="3873240" imgH="1054080" progId="Equation.DSMT4">
                  <p:embed/>
                </p:oleObj>
              </mc:Choice>
              <mc:Fallback>
                <p:oleObj name="Equation" r:id="rId5" imgW="3873240" imgH="10540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2768600"/>
                        <a:ext cx="6359525" cy="172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087880" y="4724400"/>
            <a:ext cx="1143000" cy="1676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00000">
                <a:schemeClr val="accent1">
                  <a:tint val="44500"/>
                  <a:satMod val="160000"/>
                  <a:alpha val="29000"/>
                  <a:lumMod val="0"/>
                  <a:lumOff val="10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30880" y="4724400"/>
            <a:ext cx="39624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8" idx="1"/>
          </p:cNvCxnSpPr>
          <p:nvPr/>
        </p:nvCxnSpPr>
        <p:spPr>
          <a:xfrm>
            <a:off x="2087880" y="5562600"/>
            <a:ext cx="3505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62600" y="51816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057400" y="5181600"/>
            <a:ext cx="117348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62200" y="4724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l</a:t>
            </a:r>
            <a:r>
              <a:rPr lang="en-US" sz="2400" baseline="-25000" dirty="0" err="1" smtClean="0"/>
              <a:t>L</a:t>
            </a:r>
            <a:endParaRPr lang="en-US" sz="2400" dirty="0" smtClean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743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Magnetization field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933814"/>
              </p:ext>
            </p:extLst>
          </p:nvPr>
        </p:nvGraphicFramePr>
        <p:xfrm>
          <a:off x="998538" y="771525"/>
          <a:ext cx="7486650" cy="570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7" name="Equation" r:id="rId3" imgW="4559040" imgH="3479760" progId="Equation.DSMT4">
                  <p:embed/>
                </p:oleObj>
              </mc:Choice>
              <mc:Fallback>
                <p:oleObj name="Equation" r:id="rId3" imgW="4559040" imgH="34797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771525"/>
                        <a:ext cx="7486650" cy="570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738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73967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Magnetization field</a:t>
            </a:r>
            <a:endParaRPr lang="en-US" sz="2400" dirty="0" smtClean="0">
              <a:latin typeface="+mj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143000" y="1066800"/>
            <a:ext cx="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143000" y="2209800"/>
            <a:ext cx="2438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33800" y="19050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H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9144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B</a:t>
            </a:r>
            <a:endParaRPr lang="en-US" sz="2400" b="1" i="1" dirty="0" smtClean="0">
              <a:latin typeface="+mj-lt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2057400" y="766465"/>
            <a:ext cx="1066800" cy="87183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57400" y="1638300"/>
            <a:ext cx="0" cy="5715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5000" y="22098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H</a:t>
            </a:r>
            <a:r>
              <a:rPr lang="en-US" sz="2400" b="1" i="1" baseline="-25000" dirty="0" smtClean="0">
                <a:latin typeface="+mj-lt"/>
              </a:rPr>
              <a:t>C</a:t>
            </a:r>
            <a:endParaRPr lang="en-US" sz="2400" b="1" i="1" dirty="0" smtClean="0">
              <a:latin typeface="+mj-lt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143000" y="2819400"/>
            <a:ext cx="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143000" y="3962400"/>
            <a:ext cx="2438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8600" y="26670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-4</a:t>
            </a:r>
            <a:r>
              <a:rPr lang="en-US" sz="2400" b="1" i="1" dirty="0" smtClean="0">
                <a:latin typeface="Symbol" pitchFamily="18" charset="2"/>
              </a:rPr>
              <a:t>p</a:t>
            </a:r>
            <a:r>
              <a:rPr lang="en-US" sz="2400" b="1" i="1" dirty="0" smtClean="0">
                <a:latin typeface="+mj-lt"/>
              </a:rPr>
              <a:t>M</a:t>
            </a:r>
            <a:endParaRPr lang="en-US" sz="2400" b="1" i="1" dirty="0" smtClean="0">
              <a:latin typeface="+mj-lt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143000" y="3390900"/>
            <a:ext cx="914400" cy="5715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057400" y="3390900"/>
            <a:ext cx="0" cy="5715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905000" y="39624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H</a:t>
            </a:r>
            <a:r>
              <a:rPr lang="en-US" sz="2400" b="1" i="1" baseline="-25000" dirty="0" smtClean="0">
                <a:latin typeface="+mj-lt"/>
              </a:rPr>
              <a:t>C</a:t>
            </a:r>
            <a:endParaRPr lang="en-US" sz="2400" b="1" i="1" dirty="0" smtClean="0">
              <a:latin typeface="+mj-lt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1066800" y="4572000"/>
            <a:ext cx="38100" cy="1905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066800" y="5715000"/>
            <a:ext cx="2438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6200" y="44196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G</a:t>
            </a:r>
            <a:r>
              <a:rPr lang="en-US" sz="2400" b="1" i="1" baseline="-25000" dirty="0" smtClean="0">
                <a:latin typeface="+mj-lt"/>
              </a:rPr>
              <a:t>S</a:t>
            </a:r>
            <a:r>
              <a:rPr lang="en-US" sz="2400" b="1" i="1" dirty="0" smtClean="0">
                <a:latin typeface="+mj-lt"/>
              </a:rPr>
              <a:t>-G</a:t>
            </a:r>
            <a:r>
              <a:rPr lang="en-US" sz="2400" b="1" i="1" baseline="-25000" dirty="0" smtClean="0">
                <a:latin typeface="+mj-lt"/>
              </a:rPr>
              <a:t>N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28800" y="52578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H</a:t>
            </a:r>
            <a:r>
              <a:rPr lang="en-US" sz="2400" b="1" i="1" baseline="-25000" dirty="0" smtClean="0">
                <a:latin typeface="+mj-lt"/>
              </a:rPr>
              <a:t>C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33800" y="37338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H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657600" y="54864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H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1112520" y="5655708"/>
            <a:ext cx="861937" cy="782904"/>
          </a:xfrm>
          <a:custGeom>
            <a:avLst/>
            <a:gdLst>
              <a:gd name="connsiteX0" fmla="*/ 0 w 861937"/>
              <a:gd name="connsiteY0" fmla="*/ 775572 h 782904"/>
              <a:gd name="connsiteX1" fmla="*/ 228600 w 861937"/>
              <a:gd name="connsiteY1" fmla="*/ 775572 h 782904"/>
              <a:gd name="connsiteX2" fmla="*/ 441960 w 861937"/>
              <a:gd name="connsiteY2" fmla="*/ 699372 h 782904"/>
              <a:gd name="connsiteX3" fmla="*/ 457200 w 861937"/>
              <a:gd name="connsiteY3" fmla="*/ 653652 h 782904"/>
              <a:gd name="connsiteX4" fmla="*/ 746760 w 861937"/>
              <a:gd name="connsiteY4" fmla="*/ 333612 h 782904"/>
              <a:gd name="connsiteX5" fmla="*/ 853440 w 861937"/>
              <a:gd name="connsiteY5" fmla="*/ 13572 h 782904"/>
              <a:gd name="connsiteX6" fmla="*/ 853440 w 861937"/>
              <a:gd name="connsiteY6" fmla="*/ 59292 h 782904"/>
              <a:gd name="connsiteX7" fmla="*/ 838200 w 861937"/>
              <a:gd name="connsiteY7" fmla="*/ 59292 h 78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1937" h="782904">
                <a:moveTo>
                  <a:pt x="0" y="775572"/>
                </a:moveTo>
                <a:cubicBezTo>
                  <a:pt x="77470" y="781922"/>
                  <a:pt x="154940" y="788272"/>
                  <a:pt x="228600" y="775572"/>
                </a:cubicBezTo>
                <a:cubicBezTo>
                  <a:pt x="302260" y="762872"/>
                  <a:pt x="403860" y="719692"/>
                  <a:pt x="441960" y="699372"/>
                </a:cubicBezTo>
                <a:cubicBezTo>
                  <a:pt x="480060" y="679052"/>
                  <a:pt x="406400" y="714612"/>
                  <a:pt x="457200" y="653652"/>
                </a:cubicBezTo>
                <a:cubicBezTo>
                  <a:pt x="508000" y="592692"/>
                  <a:pt x="680720" y="440292"/>
                  <a:pt x="746760" y="333612"/>
                </a:cubicBezTo>
                <a:cubicBezTo>
                  <a:pt x="812800" y="226932"/>
                  <a:pt x="835660" y="59292"/>
                  <a:pt x="853440" y="13572"/>
                </a:cubicBezTo>
                <a:cubicBezTo>
                  <a:pt x="871220" y="-32148"/>
                  <a:pt x="855980" y="51672"/>
                  <a:pt x="853440" y="59292"/>
                </a:cubicBezTo>
                <a:cubicBezTo>
                  <a:pt x="850900" y="66912"/>
                  <a:pt x="844550" y="63102"/>
                  <a:pt x="838200" y="59292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2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76200" y="38100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04/14/2014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31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2" t="23886" r="29466" b="3571"/>
          <a:stretch/>
        </p:blipFill>
        <p:spPr bwMode="auto">
          <a:xfrm>
            <a:off x="533400" y="685800"/>
            <a:ext cx="8601578" cy="5348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942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01" t="35223" r="28213" b="3240"/>
          <a:stretch/>
        </p:blipFill>
        <p:spPr bwMode="auto">
          <a:xfrm>
            <a:off x="1219200" y="762000"/>
            <a:ext cx="6581614" cy="5040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667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71735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  HW</a:t>
            </a:r>
          </a:p>
        </p:txBody>
      </p:sp>
      <p:pic>
        <p:nvPicPr>
          <p:cNvPr id="9523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" t="45591" r="2104" b="12314"/>
          <a:stretch/>
        </p:blipFill>
        <p:spPr bwMode="auto">
          <a:xfrm>
            <a:off x="191976" y="428161"/>
            <a:ext cx="8860583" cy="2619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8796369"/>
              </p:ext>
            </p:extLst>
          </p:nvPr>
        </p:nvGraphicFramePr>
        <p:xfrm>
          <a:off x="457200" y="2924639"/>
          <a:ext cx="6836836" cy="1875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83" name="Equation" r:id="rId4" imgW="4165560" imgH="1143000" progId="Equation.DSMT4">
                  <p:embed/>
                </p:oleObj>
              </mc:Choice>
              <mc:Fallback>
                <p:oleObj name="Equation" r:id="rId4" imgW="416556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2924639"/>
                        <a:ext cx="6836836" cy="18759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243942"/>
              </p:ext>
            </p:extLst>
          </p:nvPr>
        </p:nvGraphicFramePr>
        <p:xfrm>
          <a:off x="600075" y="4697412"/>
          <a:ext cx="6858000" cy="185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84" name="Equation" r:id="rId6" imgW="4178160" imgH="1130040" progId="Equation.DSMT4">
                  <p:embed/>
                </p:oleObj>
              </mc:Choice>
              <mc:Fallback>
                <p:oleObj name="Equation" r:id="rId6" imgW="4178160" imgH="1130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" y="4697412"/>
                        <a:ext cx="6858000" cy="185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593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71735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  HW</a:t>
            </a:r>
          </a:p>
        </p:txBody>
      </p:sp>
      <p:pic>
        <p:nvPicPr>
          <p:cNvPr id="9625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" t="39671" r="2563" b="30164"/>
          <a:stretch/>
        </p:blipFill>
        <p:spPr bwMode="auto">
          <a:xfrm>
            <a:off x="277408" y="457200"/>
            <a:ext cx="7875992" cy="1668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3962400" y="2633472"/>
            <a:ext cx="585196" cy="585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05000" y="2743200"/>
            <a:ext cx="1600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35480" y="2926080"/>
            <a:ext cx="1600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50720" y="3124200"/>
            <a:ext cx="1600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3400" y="2926080"/>
            <a:ext cx="7620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254998" y="1447800"/>
            <a:ext cx="2145802" cy="14782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92039" y="2512367"/>
            <a:ext cx="298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38400" y="3124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v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3352800" y="1600202"/>
            <a:ext cx="762000" cy="103327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10000" y="1752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v’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44901" y="1371600"/>
            <a:ext cx="298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2732"/>
              </p:ext>
            </p:extLst>
          </p:nvPr>
        </p:nvGraphicFramePr>
        <p:xfrm>
          <a:off x="912813" y="3492500"/>
          <a:ext cx="4149725" cy="283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9" name="Equation" r:id="rId4" imgW="2527200" imgH="1726920" progId="Equation.DSMT4">
                  <p:embed/>
                </p:oleObj>
              </mc:Choice>
              <mc:Fallback>
                <p:oleObj name="Equation" r:id="rId4" imgW="2527200" imgH="17269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3492500"/>
                        <a:ext cx="4149725" cy="283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111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860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Special topic:   Electromagnetic properties of superconductors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err="1" smtClean="0">
                <a:latin typeface="+mj-lt"/>
              </a:rPr>
              <a:t>Ref:D</a:t>
            </a:r>
            <a:r>
              <a:rPr lang="en-US" sz="2400" dirty="0" smtClean="0">
                <a:latin typeface="+mj-lt"/>
              </a:rPr>
              <a:t>. </a:t>
            </a:r>
            <a:r>
              <a:rPr lang="en-US" sz="2400" dirty="0" err="1" smtClean="0">
                <a:latin typeface="+mj-lt"/>
              </a:rPr>
              <a:t>Teplitz</a:t>
            </a:r>
            <a:r>
              <a:rPr lang="en-US" sz="2400" dirty="0" smtClean="0">
                <a:latin typeface="+mj-lt"/>
              </a:rPr>
              <a:t>, editor, Electromagnetism – paths to research,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Plenum Press (1982); Chapter 1 written by Brian Schwartz and Sonia </a:t>
            </a:r>
            <a:r>
              <a:rPr lang="en-US" sz="2400" dirty="0" err="1" smtClean="0">
                <a:latin typeface="+mj-lt"/>
              </a:rPr>
              <a:t>Frota</a:t>
            </a:r>
            <a:r>
              <a:rPr lang="en-US" sz="2400" dirty="0" smtClean="0">
                <a:latin typeface="+mj-lt"/>
              </a:rPr>
              <a:t>-Pessoa</a:t>
            </a:r>
          </a:p>
        </p:txBody>
      </p:sp>
      <p:pic>
        <p:nvPicPr>
          <p:cNvPr id="97282" name="Picture 2" descr="http://hyperphysics.phy-astr.gsu.edu/hbase/solids/imgsol/mers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5" y="4038600"/>
            <a:ext cx="2466975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3360" y="2133600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History:</a:t>
            </a:r>
          </a:p>
          <a:p>
            <a:pPr lvl="1"/>
            <a:r>
              <a:rPr lang="en-US" sz="2400" dirty="0" smtClean="0">
                <a:latin typeface="+mj-lt"/>
              </a:rPr>
              <a:t>1908  H. </a:t>
            </a:r>
            <a:r>
              <a:rPr lang="en-US" sz="2400" dirty="0" err="1" smtClean="0">
                <a:latin typeface="+mj-lt"/>
              </a:rPr>
              <a:t>Kamerlingh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Onnes</a:t>
            </a:r>
            <a:r>
              <a:rPr lang="en-US" sz="2400" dirty="0" smtClean="0">
                <a:latin typeface="+mj-lt"/>
              </a:rPr>
              <a:t>  successfully </a:t>
            </a:r>
            <a:r>
              <a:rPr lang="en-US" sz="2400" dirty="0" err="1" smtClean="0">
                <a:latin typeface="+mj-lt"/>
              </a:rPr>
              <a:t>liquified</a:t>
            </a:r>
            <a:r>
              <a:rPr lang="en-US" sz="2400" dirty="0" smtClean="0">
                <a:latin typeface="+mj-lt"/>
              </a:rPr>
              <a:t> He</a:t>
            </a:r>
          </a:p>
          <a:p>
            <a:pPr lvl="1"/>
            <a:r>
              <a:rPr lang="en-US" sz="2400" dirty="0" smtClean="0">
                <a:latin typeface="+mj-lt"/>
              </a:rPr>
              <a:t>1911   H. </a:t>
            </a:r>
            <a:r>
              <a:rPr lang="en-US" sz="2400" dirty="0" err="1" smtClean="0">
                <a:latin typeface="+mj-lt"/>
              </a:rPr>
              <a:t>Kamerlingh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Onnes</a:t>
            </a:r>
            <a:r>
              <a:rPr lang="en-US" sz="2400" dirty="0" smtClean="0">
                <a:latin typeface="+mj-lt"/>
              </a:rPr>
              <a:t> discovered that Hg at 4.2 K has vanishing resistance</a:t>
            </a:r>
          </a:p>
          <a:p>
            <a:pPr lvl="1"/>
            <a:r>
              <a:rPr lang="en-US" sz="2400" dirty="0" smtClean="0">
                <a:latin typeface="+mj-lt"/>
              </a:rPr>
              <a:t>1957 Theory of superconductivity by Bardeen, Cooper, and Schrieffer</a:t>
            </a:r>
          </a:p>
        </p:txBody>
      </p:sp>
    </p:spTree>
    <p:extLst>
      <p:ext uri="{BB962C8B-B14F-4D97-AF65-F5344CB8AC3E}">
        <p14:creationId xmlns:p14="http://schemas.microsoft.com/office/powerpoint/2010/main" val="301040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phenomenological theories &lt; 1957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8850716"/>
              </p:ext>
            </p:extLst>
          </p:nvPr>
        </p:nvGraphicFramePr>
        <p:xfrm>
          <a:off x="914400" y="685800"/>
          <a:ext cx="5149850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43" name="Equation" r:id="rId3" imgW="3136680" imgH="1447560" progId="Equation.DSMT4">
                  <p:embed/>
                </p:oleObj>
              </mc:Choice>
              <mc:Fallback>
                <p:oleObj name="Equation" r:id="rId3" imgW="3136680" imgH="1447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5149850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719712"/>
              </p:ext>
            </p:extLst>
          </p:nvPr>
        </p:nvGraphicFramePr>
        <p:xfrm>
          <a:off x="965200" y="3208337"/>
          <a:ext cx="6045200" cy="342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44" name="Equation" r:id="rId5" imgW="3682800" imgH="2082600" progId="Equation.DSMT4">
                  <p:embed/>
                </p:oleObj>
              </mc:Choice>
              <mc:Fallback>
                <p:oleObj name="Equation" r:id="rId5" imgW="3682800" imgH="2082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3208337"/>
                        <a:ext cx="6045200" cy="342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042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phenomenological theories &lt; 1957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896110"/>
              </p:ext>
            </p:extLst>
          </p:nvPr>
        </p:nvGraphicFramePr>
        <p:xfrm>
          <a:off x="685800" y="533400"/>
          <a:ext cx="6045200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0" name="Equation" r:id="rId3" imgW="3682800" imgH="3479760" progId="Equation.DSMT4">
                  <p:embed/>
                </p:oleObj>
              </mc:Choice>
              <mc:Fallback>
                <p:oleObj name="Equation" r:id="rId3" imgW="3682800" imgH="34797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33400"/>
                        <a:ext cx="6045200" cy="571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996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4793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London model –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2673385"/>
              </p:ext>
            </p:extLst>
          </p:nvPr>
        </p:nvGraphicFramePr>
        <p:xfrm>
          <a:off x="838200" y="749299"/>
          <a:ext cx="6045200" cy="4127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89" name="Equation" r:id="rId3" imgW="3682800" imgH="2514600" progId="Equation.DSMT4">
                  <p:embed/>
                </p:oleObj>
              </mc:Choice>
              <mc:Fallback>
                <p:oleObj name="Equation" r:id="rId3" imgW="3682800" imgH="2514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749299"/>
                        <a:ext cx="6045200" cy="41275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707333"/>
              </p:ext>
            </p:extLst>
          </p:nvPr>
        </p:nvGraphicFramePr>
        <p:xfrm>
          <a:off x="889000" y="5029200"/>
          <a:ext cx="779780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90" name="Equation" r:id="rId5" imgW="4749480" imgH="660240" progId="Equation.DSMT4">
                  <p:embed/>
                </p:oleObj>
              </mc:Choice>
              <mc:Fallback>
                <p:oleObj name="Equation" r:id="rId5" imgW="4749480" imgH="660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5029200"/>
                        <a:ext cx="7797800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207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25290</TotalTime>
  <Words>245</Words>
  <Application>Microsoft Office PowerPoint</Application>
  <PresentationFormat>On-screen Show (4:3)</PresentationFormat>
  <Paragraphs>74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1313</cp:revision>
  <cp:lastPrinted>2014-04-14T13:49:44Z</cp:lastPrinted>
  <dcterms:created xsi:type="dcterms:W3CDTF">2012-01-10T18:32:24Z</dcterms:created>
  <dcterms:modified xsi:type="dcterms:W3CDTF">2014-04-14T15:01:08Z</dcterms:modified>
</cp:coreProperties>
</file>