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96" r:id="rId2"/>
    <p:sldId id="354" r:id="rId3"/>
    <p:sldId id="366" r:id="rId4"/>
    <p:sldId id="367" r:id="rId5"/>
    <p:sldId id="368" r:id="rId6"/>
    <p:sldId id="369" r:id="rId7"/>
    <p:sldId id="370" r:id="rId8"/>
    <p:sldId id="371" r:id="rId9"/>
    <p:sldId id="372" r:id="rId10"/>
    <p:sldId id="373" r:id="rId11"/>
    <p:sldId id="374" r:id="rId12"/>
    <p:sldId id="375" r:id="rId13"/>
    <p:sldId id="377" r:id="rId14"/>
    <p:sldId id="376" r:id="rId15"/>
    <p:sldId id="378" r:id="rId16"/>
    <p:sldId id="379" r:id="rId17"/>
    <p:sldId id="380" r:id="rId18"/>
    <p:sldId id="355" r:id="rId19"/>
    <p:sldId id="356" r:id="rId20"/>
    <p:sldId id="357" r:id="rId21"/>
    <p:sldId id="358" r:id="rId22"/>
    <p:sldId id="359" r:id="rId23"/>
    <p:sldId id="360" r:id="rId24"/>
    <p:sldId id="361" r:id="rId25"/>
    <p:sldId id="362" r:id="rId26"/>
    <p:sldId id="363" r:id="rId27"/>
    <p:sldId id="364" r:id="rId28"/>
    <p:sldId id="365" r:id="rId2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  <a:srgbClr val="FC481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660"/>
  </p:normalViewPr>
  <p:slideViewPr>
    <p:cSldViewPr>
      <p:cViewPr varScale="1">
        <p:scale>
          <a:sx n="63" d="100"/>
          <a:sy n="63" d="100"/>
        </p:scale>
        <p:origin x="-69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36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3/23/2014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3/23/2014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7" tIns="48324" rIns="96647" bIns="4832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47" tIns="48324" rIns="96647" bIns="483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38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03/24/2014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03/24/2014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03/24/2014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03/24/2014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03/24/2014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03/24/2014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22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03/24/2014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22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03/24/2014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03/24/2014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03/24/2014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22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03/24/2014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22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03/24/2014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712  Spring 2014 -- Lecture 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image" Target="../media/image7.png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20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image" Target="../media/image7.png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23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image" Target="../media/image7.png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9.bin"/><Relationship Id="rId9" Type="http://schemas.openxmlformats.org/officeDocument/2006/relationships/image" Target="../media/image2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22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8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32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35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7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8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39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41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44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36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46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7.png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1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03/24/2014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533400"/>
            <a:ext cx="8229600" cy="57554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712 Electrodynamics</a:t>
            </a:r>
          </a:p>
          <a:p>
            <a:pPr algn="ctr"/>
            <a:r>
              <a:rPr lang="en-US" sz="3200" b="1" dirty="0" smtClean="0"/>
              <a:t>10-10:50 </a:t>
            </a:r>
            <a:r>
              <a:rPr lang="en-US" sz="3200" b="1" dirty="0" smtClean="0"/>
              <a:t>AM  MWF  Olin 107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</a:t>
            </a:r>
            <a:r>
              <a:rPr lang="en-US" sz="3200" b="1" dirty="0" smtClean="0"/>
              <a:t>22:</a:t>
            </a:r>
            <a:endParaRPr lang="en-US" sz="3200" b="1" dirty="0">
              <a:solidFill>
                <a:schemeClr val="folHlink"/>
              </a:solidFill>
            </a:endParaRPr>
          </a:p>
          <a:p>
            <a:pPr lvl="2" indent="-4572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folHlink"/>
                </a:solidFill>
              </a:rPr>
              <a:t>Comments on Mid-Term Exam</a:t>
            </a:r>
          </a:p>
          <a:p>
            <a:pPr lvl="2" indent="-4572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folHlink"/>
                </a:solidFill>
              </a:rPr>
              <a:t>Start </a:t>
            </a:r>
            <a:r>
              <a:rPr lang="en-US" sz="3200" b="1" dirty="0" smtClean="0">
                <a:solidFill>
                  <a:schemeClr val="folHlink"/>
                </a:solidFill>
              </a:rPr>
              <a:t>reading Chap. 11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lphaUcPeriod"/>
            </a:pPr>
            <a:r>
              <a:rPr lang="en-US" sz="3200" b="1" dirty="0" smtClean="0">
                <a:solidFill>
                  <a:schemeClr val="folHlink"/>
                </a:solidFill>
              </a:rPr>
              <a:t>Equations in </a:t>
            </a:r>
            <a:r>
              <a:rPr lang="en-US" sz="3200" b="1" dirty="0" err="1" smtClean="0">
                <a:solidFill>
                  <a:schemeClr val="folHlink"/>
                </a:solidFill>
              </a:rPr>
              <a:t>cgs</a:t>
            </a:r>
            <a:r>
              <a:rPr lang="en-US" sz="3200" b="1" dirty="0" smtClean="0">
                <a:solidFill>
                  <a:schemeClr val="folHlink"/>
                </a:solidFill>
              </a:rPr>
              <a:t> (Gaussian) units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lphaUcPeriod"/>
            </a:pPr>
            <a:r>
              <a:rPr lang="en-US" sz="3200" b="1" dirty="0" smtClean="0">
                <a:solidFill>
                  <a:schemeClr val="folHlink"/>
                </a:solidFill>
              </a:rPr>
              <a:t>Special theory of relativity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lphaUcPeriod"/>
            </a:pPr>
            <a:r>
              <a:rPr lang="en-US" sz="3200" b="1" dirty="0" smtClean="0">
                <a:solidFill>
                  <a:schemeClr val="folHlink"/>
                </a:solidFill>
              </a:rPr>
              <a:t>Lorentz transformation relations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03/24/2014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9" t="16596" r="40156" b="49362"/>
          <a:stretch/>
        </p:blipFill>
        <p:spPr bwMode="auto">
          <a:xfrm>
            <a:off x="792480" y="60960"/>
            <a:ext cx="408432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2560320" y="156972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087880" y="156972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45920" y="156972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560320" y="111252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103120" y="111252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630680" y="108204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8204927"/>
              </p:ext>
            </p:extLst>
          </p:nvPr>
        </p:nvGraphicFramePr>
        <p:xfrm>
          <a:off x="3810000" y="228600"/>
          <a:ext cx="5051425" cy="173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786" name="Equation" r:id="rId4" imgW="3340080" imgH="1143000" progId="Equation.DSMT4">
                  <p:embed/>
                </p:oleObj>
              </mc:Choice>
              <mc:Fallback>
                <p:oleObj name="Equation" r:id="rId4" imgW="3340080" imgH="1143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28600"/>
                        <a:ext cx="5051425" cy="173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2060297"/>
              </p:ext>
            </p:extLst>
          </p:nvPr>
        </p:nvGraphicFramePr>
        <p:xfrm>
          <a:off x="1066800" y="3352800"/>
          <a:ext cx="6029325" cy="211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787" name="Equation" r:id="rId6" imgW="3987720" imgH="1396800" progId="Equation.DSMT4">
                  <p:embed/>
                </p:oleObj>
              </mc:Choice>
              <mc:Fallback>
                <p:oleObj name="Equation" r:id="rId6" imgW="3987720" imgH="1396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352800"/>
                        <a:ext cx="6029325" cy="211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9331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03/24/2014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9" t="16596" r="40156" b="49362"/>
          <a:stretch/>
        </p:blipFill>
        <p:spPr bwMode="auto">
          <a:xfrm>
            <a:off x="792480" y="60960"/>
            <a:ext cx="408432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2560320" y="156972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087880" y="156972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45920" y="156972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560320" y="111252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103120" y="111252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630680" y="108204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3876214"/>
              </p:ext>
            </p:extLst>
          </p:nvPr>
        </p:nvGraphicFramePr>
        <p:xfrm>
          <a:off x="4343400" y="125413"/>
          <a:ext cx="4533900" cy="180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51" name="Equation" r:id="rId4" imgW="2997000" imgH="1193760" progId="Equation.DSMT4">
                  <p:embed/>
                </p:oleObj>
              </mc:Choice>
              <mc:Fallback>
                <p:oleObj name="Equation" r:id="rId4" imgW="2997000" imgH="1193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25413"/>
                        <a:ext cx="4533900" cy="1808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4884918"/>
              </p:ext>
            </p:extLst>
          </p:nvPr>
        </p:nvGraphicFramePr>
        <p:xfrm>
          <a:off x="1028700" y="2743200"/>
          <a:ext cx="4378325" cy="188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52" name="Equation" r:id="rId6" imgW="2895480" imgH="1244520" progId="Equation.DSMT4">
                  <p:embed/>
                </p:oleObj>
              </mc:Choice>
              <mc:Fallback>
                <p:oleObj name="Equation" r:id="rId6" imgW="2895480" imgH="124452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700" y="2743200"/>
                        <a:ext cx="4378325" cy="188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474467"/>
              </p:ext>
            </p:extLst>
          </p:nvPr>
        </p:nvGraphicFramePr>
        <p:xfrm>
          <a:off x="1036638" y="4800600"/>
          <a:ext cx="6359525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53" name="Equation" r:id="rId8" imgW="4203360" imgH="533160" progId="Equation.DSMT4">
                  <p:embed/>
                </p:oleObj>
              </mc:Choice>
              <mc:Fallback>
                <p:oleObj name="Equation" r:id="rId8" imgW="4203360" imgH="53316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6638" y="4800600"/>
                        <a:ext cx="6359525" cy="804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8567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03/24/2014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9" t="16596" r="40156" b="49362"/>
          <a:stretch/>
        </p:blipFill>
        <p:spPr bwMode="auto">
          <a:xfrm>
            <a:off x="792480" y="60960"/>
            <a:ext cx="408432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2560320" y="156972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087880" y="156972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45920" y="156972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560320" y="111252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103120" y="111252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630680" y="108204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2243459"/>
              </p:ext>
            </p:extLst>
          </p:nvPr>
        </p:nvGraphicFramePr>
        <p:xfrm>
          <a:off x="4343400" y="125413"/>
          <a:ext cx="4533900" cy="180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39" name="Equation" r:id="rId4" imgW="2997000" imgH="1193760" progId="Equation.DSMT4">
                  <p:embed/>
                </p:oleObj>
              </mc:Choice>
              <mc:Fallback>
                <p:oleObj name="Equation" r:id="rId4" imgW="2997000" imgH="1193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25413"/>
                        <a:ext cx="4533900" cy="1808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8866003"/>
              </p:ext>
            </p:extLst>
          </p:nvPr>
        </p:nvGraphicFramePr>
        <p:xfrm>
          <a:off x="927100" y="2667000"/>
          <a:ext cx="6027738" cy="173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40" name="Equation" r:id="rId6" imgW="3987720" imgH="1143000" progId="Equation.DSMT4">
                  <p:embed/>
                </p:oleObj>
              </mc:Choice>
              <mc:Fallback>
                <p:oleObj name="Equation" r:id="rId6" imgW="3987720" imgH="1143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100" y="2667000"/>
                        <a:ext cx="6027738" cy="173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7816476"/>
              </p:ext>
            </p:extLst>
          </p:nvPr>
        </p:nvGraphicFramePr>
        <p:xfrm>
          <a:off x="1066800" y="4724400"/>
          <a:ext cx="4495800" cy="145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41" name="Equation" r:id="rId8" imgW="2971800" imgH="965160" progId="Equation.DSMT4">
                  <p:embed/>
                </p:oleObj>
              </mc:Choice>
              <mc:Fallback>
                <p:oleObj name="Equation" r:id="rId8" imgW="2971800" imgH="965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724400"/>
                        <a:ext cx="4495800" cy="1457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2233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03/24/2014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9" t="16596" r="40156" b="49362"/>
          <a:stretch/>
        </p:blipFill>
        <p:spPr bwMode="auto">
          <a:xfrm>
            <a:off x="792480" y="60960"/>
            <a:ext cx="408432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2560320" y="156972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087880" y="156972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45920" y="156972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560320" y="111252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103120" y="111252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630680" y="108204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19165"/>
              </p:ext>
            </p:extLst>
          </p:nvPr>
        </p:nvGraphicFramePr>
        <p:xfrm>
          <a:off x="4343400" y="125413"/>
          <a:ext cx="4533900" cy="180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58" name="Equation" r:id="rId4" imgW="2997000" imgH="1193760" progId="Equation.DSMT4">
                  <p:embed/>
                </p:oleObj>
              </mc:Choice>
              <mc:Fallback>
                <p:oleObj name="Equation" r:id="rId4" imgW="2997000" imgH="1193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25413"/>
                        <a:ext cx="4533900" cy="1808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7571925"/>
              </p:ext>
            </p:extLst>
          </p:nvPr>
        </p:nvGraphicFramePr>
        <p:xfrm>
          <a:off x="1444625" y="3013075"/>
          <a:ext cx="4991100" cy="103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59" name="Equation" r:id="rId6" imgW="3301920" imgH="685800" progId="Equation.DSMT4">
                  <p:embed/>
                </p:oleObj>
              </mc:Choice>
              <mc:Fallback>
                <p:oleObj name="Equation" r:id="rId6" imgW="330192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4625" y="3013075"/>
                        <a:ext cx="4991100" cy="1039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1669932"/>
              </p:ext>
            </p:extLst>
          </p:nvPr>
        </p:nvGraphicFramePr>
        <p:xfrm>
          <a:off x="1428750" y="4343400"/>
          <a:ext cx="4533900" cy="145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0" name="Equation" r:id="rId8" imgW="2997000" imgH="965160" progId="Equation.DSMT4">
                  <p:embed/>
                </p:oleObj>
              </mc:Choice>
              <mc:Fallback>
                <p:oleObj name="Equation" r:id="rId8" imgW="2997000" imgH="965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0" y="4343400"/>
                        <a:ext cx="4533900" cy="1457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2600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03/24/2014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pic>
        <p:nvPicPr>
          <p:cNvPr id="1648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6" t="19149" r="9688" b="28723"/>
          <a:stretch/>
        </p:blipFill>
        <p:spPr bwMode="auto">
          <a:xfrm>
            <a:off x="533400" y="304800"/>
            <a:ext cx="745236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8807911"/>
              </p:ext>
            </p:extLst>
          </p:nvPr>
        </p:nvGraphicFramePr>
        <p:xfrm>
          <a:off x="762000" y="3810000"/>
          <a:ext cx="8058150" cy="203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75" name="Equation" r:id="rId4" imgW="4495680" imgH="1130040" progId="Equation.DSMT4">
                  <p:embed/>
                </p:oleObj>
              </mc:Choice>
              <mc:Fallback>
                <p:oleObj name="Equation" r:id="rId4" imgW="4495680" imgH="11300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810000"/>
                        <a:ext cx="8058150" cy="2030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0737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03/24/2014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6304942"/>
              </p:ext>
            </p:extLst>
          </p:nvPr>
        </p:nvGraphicFramePr>
        <p:xfrm>
          <a:off x="-1588" y="236538"/>
          <a:ext cx="9128126" cy="216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21" name="Equation" r:id="rId3" imgW="5092560" imgH="1206360" progId="Equation.DSMT4">
                  <p:embed/>
                </p:oleObj>
              </mc:Choice>
              <mc:Fallback>
                <p:oleObj name="Equation" r:id="rId3" imgW="5092560" imgH="12063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588" y="236538"/>
                        <a:ext cx="9128126" cy="2166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9996486"/>
              </p:ext>
            </p:extLst>
          </p:nvPr>
        </p:nvGraphicFramePr>
        <p:xfrm>
          <a:off x="533400" y="2743200"/>
          <a:ext cx="6351587" cy="118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22" name="Equation" r:id="rId5" imgW="3543120" imgH="660240" progId="Equation.DSMT4">
                  <p:embed/>
                </p:oleObj>
              </mc:Choice>
              <mc:Fallback>
                <p:oleObj name="Equation" r:id="rId5" imgW="3543120" imgH="6602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743200"/>
                        <a:ext cx="6351587" cy="1185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281363"/>
              </p:ext>
            </p:extLst>
          </p:nvPr>
        </p:nvGraphicFramePr>
        <p:xfrm>
          <a:off x="682625" y="4114800"/>
          <a:ext cx="4575175" cy="214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23" name="Equation" r:id="rId7" imgW="2552400" imgH="1193760" progId="Equation.DSMT4">
                  <p:embed/>
                </p:oleObj>
              </mc:Choice>
              <mc:Fallback>
                <p:oleObj name="Equation" r:id="rId7" imgW="2552400" imgH="11937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625" y="4114800"/>
                        <a:ext cx="4575175" cy="214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87740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03/24/2014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pic>
        <p:nvPicPr>
          <p:cNvPr id="1669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44" t="19787" r="22500" b="5744"/>
          <a:stretch/>
        </p:blipFill>
        <p:spPr bwMode="auto">
          <a:xfrm>
            <a:off x="533399" y="228599"/>
            <a:ext cx="5854876" cy="6080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16506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03/24/2014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9469215"/>
              </p:ext>
            </p:extLst>
          </p:nvPr>
        </p:nvGraphicFramePr>
        <p:xfrm>
          <a:off x="923925" y="382588"/>
          <a:ext cx="5167313" cy="305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49" name="Equation" r:id="rId3" imgW="2882880" imgH="1701720" progId="Equation.DSMT4">
                  <p:embed/>
                </p:oleObj>
              </mc:Choice>
              <mc:Fallback>
                <p:oleObj name="Equation" r:id="rId3" imgW="2882880" imgH="170172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3925" y="382588"/>
                        <a:ext cx="5167313" cy="305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6791464"/>
              </p:ext>
            </p:extLst>
          </p:nvPr>
        </p:nvGraphicFramePr>
        <p:xfrm>
          <a:off x="820738" y="3852863"/>
          <a:ext cx="5508625" cy="219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50" name="Equation" r:id="rId5" imgW="3073320" imgH="1218960" progId="Equation.DSMT4">
                  <p:embed/>
                </p:oleObj>
              </mc:Choice>
              <mc:Fallback>
                <p:oleObj name="Equation" r:id="rId5" imgW="3073320" imgH="12189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738" y="3852863"/>
                        <a:ext cx="5508625" cy="219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48085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00" t="12403" r="31584" b="4186"/>
          <a:stretch/>
        </p:blipFill>
        <p:spPr bwMode="auto">
          <a:xfrm>
            <a:off x="1828800" y="25400"/>
            <a:ext cx="5397500" cy="683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03/24/2014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77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03/24/2014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457200"/>
            <a:ext cx="8077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Notions of special relativity</a:t>
            </a:r>
          </a:p>
          <a:p>
            <a:endParaRPr lang="en-US" sz="2400" dirty="0">
              <a:solidFill>
                <a:srgbClr val="FF0000"/>
              </a:solidFill>
              <a:latin typeface="+mj-lt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>
                <a:latin typeface="+mj-lt"/>
              </a:rPr>
              <a:t>The basic laws of physics are the same in all frames of reference (at rest or moving at constant velocity).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>
                <a:latin typeface="+mj-lt"/>
              </a:rPr>
              <a:t>The speed of light in vacuum </a:t>
            </a:r>
            <a:r>
              <a:rPr lang="en-US" sz="2400" i="1" dirty="0" smtClean="0">
                <a:latin typeface="+mj-lt"/>
              </a:rPr>
              <a:t>c</a:t>
            </a:r>
            <a:r>
              <a:rPr lang="en-US" sz="2400" dirty="0" smtClean="0">
                <a:latin typeface="+mj-lt"/>
              </a:rPr>
              <a:t> is the same in all frames of reference.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990600" y="3200400"/>
            <a:ext cx="3048000" cy="2438400"/>
            <a:chOff x="990600" y="3200400"/>
            <a:chExt cx="3048000" cy="2438400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990600" y="3200400"/>
              <a:ext cx="0" cy="243840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990600" y="5638800"/>
              <a:ext cx="3048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47800" y="2971800"/>
            <a:ext cx="3048000" cy="2438400"/>
            <a:chOff x="990600" y="3200400"/>
            <a:chExt cx="3048000" cy="2438400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990600" y="3200400"/>
              <a:ext cx="0" cy="2438400"/>
            </a:xfrm>
            <a:prstGeom prst="straightConnector1">
              <a:avLst/>
            </a:prstGeom>
            <a:ln w="38100">
              <a:solidFill>
                <a:srgbClr val="DA32AA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990600" y="5638800"/>
              <a:ext cx="3048000" cy="0"/>
            </a:xfrm>
            <a:prstGeom prst="straightConnector1">
              <a:avLst/>
            </a:prstGeom>
            <a:ln w="38100">
              <a:solidFill>
                <a:srgbClr val="DA32A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ight Arrow 14"/>
          <p:cNvSpPr/>
          <p:nvPr/>
        </p:nvSpPr>
        <p:spPr>
          <a:xfrm>
            <a:off x="1447800" y="4038600"/>
            <a:ext cx="304800" cy="152400"/>
          </a:xfrm>
          <a:prstGeom prst="rightArrow">
            <a:avLst/>
          </a:prstGeom>
          <a:solidFill>
            <a:srgbClr val="DA32AA"/>
          </a:solidFill>
          <a:ln>
            <a:solidFill>
              <a:srgbClr val="DA32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191000" y="56388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x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38200" y="27432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00200" y="26670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DA32AA"/>
                </a:solidFill>
              </a:rPr>
              <a:t>y’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72000" y="510093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DA32AA"/>
                </a:solidFill>
                <a:latin typeface="+mj-lt"/>
              </a:rPr>
              <a:t>x’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52600" y="388173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DA32AA"/>
                </a:solidFill>
                <a:latin typeface="+mj-lt"/>
              </a:rPr>
              <a:t>v</a:t>
            </a:r>
          </a:p>
        </p:txBody>
      </p:sp>
      <p:sp>
        <p:nvSpPr>
          <p:cNvPr id="21" name="Oval 20"/>
          <p:cNvSpPr/>
          <p:nvPr/>
        </p:nvSpPr>
        <p:spPr>
          <a:xfrm>
            <a:off x="2743200" y="4343400"/>
            <a:ext cx="228600" cy="228600"/>
          </a:xfrm>
          <a:prstGeom prst="ellipse">
            <a:avLst/>
          </a:prstGeom>
          <a:solidFill>
            <a:srgbClr val="FC48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981200" y="44196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DA32AA"/>
                </a:solidFill>
                <a:latin typeface="+mj-lt"/>
              </a:rPr>
              <a:t>x’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895600" y="464373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DA32AA"/>
                </a:solidFill>
              </a:rPr>
              <a:t>y’</a:t>
            </a:r>
          </a:p>
        </p:txBody>
      </p:sp>
      <p:cxnSp>
        <p:nvCxnSpPr>
          <p:cNvPr id="25" name="Straight Connector 24"/>
          <p:cNvCxnSpPr>
            <a:endCxn id="21" idx="2"/>
          </p:cNvCxnSpPr>
          <p:nvPr/>
        </p:nvCxnSpPr>
        <p:spPr>
          <a:xfrm>
            <a:off x="1447800" y="4419600"/>
            <a:ext cx="1295400" cy="38100"/>
          </a:xfrm>
          <a:prstGeom prst="line">
            <a:avLst/>
          </a:prstGeom>
          <a:ln w="12700">
            <a:solidFill>
              <a:srgbClr val="DA32AA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871216" y="4538522"/>
            <a:ext cx="0" cy="871678"/>
          </a:xfrm>
          <a:prstGeom prst="line">
            <a:avLst/>
          </a:prstGeom>
          <a:ln w="12700">
            <a:solidFill>
              <a:srgbClr val="DA32AA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2895600" y="4533900"/>
            <a:ext cx="0" cy="11049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590800" y="517713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y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990600" y="4419600"/>
            <a:ext cx="1828800" cy="381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286000" y="40386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32587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03/24/2014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pic>
        <p:nvPicPr>
          <p:cNvPr id="15257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2" t="18221" r="22735" b="8864"/>
          <a:stretch/>
        </p:blipFill>
        <p:spPr bwMode="auto">
          <a:xfrm>
            <a:off x="718088" y="381000"/>
            <a:ext cx="8121112" cy="5979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457200" y="5979859"/>
            <a:ext cx="4572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63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03/24/2014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990600" y="3200400"/>
            <a:ext cx="3048000" cy="2438400"/>
            <a:chOff x="990600" y="3200400"/>
            <a:chExt cx="3048000" cy="2438400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990600" y="3200400"/>
              <a:ext cx="0" cy="243840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990600" y="5638800"/>
              <a:ext cx="3048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1447800" y="2971800"/>
            <a:ext cx="3048000" cy="2438400"/>
            <a:chOff x="990600" y="3200400"/>
            <a:chExt cx="3048000" cy="2438400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990600" y="3200400"/>
              <a:ext cx="0" cy="2438400"/>
            </a:xfrm>
            <a:prstGeom prst="straightConnector1">
              <a:avLst/>
            </a:prstGeom>
            <a:ln w="38100">
              <a:solidFill>
                <a:srgbClr val="DA32AA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990600" y="5638800"/>
              <a:ext cx="3048000" cy="0"/>
            </a:xfrm>
            <a:prstGeom prst="straightConnector1">
              <a:avLst/>
            </a:prstGeom>
            <a:ln w="38100">
              <a:solidFill>
                <a:srgbClr val="DA32A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ight Arrow 10"/>
          <p:cNvSpPr/>
          <p:nvPr/>
        </p:nvSpPr>
        <p:spPr>
          <a:xfrm>
            <a:off x="1447800" y="4038600"/>
            <a:ext cx="304800" cy="152400"/>
          </a:xfrm>
          <a:prstGeom prst="rightArrow">
            <a:avLst/>
          </a:prstGeom>
          <a:solidFill>
            <a:srgbClr val="DA32AA"/>
          </a:solidFill>
          <a:ln>
            <a:solidFill>
              <a:srgbClr val="DA32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191000" y="56388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x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8200" y="27432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00200" y="26670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DA32AA"/>
                </a:solidFill>
              </a:rPr>
              <a:t>y’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00" y="510093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DA32AA"/>
                </a:solidFill>
                <a:latin typeface="+mj-lt"/>
              </a:rPr>
              <a:t>x’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52600" y="388173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DA32AA"/>
                </a:solidFill>
                <a:latin typeface="+mj-lt"/>
              </a:rPr>
              <a:t>v</a:t>
            </a:r>
          </a:p>
        </p:txBody>
      </p:sp>
      <p:sp>
        <p:nvSpPr>
          <p:cNvPr id="17" name="Oval 16"/>
          <p:cNvSpPr/>
          <p:nvPr/>
        </p:nvSpPr>
        <p:spPr>
          <a:xfrm>
            <a:off x="2743200" y="4343400"/>
            <a:ext cx="228600" cy="228600"/>
          </a:xfrm>
          <a:prstGeom prst="ellipse">
            <a:avLst/>
          </a:prstGeom>
          <a:solidFill>
            <a:srgbClr val="FC48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981200" y="44196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DA32AA"/>
                </a:solidFill>
                <a:latin typeface="+mj-lt"/>
              </a:rPr>
              <a:t>x’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95600" y="464373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DA32AA"/>
                </a:solidFill>
              </a:rPr>
              <a:t>y’</a:t>
            </a:r>
          </a:p>
        </p:txBody>
      </p:sp>
      <p:cxnSp>
        <p:nvCxnSpPr>
          <p:cNvPr id="20" name="Straight Connector 19"/>
          <p:cNvCxnSpPr>
            <a:endCxn id="17" idx="2"/>
          </p:cNvCxnSpPr>
          <p:nvPr/>
        </p:nvCxnSpPr>
        <p:spPr>
          <a:xfrm>
            <a:off x="1447800" y="4419600"/>
            <a:ext cx="1295400" cy="38100"/>
          </a:xfrm>
          <a:prstGeom prst="line">
            <a:avLst/>
          </a:prstGeom>
          <a:ln w="12700">
            <a:solidFill>
              <a:srgbClr val="DA32AA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871216" y="4538522"/>
            <a:ext cx="0" cy="871678"/>
          </a:xfrm>
          <a:prstGeom prst="line">
            <a:avLst/>
          </a:prstGeom>
          <a:ln w="12700">
            <a:solidFill>
              <a:srgbClr val="DA32AA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2895600" y="4533900"/>
            <a:ext cx="0" cy="11049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590800" y="517713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y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990600" y="4419600"/>
            <a:ext cx="1828800" cy="381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286000" y="40386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x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38200" y="381000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Lorentz transformations</a:t>
            </a: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3887636"/>
              </p:ext>
            </p:extLst>
          </p:nvPr>
        </p:nvGraphicFramePr>
        <p:xfrm>
          <a:off x="5065776" y="297888"/>
          <a:ext cx="2674937" cy="217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84" name="数式" r:id="rId3" imgW="1346040" imgH="1091880" progId="Equation.3">
                  <p:embed/>
                </p:oleObj>
              </mc:Choice>
              <mc:Fallback>
                <p:oleObj name="数式" r:id="rId3" imgW="1346040" imgH="10918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65776" y="297888"/>
                        <a:ext cx="2674937" cy="2171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1161374"/>
              </p:ext>
            </p:extLst>
          </p:nvPr>
        </p:nvGraphicFramePr>
        <p:xfrm>
          <a:off x="3810000" y="2654808"/>
          <a:ext cx="5151438" cy="214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85" name="数式" r:id="rId5" imgW="2590560" imgH="1079280" progId="Equation.3">
                  <p:embed/>
                </p:oleObj>
              </mc:Choice>
              <mc:Fallback>
                <p:oleObj name="数式" r:id="rId5" imgW="2590560" imgH="107928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654808"/>
                        <a:ext cx="5151438" cy="214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510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03/24/2014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381000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Lorentz transformations 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2450245"/>
              </p:ext>
            </p:extLst>
          </p:nvPr>
        </p:nvGraphicFramePr>
        <p:xfrm>
          <a:off x="1295400" y="1069975"/>
          <a:ext cx="7019925" cy="510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56" name="数式" r:id="rId3" imgW="3530520" imgH="2565360" progId="Equation.3">
                  <p:embed/>
                </p:oleObj>
              </mc:Choice>
              <mc:Fallback>
                <p:oleObj name="数式" r:id="rId3" imgW="3530520" imgH="256536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069975"/>
                        <a:ext cx="7019925" cy="5102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347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03/24/2014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152400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Examples of other 4-vectors </a:t>
            </a:r>
          </a:p>
          <a:p>
            <a:pPr algn="ctr"/>
            <a:r>
              <a:rPr lang="en-US" sz="2400" dirty="0" smtClean="0">
                <a:latin typeface="+mj-lt"/>
              </a:rPr>
              <a:t>applicable to the Lorentz transformation: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7941370"/>
              </p:ext>
            </p:extLst>
          </p:nvPr>
        </p:nvGraphicFramePr>
        <p:xfrm>
          <a:off x="185419" y="1123950"/>
          <a:ext cx="8882381" cy="512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75" name="数式" r:id="rId3" imgW="5283000" imgH="3047760" progId="Equation.3">
                  <p:embed/>
                </p:oleObj>
              </mc:Choice>
              <mc:Fallback>
                <p:oleObj name="数式" r:id="rId3" imgW="5283000" imgH="30477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419" y="1123950"/>
                        <a:ext cx="8882381" cy="5124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773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03/24/2014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81200" y="228600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The Doppler Effect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7298731"/>
              </p:ext>
            </p:extLst>
          </p:nvPr>
        </p:nvGraphicFramePr>
        <p:xfrm>
          <a:off x="76200" y="838200"/>
          <a:ext cx="8956530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32" name="数式" r:id="rId3" imgW="5130720" imgH="2095200" progId="Equation.3">
                  <p:embed/>
                </p:oleObj>
              </mc:Choice>
              <mc:Fallback>
                <p:oleObj name="数式" r:id="rId3" imgW="5130720" imgH="2095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838200"/>
                        <a:ext cx="8956530" cy="365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9830640"/>
              </p:ext>
            </p:extLst>
          </p:nvPr>
        </p:nvGraphicFramePr>
        <p:xfrm>
          <a:off x="750888" y="4724400"/>
          <a:ext cx="5853112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33" name="数式" r:id="rId5" imgW="3352680" imgH="457200" progId="Equation.3">
                  <p:embed/>
                </p:oleObj>
              </mc:Choice>
              <mc:Fallback>
                <p:oleObj name="数式" r:id="rId5" imgW="3352680" imgH="457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888" y="4724400"/>
                        <a:ext cx="5853112" cy="798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498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03/24/2014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81200" y="228600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The Doppler Effect -- continued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2736011"/>
              </p:ext>
            </p:extLst>
          </p:nvPr>
        </p:nvGraphicFramePr>
        <p:xfrm>
          <a:off x="598488" y="1066800"/>
          <a:ext cx="5853112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93" name="数式" r:id="rId3" imgW="3352680" imgH="457200" progId="Equation.3">
                  <p:embed/>
                </p:oleObj>
              </mc:Choice>
              <mc:Fallback>
                <p:oleObj name="数式" r:id="rId3" imgW="33526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488" y="1066800"/>
                        <a:ext cx="5853112" cy="798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5" name="Group 34"/>
          <p:cNvGrpSpPr/>
          <p:nvPr/>
        </p:nvGrpSpPr>
        <p:grpSpPr>
          <a:xfrm>
            <a:off x="304800" y="2438400"/>
            <a:ext cx="4191000" cy="3662065"/>
            <a:chOff x="838200" y="2438400"/>
            <a:chExt cx="4191000" cy="3662065"/>
          </a:xfrm>
        </p:grpSpPr>
        <p:grpSp>
          <p:nvGrpSpPr>
            <p:cNvPr id="8" name="Group 7"/>
            <p:cNvGrpSpPr/>
            <p:nvPr/>
          </p:nvGrpSpPr>
          <p:grpSpPr>
            <a:xfrm>
              <a:off x="990600" y="3200400"/>
              <a:ext cx="3048000" cy="2438400"/>
              <a:chOff x="990600" y="3200400"/>
              <a:chExt cx="3048000" cy="2438400"/>
            </a:xfrm>
          </p:grpSpPr>
          <p:cxnSp>
            <p:nvCxnSpPr>
              <p:cNvPr id="9" name="Straight Arrow Connector 8"/>
              <p:cNvCxnSpPr/>
              <p:nvPr/>
            </p:nvCxnSpPr>
            <p:spPr>
              <a:xfrm>
                <a:off x="990600" y="3200400"/>
                <a:ext cx="0" cy="24384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>
                <a:off x="990600" y="5638800"/>
                <a:ext cx="30480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/>
            <p:cNvGrpSpPr/>
            <p:nvPr/>
          </p:nvGrpSpPr>
          <p:grpSpPr>
            <a:xfrm>
              <a:off x="1447800" y="2971800"/>
              <a:ext cx="3048000" cy="2438400"/>
              <a:chOff x="990600" y="3200400"/>
              <a:chExt cx="3048000" cy="2438400"/>
            </a:xfrm>
          </p:grpSpPr>
          <p:cxnSp>
            <p:nvCxnSpPr>
              <p:cNvPr id="12" name="Straight Arrow Connector 11"/>
              <p:cNvCxnSpPr/>
              <p:nvPr/>
            </p:nvCxnSpPr>
            <p:spPr>
              <a:xfrm>
                <a:off x="990600" y="3200400"/>
                <a:ext cx="0" cy="2438400"/>
              </a:xfrm>
              <a:prstGeom prst="straightConnector1">
                <a:avLst/>
              </a:prstGeom>
              <a:ln w="38100">
                <a:solidFill>
                  <a:srgbClr val="DA32AA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>
                <a:off x="990600" y="5638800"/>
                <a:ext cx="3048000" cy="0"/>
              </a:xfrm>
              <a:prstGeom prst="straightConnector1">
                <a:avLst/>
              </a:prstGeom>
              <a:ln w="38100">
                <a:solidFill>
                  <a:srgbClr val="DA32AA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Right Arrow 13"/>
            <p:cNvSpPr/>
            <p:nvPr/>
          </p:nvSpPr>
          <p:spPr>
            <a:xfrm rot="18707894">
              <a:off x="1447800" y="4038600"/>
              <a:ext cx="304800" cy="152400"/>
            </a:xfrm>
            <a:prstGeom prst="rightArrow">
              <a:avLst/>
            </a:prstGeom>
            <a:solidFill>
              <a:srgbClr val="DA32AA"/>
            </a:solidFill>
            <a:ln>
              <a:solidFill>
                <a:srgbClr val="DA3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191000" y="5638800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+mj-lt"/>
                </a:rPr>
                <a:t>x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38200" y="2743200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y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572000" y="5100935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DA32AA"/>
                  </a:solidFill>
                  <a:latin typeface="+mj-lt"/>
                </a:rPr>
                <a:t>x’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52600" y="3881735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DA32AA"/>
                  </a:solidFill>
                  <a:latin typeface="+mj-lt"/>
                </a:rPr>
                <a:t>v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371600" y="2438400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DA32AA"/>
                  </a:solidFill>
                  <a:latin typeface="+mj-lt"/>
                </a:rPr>
                <a:t>y’</a:t>
              </a:r>
            </a:p>
          </p:txBody>
        </p:sp>
        <p:sp>
          <p:nvSpPr>
            <p:cNvPr id="29" name="Right Arrow 28"/>
            <p:cNvSpPr/>
            <p:nvPr/>
          </p:nvSpPr>
          <p:spPr>
            <a:xfrm rot="19233600">
              <a:off x="2117572" y="3757155"/>
              <a:ext cx="1447800" cy="2286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ight Arrow 29"/>
            <p:cNvSpPr/>
            <p:nvPr/>
          </p:nvSpPr>
          <p:spPr>
            <a:xfrm rot="20099721">
              <a:off x="1739048" y="4492371"/>
              <a:ext cx="1447800" cy="228600"/>
            </a:xfrm>
            <a:prstGeom prst="rightArrow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743200" y="3272135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+mj-lt"/>
                </a:rPr>
                <a:t>k’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579344" y="4554580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7030A0"/>
                  </a:solidFill>
                  <a:latin typeface="+mj-lt"/>
                </a:rPr>
                <a:t>k</a:t>
              </a:r>
            </a:p>
          </p:txBody>
        </p:sp>
      </p:grp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0455913"/>
              </p:ext>
            </p:extLst>
          </p:nvPr>
        </p:nvGraphicFramePr>
        <p:xfrm>
          <a:off x="3505200" y="2198687"/>
          <a:ext cx="5786437" cy="168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94" name="数式" r:id="rId5" imgW="3314520" imgH="965160" progId="Equation.3">
                  <p:embed/>
                </p:oleObj>
              </mc:Choice>
              <mc:Fallback>
                <p:oleObj name="数式" r:id="rId5" imgW="3314520" imgH="9651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198687"/>
                        <a:ext cx="5786437" cy="168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3065913"/>
              </p:ext>
            </p:extLst>
          </p:nvPr>
        </p:nvGraphicFramePr>
        <p:xfrm>
          <a:off x="4949825" y="4048125"/>
          <a:ext cx="3968750" cy="235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95" name="数式" r:id="rId7" imgW="2273040" imgH="1346040" progId="Equation.3">
                  <p:embed/>
                </p:oleObj>
              </mc:Choice>
              <mc:Fallback>
                <p:oleObj name="数式" r:id="rId7" imgW="2273040" imgH="134604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9825" y="4048125"/>
                        <a:ext cx="3968750" cy="235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828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03/24/2014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572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Electromagnetic Doppler Effect     (</a:t>
            </a:r>
            <a:r>
              <a:rPr lang="en-US" sz="2400" dirty="0" smtClean="0">
                <a:latin typeface="Symbol" pitchFamily="18" charset="2"/>
              </a:rPr>
              <a:t>q</a:t>
            </a:r>
            <a:r>
              <a:rPr lang="en-US" sz="2400" dirty="0" smtClean="0">
                <a:latin typeface="+mj-lt"/>
              </a:rPr>
              <a:t>=0)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3165868"/>
              </p:ext>
            </p:extLst>
          </p:nvPr>
        </p:nvGraphicFramePr>
        <p:xfrm>
          <a:off x="800099" y="1219200"/>
          <a:ext cx="7124701" cy="1293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73" name="数式" r:id="rId3" imgW="2590560" imgH="469800" progId="Equation.3">
                  <p:embed/>
                </p:oleObj>
              </mc:Choice>
              <mc:Fallback>
                <p:oleObj name="数式" r:id="rId3" imgW="2590560" imgH="469800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099" y="1219200"/>
                        <a:ext cx="7124701" cy="1293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1000" y="3201987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Sound Doppler Effect     (</a:t>
            </a:r>
            <a:r>
              <a:rPr lang="en-US" sz="2400" dirty="0" smtClean="0">
                <a:latin typeface="Symbol" pitchFamily="18" charset="2"/>
              </a:rPr>
              <a:t>q</a:t>
            </a:r>
            <a:r>
              <a:rPr lang="en-US" sz="2400" dirty="0" smtClean="0">
                <a:latin typeface="+mj-lt"/>
              </a:rPr>
              <a:t>=0)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0689460"/>
              </p:ext>
            </p:extLst>
          </p:nvPr>
        </p:nvGraphicFramePr>
        <p:xfrm>
          <a:off x="2312988" y="3946525"/>
          <a:ext cx="3946525" cy="133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74" name="数式" r:id="rId5" imgW="1434960" imgH="482400" progId="Equation.3">
                  <p:embed/>
                </p:oleObj>
              </mc:Choice>
              <mc:Fallback>
                <p:oleObj name="数式" r:id="rId5" imgW="14349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2988" y="3946525"/>
                        <a:ext cx="3946525" cy="1330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553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03/24/2014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3810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Lorentz transformation of the velocity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4604172"/>
              </p:ext>
            </p:extLst>
          </p:nvPr>
        </p:nvGraphicFramePr>
        <p:xfrm>
          <a:off x="1143000" y="990600"/>
          <a:ext cx="5151438" cy="214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95" name="数式" r:id="rId3" imgW="2590800" imgH="1079500" progId="Equation.3">
                  <p:embed/>
                </p:oleObj>
              </mc:Choice>
              <mc:Fallback>
                <p:oleObj name="数式" r:id="rId3" imgW="2590800" imgH="107950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990600"/>
                        <a:ext cx="5151438" cy="214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9600" y="31242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For an infinitesimal increment: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943524"/>
              </p:ext>
            </p:extLst>
          </p:nvPr>
        </p:nvGraphicFramePr>
        <p:xfrm>
          <a:off x="1143000" y="3595009"/>
          <a:ext cx="5151438" cy="217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96" name="数式" r:id="rId5" imgW="2590560" imgH="1091880" progId="Equation.3">
                  <p:embed/>
                </p:oleObj>
              </mc:Choice>
              <mc:Fallback>
                <p:oleObj name="数式" r:id="rId5" imgW="2590560" imgH="1091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595009"/>
                        <a:ext cx="5151438" cy="217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825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03/24/2014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3810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Lorentz transformation of the velocity -- continued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7897159"/>
              </p:ext>
            </p:extLst>
          </p:nvPr>
        </p:nvGraphicFramePr>
        <p:xfrm>
          <a:off x="1143000" y="860953"/>
          <a:ext cx="5151438" cy="217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59" name="数式" r:id="rId3" imgW="2590560" imgH="1091880" progId="Equation.3">
                  <p:embed/>
                </p:oleObj>
              </mc:Choice>
              <mc:Fallback>
                <p:oleObj name="数式" r:id="rId3" imgW="2590560" imgH="1091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860953"/>
                        <a:ext cx="5151438" cy="217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0389031"/>
              </p:ext>
            </p:extLst>
          </p:nvPr>
        </p:nvGraphicFramePr>
        <p:xfrm>
          <a:off x="1193800" y="3048000"/>
          <a:ext cx="5278438" cy="161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60" name="数式" r:id="rId5" imgW="2654280" imgH="812520" progId="Equation.3">
                  <p:embed/>
                </p:oleObj>
              </mc:Choice>
              <mc:Fallback>
                <p:oleObj name="数式" r:id="rId5" imgW="2654280" imgH="81252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3800" y="3048000"/>
                        <a:ext cx="5278438" cy="161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4335328"/>
              </p:ext>
            </p:extLst>
          </p:nvPr>
        </p:nvGraphicFramePr>
        <p:xfrm>
          <a:off x="1309688" y="4710113"/>
          <a:ext cx="4949825" cy="176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61" name="数式" r:id="rId7" imgW="2489040" imgH="888840" progId="Equation.3">
                  <p:embed/>
                </p:oleObj>
              </mc:Choice>
              <mc:Fallback>
                <p:oleObj name="数式" r:id="rId7" imgW="2489040" imgH="8888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9688" y="4710113"/>
                        <a:ext cx="4949825" cy="1766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306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03/24/2014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28</a:t>
            </a:fld>
            <a:endParaRPr lang="en-US" dirty="0"/>
          </a:p>
        </p:txBody>
      </p:sp>
      <p:pic>
        <p:nvPicPr>
          <p:cNvPr id="152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" y="1527175"/>
            <a:ext cx="912114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0" y="22098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latin typeface="+mj-lt"/>
              </a:rPr>
              <a:t>u</a:t>
            </a:r>
            <a:r>
              <a:rPr lang="en-US" sz="2400" i="1" baseline="-25000" dirty="0" err="1" smtClean="0">
                <a:latin typeface="+mj-lt"/>
              </a:rPr>
              <a:t>x</a:t>
            </a:r>
            <a:r>
              <a:rPr lang="en-US" sz="2400" i="1" dirty="0" smtClean="0">
                <a:latin typeface="+mj-lt"/>
              </a:rPr>
              <a:t>/c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76400" y="327213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latin typeface="+mj-lt"/>
              </a:rPr>
              <a:t>u</a:t>
            </a:r>
            <a:r>
              <a:rPr lang="en-US" sz="2400" i="1" baseline="-25000" dirty="0" err="1" smtClean="0">
                <a:latin typeface="+mj-lt"/>
              </a:rPr>
              <a:t>y</a:t>
            </a:r>
            <a:r>
              <a:rPr lang="en-US" sz="2400" i="1" dirty="0" smtClean="0">
                <a:latin typeface="+mj-lt"/>
              </a:rPr>
              <a:t>/c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803041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of  velocity variation with </a:t>
            </a:r>
            <a:r>
              <a:rPr lang="en-US" sz="2400" dirty="0" smtClean="0">
                <a:latin typeface="Symbol" pitchFamily="18" charset="2"/>
              </a:rPr>
              <a:t>b: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220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03/24/2014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572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Comments on Mid-Term Exam</a:t>
            </a:r>
            <a:endParaRPr lang="en-US" sz="2400" dirty="0" smtClean="0">
              <a:latin typeface="+mj-lt"/>
            </a:endParaRPr>
          </a:p>
        </p:txBody>
      </p:sp>
      <p:pic>
        <p:nvPicPr>
          <p:cNvPr id="1536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3" t="19544" r="8593" b="5412"/>
          <a:stretch/>
        </p:blipFill>
        <p:spPr bwMode="auto">
          <a:xfrm>
            <a:off x="990600" y="873145"/>
            <a:ext cx="7543800" cy="5375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8097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03/24/2014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7679524"/>
              </p:ext>
            </p:extLst>
          </p:nvPr>
        </p:nvGraphicFramePr>
        <p:xfrm>
          <a:off x="47625" y="152400"/>
          <a:ext cx="7299325" cy="280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90" name="Equation" r:id="rId3" imgW="4825800" imgH="1854000" progId="Equation.DSMT4">
                  <p:embed/>
                </p:oleObj>
              </mc:Choice>
              <mc:Fallback>
                <p:oleObj name="Equation" r:id="rId3" imgW="4825800" imgH="1854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625" y="152400"/>
                        <a:ext cx="7299325" cy="2805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1345775"/>
              </p:ext>
            </p:extLst>
          </p:nvPr>
        </p:nvGraphicFramePr>
        <p:xfrm>
          <a:off x="152400" y="2590800"/>
          <a:ext cx="4398962" cy="172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91" name="Equation" r:id="rId5" imgW="2908080" imgH="1143000" progId="Equation.DSMT4">
                  <p:embed/>
                </p:oleObj>
              </mc:Choice>
              <mc:Fallback>
                <p:oleObj name="Equation" r:id="rId5" imgW="2908080" imgH="1143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590800"/>
                        <a:ext cx="4398962" cy="172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2719650"/>
              </p:ext>
            </p:extLst>
          </p:nvPr>
        </p:nvGraphicFramePr>
        <p:xfrm>
          <a:off x="152400" y="4267200"/>
          <a:ext cx="3706813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92" name="Equation" r:id="rId7" imgW="2450880" imgH="469800" progId="Equation.DSMT4">
                  <p:embed/>
                </p:oleObj>
              </mc:Choice>
              <mc:Fallback>
                <p:oleObj name="Equation" r:id="rId7" imgW="2450880" imgH="469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4267200"/>
                        <a:ext cx="3706813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463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657600"/>
            <a:ext cx="474726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010400" y="49911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B050"/>
                </a:solidFill>
                <a:latin typeface="+mj-lt"/>
              </a:rPr>
              <a:t>E</a:t>
            </a:r>
            <a:endParaRPr lang="en-US" sz="2400" b="1" i="1" dirty="0" smtClean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72200" y="41148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latin typeface="Symbol" pitchFamily="18" charset="2"/>
              </a:rPr>
              <a:t>F</a:t>
            </a:r>
            <a:endParaRPr lang="en-US" sz="2400" b="1" i="1" dirty="0" smtClean="0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0" y="4872335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accent6"/>
                </a:solidFill>
                <a:latin typeface="Symbol" pitchFamily="18" charset="2"/>
              </a:rPr>
              <a:t>r</a:t>
            </a:r>
            <a:endParaRPr lang="en-US" sz="2400" b="1" i="1" dirty="0" smtClean="0">
              <a:solidFill>
                <a:schemeClr val="accent6"/>
              </a:solidFill>
              <a:latin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24235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03/24/2014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pic>
        <p:nvPicPr>
          <p:cNvPr id="1556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6" t="16596" r="8750" b="16596"/>
          <a:stretch/>
        </p:blipFill>
        <p:spPr bwMode="auto">
          <a:xfrm>
            <a:off x="533400" y="990600"/>
            <a:ext cx="7421880" cy="4785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567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03/24/2014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pic>
        <p:nvPicPr>
          <p:cNvPr id="1566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6" t="10092" r="4178" b="7828"/>
          <a:stretch/>
        </p:blipFill>
        <p:spPr bwMode="auto">
          <a:xfrm>
            <a:off x="381000" y="990600"/>
            <a:ext cx="8307872" cy="403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228600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Recall from Lecture 4: </a:t>
            </a:r>
            <a:r>
              <a:rPr lang="en-US" sz="2400" dirty="0" smtClean="0">
                <a:latin typeface="+mj-lt"/>
              </a:rPr>
              <a:t>Green’s function for 3-d Poisson equation in Cartesian coordinates: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10269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03/24/2014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9220758"/>
              </p:ext>
            </p:extLst>
          </p:nvPr>
        </p:nvGraphicFramePr>
        <p:xfrm>
          <a:off x="722313" y="381000"/>
          <a:ext cx="5229225" cy="215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98" name="Equation" r:id="rId3" imgW="2743200" imgH="1130040" progId="Equation.DSMT4">
                  <p:embed/>
                </p:oleObj>
              </mc:Choice>
              <mc:Fallback>
                <p:oleObj name="Equation" r:id="rId3" imgW="2743200" imgH="1130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22313" y="381000"/>
                        <a:ext cx="5229225" cy="2154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4300760"/>
              </p:ext>
            </p:extLst>
          </p:nvPr>
        </p:nvGraphicFramePr>
        <p:xfrm>
          <a:off x="300038" y="2590800"/>
          <a:ext cx="8448675" cy="179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99" name="Equation" r:id="rId5" imgW="4431960" imgH="939600" progId="Equation.DSMT4">
                  <p:embed/>
                </p:oleObj>
              </mc:Choice>
              <mc:Fallback>
                <p:oleObj name="Equation" r:id="rId5" imgW="4431960" imgH="939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8" y="2590800"/>
                        <a:ext cx="8448675" cy="179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2623054"/>
              </p:ext>
            </p:extLst>
          </p:nvPr>
        </p:nvGraphicFramePr>
        <p:xfrm>
          <a:off x="457200" y="4495800"/>
          <a:ext cx="5278437" cy="179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800" name="Equation" r:id="rId7" imgW="2768400" imgH="939600" progId="Equation.DSMT4">
                  <p:embed/>
                </p:oleObj>
              </mc:Choice>
              <mc:Fallback>
                <p:oleObj name="Equation" r:id="rId7" imgW="2768400" imgH="939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495800"/>
                        <a:ext cx="5278437" cy="179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4001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</p:spPr>
        <p:txBody>
          <a:bodyPr/>
          <a:lstStyle/>
          <a:p>
            <a:r>
              <a:rPr lang="en-US" smtClean="0"/>
              <a:t>03/24/2014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6" t="16596" r="8750" b="24256"/>
          <a:stretch/>
        </p:blipFill>
        <p:spPr bwMode="auto">
          <a:xfrm>
            <a:off x="518160" y="60960"/>
            <a:ext cx="7421880" cy="4236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87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t="61489" r="11406" b="19256"/>
          <a:stretch/>
        </p:blipFill>
        <p:spPr bwMode="auto">
          <a:xfrm>
            <a:off x="762000" y="4404360"/>
            <a:ext cx="6934200" cy="1379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2560320" y="156972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087880" y="156972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645920" y="156972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560320" y="111252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103120" y="111252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630680" y="108204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8502910"/>
              </p:ext>
            </p:extLst>
          </p:nvPr>
        </p:nvGraphicFramePr>
        <p:xfrm>
          <a:off x="4899025" y="244482"/>
          <a:ext cx="3940175" cy="2346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34" name="Equation" r:id="rId5" imgW="2323800" imgH="1384200" progId="Equation.DSMT4">
                  <p:embed/>
                </p:oleObj>
              </mc:Choice>
              <mc:Fallback>
                <p:oleObj name="Equation" r:id="rId5" imgW="2323800" imgH="1384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9025" y="244482"/>
                        <a:ext cx="3940175" cy="23463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5194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03/24/2014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9" t="16596" r="40156" b="49362"/>
          <a:stretch/>
        </p:blipFill>
        <p:spPr bwMode="auto">
          <a:xfrm>
            <a:off x="792480" y="60960"/>
            <a:ext cx="408432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2560320" y="156972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087880" y="156972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45920" y="156972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560320" y="111252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103120" y="111252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630680" y="108204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6804828"/>
              </p:ext>
            </p:extLst>
          </p:nvPr>
        </p:nvGraphicFramePr>
        <p:xfrm>
          <a:off x="3810000" y="228600"/>
          <a:ext cx="5051425" cy="173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85" name="Equation" r:id="rId4" imgW="3340080" imgH="1143000" progId="Equation.DSMT4">
                  <p:embed/>
                </p:oleObj>
              </mc:Choice>
              <mc:Fallback>
                <p:oleObj name="Equation" r:id="rId4" imgW="3340080" imgH="11430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28600"/>
                        <a:ext cx="5051425" cy="173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8917705"/>
              </p:ext>
            </p:extLst>
          </p:nvPr>
        </p:nvGraphicFramePr>
        <p:xfrm>
          <a:off x="482600" y="2743200"/>
          <a:ext cx="8585200" cy="173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86" name="Equation" r:id="rId6" imgW="5676840" imgH="1143000" progId="Equation.DSMT4">
                  <p:embed/>
                </p:oleObj>
              </mc:Choice>
              <mc:Fallback>
                <p:oleObj name="Equation" r:id="rId6" imgW="5676840" imgH="11430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00" y="2743200"/>
                        <a:ext cx="8585200" cy="173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9862734"/>
              </p:ext>
            </p:extLst>
          </p:nvPr>
        </p:nvGraphicFramePr>
        <p:xfrm>
          <a:off x="436563" y="4673600"/>
          <a:ext cx="8335962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87" name="Equation" r:id="rId8" imgW="5511600" imgH="939600" progId="Equation.DSMT4">
                  <p:embed/>
                </p:oleObj>
              </mc:Choice>
              <mc:Fallback>
                <p:oleObj name="Equation" r:id="rId8" imgW="5511600" imgH="9396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563" y="4673600"/>
                        <a:ext cx="8335962" cy="142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32609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19146</TotalTime>
  <Words>487</Words>
  <Application>Microsoft Office PowerPoint</Application>
  <PresentationFormat>On-screen Show (4:3)</PresentationFormat>
  <Paragraphs>178</Paragraphs>
  <Slides>28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Office Theme</vt:lpstr>
      <vt:lpstr>数式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Natalie</cp:lastModifiedBy>
  <cp:revision>1128</cp:revision>
  <cp:lastPrinted>2014-03-24T08:03:21Z</cp:lastPrinted>
  <dcterms:created xsi:type="dcterms:W3CDTF">2012-01-10T18:32:24Z</dcterms:created>
  <dcterms:modified xsi:type="dcterms:W3CDTF">2014-03-24T08:05:39Z</dcterms:modified>
</cp:coreProperties>
</file>