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72" r:id="rId4"/>
    <p:sldId id="387" r:id="rId5"/>
    <p:sldId id="388" r:id="rId6"/>
    <p:sldId id="380" r:id="rId7"/>
    <p:sldId id="389" r:id="rId8"/>
    <p:sldId id="384" r:id="rId9"/>
    <p:sldId id="385" r:id="rId10"/>
    <p:sldId id="390" r:id="rId11"/>
    <p:sldId id="391" r:id="rId12"/>
    <p:sldId id="392" r:id="rId13"/>
    <p:sldId id="399" r:id="rId14"/>
    <p:sldId id="400" r:id="rId15"/>
    <p:sldId id="401" r:id="rId16"/>
    <p:sldId id="402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5.wmf"/><Relationship Id="rId4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6.png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82296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9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dipole radiation field for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&gt;&gt;1: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56902"/>
              </p:ext>
            </p:extLst>
          </p:nvPr>
        </p:nvGraphicFramePr>
        <p:xfrm>
          <a:off x="685800" y="685800"/>
          <a:ext cx="5795962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7" name="数式" r:id="rId3" imgW="2692080" imgH="1650960" progId="Equation.3">
                  <p:embed/>
                </p:oleObj>
              </mc:Choice>
              <mc:Fallback>
                <p:oleObj name="数式" r:id="rId3" imgW="26920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5795962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971800" y="4492450"/>
            <a:ext cx="0" cy="1221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5713883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86000" y="5713883"/>
            <a:ext cx="685800" cy="4583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40280" y="5156700"/>
            <a:ext cx="731520" cy="558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4200" y="5710535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B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" y="4385770"/>
            <a:ext cx="4953000" cy="2167430"/>
            <a:chOff x="609600" y="4385770"/>
            <a:chExt cx="4953000" cy="2167430"/>
          </a:xfrm>
        </p:grpSpPr>
        <p:sp>
          <p:nvSpPr>
            <p:cNvPr id="15" name="TextBox 14"/>
            <p:cNvSpPr txBox="1"/>
            <p:nvPr/>
          </p:nvSpPr>
          <p:spPr>
            <a:xfrm>
              <a:off x="1878330" y="5943041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29100" y="54057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 rot="9066170">
              <a:off x="2317581" y="5707005"/>
              <a:ext cx="762000" cy="38100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2987040" y="5483049"/>
              <a:ext cx="762000" cy="38100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09600" y="4385770"/>
              <a:ext cx="4953000" cy="1024430"/>
              <a:chOff x="609600" y="4385770"/>
              <a:chExt cx="4953000" cy="10244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09600" y="4415135"/>
                <a:ext cx="495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Example: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79420" y="438577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943100" y="487680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87680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24200" y="4948535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+mj-lt"/>
                  </a:rPr>
                  <a:t>p</a:t>
                </a:r>
                <a:endParaRPr lang="en-US" sz="2400" b="1" dirty="0" smtClean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438400" y="60915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E</a:t>
              </a:r>
            </a:p>
          </p:txBody>
        </p:sp>
      </p:grpSp>
      <p:sp>
        <p:nvSpPr>
          <p:cNvPr id="17" name="Right Arrow 16"/>
          <p:cNvSpPr/>
          <p:nvPr/>
        </p:nvSpPr>
        <p:spPr>
          <a:xfrm rot="16200000">
            <a:off x="2613660" y="5219700"/>
            <a:ext cx="762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369801"/>
              </p:ext>
            </p:extLst>
          </p:nvPr>
        </p:nvGraphicFramePr>
        <p:xfrm>
          <a:off x="698500" y="766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8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766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209336"/>
              </p:ext>
            </p:extLst>
          </p:nvPr>
        </p:nvGraphicFramePr>
        <p:xfrm>
          <a:off x="838200" y="1676400"/>
          <a:ext cx="6970712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9" name="数式" r:id="rId5" imgW="3238200" imgH="965160" progId="Equation.3">
                  <p:embed/>
                </p:oleObj>
              </mc:Choice>
              <mc:Fallback>
                <p:oleObj name="数式" r:id="rId5" imgW="323820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6970712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795171"/>
              </p:ext>
            </p:extLst>
          </p:nvPr>
        </p:nvGraphicFramePr>
        <p:xfrm>
          <a:off x="1179513" y="3706813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60" name="数式" r:id="rId7" imgW="2920680" imgH="1180800" progId="Equation.3">
                  <p:embed/>
                </p:oleObj>
              </mc:Choice>
              <mc:Fallback>
                <p:oleObj name="数式" r:id="rId7" imgW="2920680" imgH="1180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706813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8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933427"/>
              </p:ext>
            </p:extLst>
          </p:nvPr>
        </p:nvGraphicFramePr>
        <p:xfrm>
          <a:off x="590550" y="383807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2" name="数式" r:id="rId3" imgW="2920680" imgH="1180800" progId="Equation.3">
                  <p:embed/>
                </p:oleObj>
              </mc:Choice>
              <mc:Fallback>
                <p:oleObj name="数式" r:id="rId3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3807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" y="2949472"/>
            <a:ext cx="885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to pure dipole approximation (exact when </a:t>
            </a:r>
            <a:r>
              <a:rPr lang="en-US" sz="2400" i="1" dirty="0" smtClean="0">
                <a:latin typeface="+mj-lt"/>
              </a:rPr>
              <a:t>kR</a:t>
            </a:r>
            <a:r>
              <a:rPr lang="en-US" sz="2400" dirty="0" smtClean="0">
                <a:latin typeface="+mj-lt"/>
                <a:sym typeface="Wingdings" pitchFamily="2" charset="2"/>
              </a:rPr>
              <a:t></a:t>
            </a:r>
            <a:r>
              <a:rPr lang="en-US" sz="2400" dirty="0" smtClean="0">
                <a:latin typeface="+mj-lt"/>
              </a:rPr>
              <a:t>0)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262054"/>
              </p:ext>
            </p:extLst>
          </p:nvPr>
        </p:nvGraphicFramePr>
        <p:xfrm>
          <a:off x="609600" y="3200400"/>
          <a:ext cx="7991475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3" name="数式" r:id="rId5" imgW="3504960" imgH="1320480" progId="Equation.3">
                  <p:embed/>
                </p:oleObj>
              </mc:Choice>
              <mc:Fallback>
                <p:oleObj name="数式" r:id="rId5" imgW="3504960" imgH="1320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7991475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04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99750"/>
              </p:ext>
            </p:extLst>
          </p:nvPr>
        </p:nvGraphicFramePr>
        <p:xfrm>
          <a:off x="1219200" y="2743200"/>
          <a:ext cx="4921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1" name="Equation" r:id="rId3" imgW="2158920" imgH="685800" progId="Equation.DSMT4">
                  <p:embed/>
                </p:oleObj>
              </mc:Choice>
              <mc:Fallback>
                <p:oleObj name="Equation" r:id="rId3" imgW="215892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49212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9933"/>
              </p:ext>
            </p:extLst>
          </p:nvPr>
        </p:nvGraphicFramePr>
        <p:xfrm>
          <a:off x="1219200" y="918865"/>
          <a:ext cx="5210175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2" name="Equation" r:id="rId5" imgW="2286000" imgH="888840" progId="Equation.DSMT4">
                  <p:embed/>
                </p:oleObj>
              </mc:Choice>
              <mc:Fallback>
                <p:oleObj name="Equation" r:id="rId5" imgW="228600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8865"/>
                        <a:ext cx="5210175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48358"/>
              </p:ext>
            </p:extLst>
          </p:nvPr>
        </p:nvGraphicFramePr>
        <p:xfrm>
          <a:off x="1143000" y="4191000"/>
          <a:ext cx="6021388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3" name="Equation" r:id="rId7" imgW="2641320" imgH="863280" progId="Equation.DSMT4">
                  <p:embed/>
                </p:oleObj>
              </mc:Choice>
              <mc:Fallback>
                <p:oleObj name="Equation" r:id="rId7" imgW="2641320" imgH="863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6021388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4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-- continued</a:t>
            </a:r>
            <a:endParaRPr lang="en-US" sz="2400" dirty="0" smtClean="0">
              <a:latin typeface="+mj-lt"/>
            </a:endParaRPr>
          </a:p>
        </p:txBody>
      </p:sp>
      <p:pic>
        <p:nvPicPr>
          <p:cNvPr id="144386" name="Picture 2" descr="https://encrypted-tbn0.gstatic.com/shopping?q=tbn:ANd9GcRw8IND7kmpQiPNtsKs1DQ-iS3sGwAsxtWDpGXwnISCtjZ1QaWk-S8CUEUy5z3GJi0Xe59GLM-y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914400"/>
            <a:ext cx="36671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center-fed antenna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19600" y="1447800"/>
            <a:ext cx="609600" cy="307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143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15000" y="152400"/>
            <a:ext cx="685800" cy="2133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3100" y="1443335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14" name="Right Brace 13"/>
          <p:cNvSpPr/>
          <p:nvPr/>
        </p:nvSpPr>
        <p:spPr>
          <a:xfrm rot="17780629">
            <a:off x="7595798" y="1375658"/>
            <a:ext cx="381000" cy="205315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0" y="182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d/2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17845"/>
              </p:ext>
            </p:extLst>
          </p:nvPr>
        </p:nvGraphicFramePr>
        <p:xfrm>
          <a:off x="736600" y="2925763"/>
          <a:ext cx="558800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4" name="Equation" r:id="rId4" imgW="2450880" imgH="1320480" progId="Equation.DSMT4">
                  <p:embed/>
                </p:oleObj>
              </mc:Choice>
              <mc:Fallback>
                <p:oleObj name="Equation" r:id="rId4" imgW="2450880" imgH="1320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925763"/>
                        <a:ext cx="5588000" cy="301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5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435678"/>
              </p:ext>
            </p:extLst>
          </p:nvPr>
        </p:nvGraphicFramePr>
        <p:xfrm>
          <a:off x="785812" y="990600"/>
          <a:ext cx="7672388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2" name="Equation" r:id="rId3" imgW="3365280" imgH="1536480" progId="Equation.DSMT4">
                  <p:embed/>
                </p:oleObj>
              </mc:Choice>
              <mc:Fallback>
                <p:oleObj name="Equation" r:id="rId3" imgW="3365280" imgH="1536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" y="990600"/>
                        <a:ext cx="7672388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25550"/>
              </p:ext>
            </p:extLst>
          </p:nvPr>
        </p:nvGraphicFramePr>
        <p:xfrm>
          <a:off x="595313" y="3846513"/>
          <a:ext cx="9958387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3" name="Equation" r:id="rId5" imgW="4368600" imgH="1117440" progId="Equation.DSMT4">
                  <p:embed/>
                </p:oleObj>
              </mc:Choice>
              <mc:Fallback>
                <p:oleObj name="Equation" r:id="rId5" imgW="4368600" imgH="1117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46513"/>
                        <a:ext cx="9958387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7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2263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861663"/>
              </p:ext>
            </p:extLst>
          </p:nvPr>
        </p:nvGraphicFramePr>
        <p:xfrm>
          <a:off x="466725" y="798513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1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8513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12633"/>
              </p:ext>
            </p:extLst>
          </p:nvPr>
        </p:nvGraphicFramePr>
        <p:xfrm>
          <a:off x="327025" y="3319463"/>
          <a:ext cx="71501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2" name="Equation" r:id="rId5" imgW="3136680" imgH="1346040" progId="Equation.DSMT4">
                  <p:embed/>
                </p:oleObj>
              </mc:Choice>
              <mc:Fallback>
                <p:oleObj name="Equation" r:id="rId5" imgW="3136680" imgH="1346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319463"/>
                        <a:ext cx="71501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9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7600"/>
              </p:ext>
            </p:extLst>
          </p:nvPr>
        </p:nvGraphicFramePr>
        <p:xfrm>
          <a:off x="1233488" y="3417888"/>
          <a:ext cx="67452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0" name="数式" r:id="rId3" imgW="2958840" imgH="1130040" progId="Equation.3">
                  <p:embed/>
                </p:oleObj>
              </mc:Choice>
              <mc:Fallback>
                <p:oleObj name="数式" r:id="rId3" imgW="2958840" imgH="1130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417888"/>
                        <a:ext cx="6745287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0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81301"/>
              </p:ext>
            </p:extLst>
          </p:nvPr>
        </p:nvGraphicFramePr>
        <p:xfrm>
          <a:off x="1981200" y="3200400"/>
          <a:ext cx="6484937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3" name="数式" r:id="rId3" imgW="2844720" imgH="1295280" progId="Equation.3">
                  <p:embed/>
                </p:oleObj>
              </mc:Choice>
              <mc:Fallback>
                <p:oleObj name="数式" r:id="rId3" imgW="2844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6484937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5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scattering dipole moment:</a:t>
            </a:r>
          </a:p>
          <a:p>
            <a:pPr lvl="1"/>
            <a:r>
              <a:rPr lang="en-US" sz="2400" dirty="0" smtClean="0">
                <a:latin typeface="+mj-lt"/>
              </a:rPr>
              <a:t>Suppose the scattering particle is a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99141"/>
              </p:ext>
            </p:extLst>
          </p:nvPr>
        </p:nvGraphicFramePr>
        <p:xfrm>
          <a:off x="1600200" y="1642289"/>
          <a:ext cx="6456362" cy="406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5" name="数式" r:id="rId3" imgW="2831760" imgH="1777680" progId="Equation.3">
                  <p:embed/>
                </p:oleObj>
              </mc:Choice>
              <mc:Fallback>
                <p:oleObj name="数式" r:id="rId3" imgW="2831760" imgH="1777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42289"/>
                        <a:ext cx="6456362" cy="406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63880" y="5715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t="19614" r="11390" b="4573"/>
          <a:stretch/>
        </p:blipFill>
        <p:spPr bwMode="auto">
          <a:xfrm>
            <a:off x="1021080" y="822960"/>
            <a:ext cx="7604760" cy="524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15358"/>
              </p:ext>
            </p:extLst>
          </p:nvPr>
        </p:nvGraphicFramePr>
        <p:xfrm>
          <a:off x="2590800" y="2178050"/>
          <a:ext cx="643077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4" name="数式" r:id="rId3" imgW="2489040" imgH="1041120" progId="Equation.3">
                  <p:embed/>
                </p:oleObj>
              </mc:Choice>
              <mc:Fallback>
                <p:oleObj name="数式" r:id="rId3" imgW="2489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78050"/>
                        <a:ext cx="643077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38685"/>
              </p:ext>
            </p:extLst>
          </p:nvPr>
        </p:nvGraphicFramePr>
        <p:xfrm>
          <a:off x="1251744" y="3122613"/>
          <a:ext cx="392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5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744" y="3122613"/>
                        <a:ext cx="392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25639"/>
              </p:ext>
            </p:extLst>
          </p:nvPr>
        </p:nvGraphicFramePr>
        <p:xfrm>
          <a:off x="423863" y="3405188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6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3405188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19948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7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1034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8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in scattering plane: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43000" y="29718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124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934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04923"/>
              </p:ext>
            </p:extLst>
          </p:nvPr>
        </p:nvGraphicFramePr>
        <p:xfrm>
          <a:off x="2804160" y="1188720"/>
          <a:ext cx="620236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6" name="数式" r:id="rId3" imgW="2400120" imgH="1041120" progId="Equation.3">
                  <p:embed/>
                </p:oleObj>
              </mc:Choice>
              <mc:Fallback>
                <p:oleObj name="数式" r:id="rId3" imgW="240012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60" y="1188720"/>
                        <a:ext cx="620236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710672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7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43434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8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76279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9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088483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0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65755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perpendicular to scattering plane: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88627"/>
              </p:ext>
            </p:extLst>
          </p:nvPr>
        </p:nvGraphicFramePr>
        <p:xfrm>
          <a:off x="304800" y="4038600"/>
          <a:ext cx="86963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1" name="数式" r:id="rId13" imgW="3365280" imgH="965160" progId="Equation.3">
                  <p:embed/>
                </p:oleObj>
              </mc:Choice>
              <mc:Fallback>
                <p:oleObj name="数式" r:id="rId13" imgW="33652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38600"/>
                        <a:ext cx="86963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5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48844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9" name="数式" r:id="rId3" imgW="114120" imgH="177480" progId="Equation.3">
                  <p:embed/>
                </p:oleObj>
              </mc:Choice>
              <mc:Fallback>
                <p:oleObj name="数式" r:id="rId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082881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80" name="数式" r:id="rId5" imgW="164880" imgH="228600" progId="Equation.3">
                  <p:embed/>
                </p:oleObj>
              </mc:Choice>
              <mc:Fallback>
                <p:oleObj name="数式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27337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81" name="数式" r:id="rId7" imgW="114120" imgH="177480" progId="Equation.3">
                  <p:embed/>
                </p:oleObj>
              </mc:Choice>
              <mc:Fallback>
                <p:oleObj name="数式" r:id="rId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9567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82" name="数式" r:id="rId9" imgW="190440" imgH="253800" progId="Equation.3">
                  <p:embed/>
                </p:oleObj>
              </mc:Choice>
              <mc:Fallback>
                <p:oleObj name="数式" r:id="rId9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525455"/>
              </p:ext>
            </p:extLst>
          </p:nvPr>
        </p:nvGraphicFramePr>
        <p:xfrm>
          <a:off x="2636947" y="1338263"/>
          <a:ext cx="582125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83" name="Equation" r:id="rId11" imgW="2895480" imgH="507960" progId="Equation.DSMT4">
                  <p:embed/>
                </p:oleObj>
              </mc:Choice>
              <mc:Fallback>
                <p:oleObj name="Equation" r:id="rId11" imgW="2895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947" y="1338263"/>
                        <a:ext cx="582125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105" y="2614612"/>
            <a:ext cx="6017895" cy="35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54052" y="6019800"/>
            <a:ext cx="399574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9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582538"/>
              </p:ext>
            </p:extLst>
          </p:nvPr>
        </p:nvGraphicFramePr>
        <p:xfrm>
          <a:off x="396240" y="830997"/>
          <a:ext cx="7324725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1" name="数式" r:id="rId3" imgW="3213000" imgH="1257120" progId="Equation.3">
                  <p:embed/>
                </p:oleObj>
              </mc:Choice>
              <mc:Fallback>
                <p:oleObj name="数式" r:id="rId3" imgW="321300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830997"/>
                        <a:ext cx="7324725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316912"/>
              </p:ext>
            </p:extLst>
          </p:nvPr>
        </p:nvGraphicFramePr>
        <p:xfrm>
          <a:off x="762000" y="3657600"/>
          <a:ext cx="6313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2" name="数式" r:id="rId5" imgW="2336760" imgH="393480" progId="Equation.3">
                  <p:embed/>
                </p:oleObj>
              </mc:Choice>
              <mc:Fallback>
                <p:oleObj name="数式" r:id="rId5" imgW="2336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6313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507415"/>
              </p:ext>
            </p:extLst>
          </p:nvPr>
        </p:nvGraphicFramePr>
        <p:xfrm>
          <a:off x="527050" y="4572000"/>
          <a:ext cx="7386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3" name="数式" r:id="rId7" imgW="3238200" imgH="609480" progId="Equation.3">
                  <p:embed/>
                </p:oleObj>
              </mc:Choice>
              <mc:Fallback>
                <p:oleObj name="数式" r:id="rId7" imgW="32382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572000"/>
                        <a:ext cx="7386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48980"/>
              </p:ext>
            </p:extLst>
          </p:nvPr>
        </p:nvGraphicFramePr>
        <p:xfrm>
          <a:off x="914400" y="548640"/>
          <a:ext cx="645477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3" name="数式" r:id="rId3" imgW="2831760" imgH="990360" progId="Equation.3">
                  <p:embed/>
                </p:oleObj>
              </mc:Choice>
              <mc:Fallback>
                <p:oleObj name="数式" r:id="rId3" imgW="28317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"/>
                        <a:ext cx="6454775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008294"/>
              </p:ext>
            </p:extLst>
          </p:nvPr>
        </p:nvGraphicFramePr>
        <p:xfrm>
          <a:off x="914400" y="28194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4" name="数式" r:id="rId5" imgW="2831760" imgH="1079280" progId="Equation.3">
                  <p:embed/>
                </p:oleObj>
              </mc:Choice>
              <mc:Fallback>
                <p:oleObj name="数式" r:id="rId5" imgW="283176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341762"/>
              </p:ext>
            </p:extLst>
          </p:nvPr>
        </p:nvGraphicFramePr>
        <p:xfrm>
          <a:off x="1027112" y="4910137"/>
          <a:ext cx="61356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5" name="数式" r:id="rId7" imgW="2692080" imgH="685800" progId="Equation.3">
                  <p:embed/>
                </p:oleObj>
              </mc:Choice>
              <mc:Fallback>
                <p:oleObj name="数式" r:id="rId7" imgW="26920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4910137"/>
                        <a:ext cx="6135688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767886"/>
              </p:ext>
            </p:extLst>
          </p:nvPr>
        </p:nvGraphicFramePr>
        <p:xfrm>
          <a:off x="2209800" y="762000"/>
          <a:ext cx="5992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3" name="数式" r:id="rId3" imgW="2628720" imgH="888840" progId="Equation.3">
                  <p:embed/>
                </p:oleObj>
              </mc:Choice>
              <mc:Fallback>
                <p:oleObj name="数式" r:id="rId3" imgW="2628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762000"/>
                        <a:ext cx="5992813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025125"/>
              </p:ext>
            </p:extLst>
          </p:nvPr>
        </p:nvGraphicFramePr>
        <p:xfrm>
          <a:off x="1026001" y="449580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4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001" y="449580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449370"/>
              </p:ext>
            </p:extLst>
          </p:nvPr>
        </p:nvGraphicFramePr>
        <p:xfrm>
          <a:off x="903288" y="24384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5" name="数式" r:id="rId7" imgW="2908080" imgH="990360" progId="Equation.3">
                  <p:embed/>
                </p:oleObj>
              </mc:Choice>
              <mc:Fallback>
                <p:oleObj name="数式" r:id="rId7" imgW="290808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24384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" y="2720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695824"/>
              </p:ext>
            </p:extLst>
          </p:nvPr>
        </p:nvGraphicFramePr>
        <p:xfrm>
          <a:off x="304800" y="76423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9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423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72485"/>
              </p:ext>
            </p:extLst>
          </p:nvPr>
        </p:nvGraphicFramePr>
        <p:xfrm>
          <a:off x="1828800" y="3810000"/>
          <a:ext cx="4256087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0" name="数式" r:id="rId5" imgW="1866600" imgH="1104840" progId="Equation.3">
                  <p:embed/>
                </p:oleObj>
              </mc:Choice>
              <mc:Fallback>
                <p:oleObj name="数式" r:id="rId5" imgW="1866600" imgH="1104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256087" cy="252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690611"/>
              </p:ext>
            </p:extLst>
          </p:nvPr>
        </p:nvGraphicFramePr>
        <p:xfrm>
          <a:off x="124460" y="1066800"/>
          <a:ext cx="90043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46" name="数式" r:id="rId3" imgW="3949560" imgH="1981080" progId="Equation.3">
                  <p:embed/>
                </p:oleObj>
              </mc:Choice>
              <mc:Fallback>
                <p:oleObj name="数式" r:id="rId3" imgW="394956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" y="1066800"/>
                        <a:ext cx="90043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055859"/>
              </p:ext>
            </p:extLst>
          </p:nvPr>
        </p:nvGraphicFramePr>
        <p:xfrm>
          <a:off x="152400" y="914400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4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18720</TotalTime>
  <Words>456</Words>
  <Application>Microsoft Office PowerPoint</Application>
  <PresentationFormat>On-screen Show (4:3)</PresentationFormat>
  <Paragraphs>125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1070</cp:revision>
  <cp:lastPrinted>2014-03-21T13:48:22Z</cp:lastPrinted>
  <dcterms:created xsi:type="dcterms:W3CDTF">2012-01-10T18:32:24Z</dcterms:created>
  <dcterms:modified xsi:type="dcterms:W3CDTF">2014-03-21T15:26:10Z</dcterms:modified>
</cp:coreProperties>
</file>