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1" r:id="rId4"/>
    <p:sldId id="377" r:id="rId5"/>
    <p:sldId id="378" r:id="rId6"/>
    <p:sldId id="379" r:id="rId7"/>
    <p:sldId id="380" r:id="rId8"/>
    <p:sldId id="362" r:id="rId9"/>
    <p:sldId id="381" r:id="rId10"/>
    <p:sldId id="367" r:id="rId11"/>
    <p:sldId id="369" r:id="rId12"/>
    <p:sldId id="370" r:id="rId13"/>
    <p:sldId id="372" r:id="rId14"/>
    <p:sldId id="374" r:id="rId15"/>
    <p:sldId id="382" r:id="rId16"/>
    <p:sldId id="383" r:id="rId17"/>
    <p:sldId id="384" r:id="rId18"/>
    <p:sldId id="373" r:id="rId19"/>
    <p:sldId id="385" r:id="rId20"/>
    <p:sldId id="386" r:id="rId21"/>
    <p:sldId id="387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3" Type="http://schemas.openxmlformats.org/officeDocument/2006/relationships/image" Target="../media/image31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33.png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32.png"/><Relationship Id="rId9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14400"/>
            <a:ext cx="8229600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8 in Jackson.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 of waveguides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TEM, TE, TM 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Resonant cavities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856682"/>
              </p:ext>
            </p:extLst>
          </p:nvPr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6" name="数式" r:id="rId3" imgW="3098520" imgH="660240" progId="Equation.3">
                  <p:embed/>
                </p:oleObj>
              </mc:Choice>
              <mc:Fallback>
                <p:oleObj name="数式" r:id="rId3" imgW="3098520" imgH="660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Inside medium, </a:t>
            </a:r>
            <a:r>
              <a:rPr lang="en-US" sz="2400" dirty="0" smtClean="0">
                <a:latin typeface="Symbol" pitchFamily="18" charset="2"/>
              </a:rPr>
              <a:t>m e</a:t>
            </a:r>
            <a:r>
              <a:rPr lang="en-US" sz="2400" dirty="0" smtClean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57595"/>
              </p:ext>
            </p:extLst>
          </p:nvPr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4" name="数式" r:id="rId3" imgW="1904760" imgH="1803240" progId="Equation.3">
                  <p:embed/>
                </p:oleObj>
              </mc:Choice>
              <mc:Fallback>
                <p:oleObj name="数式" r:id="rId3" imgW="1904760" imgH="18032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70014"/>
              </p:ext>
            </p:extLst>
          </p:nvPr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5" name="数式" r:id="rId5" imgW="3073320" imgH="736560" progId="Equation.3">
                  <p:embed/>
                </p:oleObj>
              </mc:Choice>
              <mc:Fallback>
                <p:oleObj name="数式" r:id="rId5" imgW="3073320" imgH="7365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0303"/>
              </p:ext>
            </p:extLst>
          </p:nvPr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6" name="数式" r:id="rId7" imgW="685800" imgH="927000" progId="Equation.3">
                  <p:embed/>
                </p:oleObj>
              </mc:Choice>
              <mc:Fallback>
                <p:oleObj name="数式" r:id="rId7" imgW="685800" imgH="927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2352"/>
              </p:ext>
            </p:extLst>
          </p:nvPr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8" name="数式" r:id="rId3" imgW="2425680" imgH="736560" progId="Equation.3">
                  <p:embed/>
                </p:oleObj>
              </mc:Choice>
              <mc:Fallback>
                <p:oleObj name="数式" r:id="rId3" imgW="2425680" imgH="7365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aseline="-25000" dirty="0" err="1" smtClean="0">
                <a:latin typeface="+mj-lt"/>
              </a:rPr>
              <a:t>tangential</a:t>
            </a:r>
            <a:r>
              <a:rPr lang="en-US" sz="2400" dirty="0" smtClean="0">
                <a:latin typeface="+mj-lt"/>
              </a:rPr>
              <a:t>=0,   </a:t>
            </a:r>
            <a:r>
              <a:rPr lang="en-US" sz="2400" b="1" dirty="0" err="1" smtClean="0">
                <a:latin typeface="+mj-lt"/>
              </a:rPr>
              <a:t>B</a:t>
            </a:r>
            <a:r>
              <a:rPr lang="en-US" sz="2400" baseline="-25000" dirty="0" err="1" smtClean="0">
                <a:latin typeface="+mj-lt"/>
              </a:rPr>
              <a:t>normal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362200"/>
            <a:chOff x="0" y="2286000"/>
            <a:chExt cx="8945880" cy="23622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362200"/>
              <a:chOff x="243840" y="2438400"/>
              <a:chExt cx="8702040" cy="23622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380729"/>
              </p:ext>
            </p:extLst>
          </p:nvPr>
        </p:nvGraphicFramePr>
        <p:xfrm>
          <a:off x="1127760" y="3810000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5" name="数式" r:id="rId3" imgW="2882880" imgH="533160" progId="Equation.3">
                  <p:embed/>
                </p:oleObj>
              </mc:Choice>
              <mc:Fallback>
                <p:oleObj name="数式" r:id="rId3" imgW="288288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760" y="3810000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381734"/>
              </p:ext>
            </p:extLst>
          </p:nvPr>
        </p:nvGraphicFramePr>
        <p:xfrm>
          <a:off x="2427288" y="5216525"/>
          <a:ext cx="42132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6" name="数式" r:id="rId5" imgW="1803240" imgH="469800" progId="Equation.3">
                  <p:embed/>
                </p:oleObj>
              </mc:Choice>
              <mc:Fallback>
                <p:oleObj name="数式" r:id="rId5" imgW="1803240" imgH="469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5216525"/>
                        <a:ext cx="42132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4" name="Equation" r:id="rId3" imgW="1346040" imgH="914400" progId="Equation.DSMT4">
                  <p:embed/>
                </p:oleObj>
              </mc:Choice>
              <mc:Fallback>
                <p:oleObj name="Equation" r:id="rId3" imgW="1346040" imgH="914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011007"/>
              </p:ext>
            </p:extLst>
          </p:nvPr>
        </p:nvGraphicFramePr>
        <p:xfrm>
          <a:off x="152400" y="2971800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5" name="Equation" r:id="rId5" imgW="1168200" imgH="1295280" progId="Equation.DSMT4">
                  <p:embed/>
                </p:oleObj>
              </mc:Choice>
              <mc:Fallback>
                <p:oleObj name="Equation" r:id="rId5" imgW="1168200" imgH="1295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6" name="Equation" r:id="rId7" imgW="1422360" imgH="1295280" progId="Equation.DSMT4">
                  <p:embed/>
                </p:oleObj>
              </mc:Choice>
              <mc:Fallback>
                <p:oleObj name="Equation" r:id="rId7" imgW="1422360" imgH="1295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95994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6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670696"/>
              </p:ext>
            </p:extLst>
          </p:nvPr>
        </p:nvGraphicFramePr>
        <p:xfrm>
          <a:off x="533400" y="2438400"/>
          <a:ext cx="7632700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7" name="Equation" r:id="rId5" imgW="3911400" imgH="2057400" progId="Equation.DSMT4">
                  <p:embed/>
                </p:oleObj>
              </mc:Choice>
              <mc:Fallback>
                <p:oleObj name="Equation" r:id="rId5" imgW="3911400" imgH="2057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7632700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 modes for </a:t>
            </a:r>
            <a:r>
              <a:rPr lang="en-US" sz="2400" dirty="0" err="1" smtClean="0">
                <a:latin typeface="+mj-lt"/>
              </a:rPr>
              <a:t>retangular</a:t>
            </a:r>
            <a:r>
              <a:rPr lang="en-US" sz="2400" dirty="0" smtClean="0">
                <a:latin typeface="+mj-lt"/>
              </a:rPr>
              <a:t>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8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872213"/>
              </p:ext>
            </p:extLst>
          </p:nvPr>
        </p:nvGraphicFramePr>
        <p:xfrm>
          <a:off x="457200" y="4441825"/>
          <a:ext cx="535781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9" name="Equation" r:id="rId5" imgW="3073320" imgH="939600" progId="Equation.DSMT4">
                  <p:embed/>
                </p:oleObj>
              </mc:Choice>
              <mc:Fallback>
                <p:oleObj name="Equation" r:id="rId5" imgW="307332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41825"/>
                        <a:ext cx="5357813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6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7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8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9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0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3400" y="563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9" t="20746" r="36542" b="5088"/>
          <a:stretch/>
        </p:blipFill>
        <p:spPr bwMode="auto">
          <a:xfrm>
            <a:off x="990600" y="228600"/>
            <a:ext cx="8004875" cy="607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0" name="数式" r:id="rId3" imgW="3555720" imgH="1396800" progId="Equation.3">
                  <p:embed/>
                </p:oleObj>
              </mc:Choice>
              <mc:Fallback>
                <p:oleObj name="数式" r:id="rId3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1" name="数式" r:id="rId5" imgW="583920" imgH="634680" progId="Equation.3">
                  <p:embed/>
                </p:oleObj>
              </mc:Choice>
              <mc:Fallback>
                <p:oleObj name="数式" r:id="rId5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4" name="数式" r:id="rId3" imgW="583920" imgH="634680" progId="Equation.3">
                  <p:embed/>
                </p:oleObj>
              </mc:Choice>
              <mc:Fallback>
                <p:oleObj name="数式" r:id="rId3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44183"/>
              </p:ext>
            </p:extLst>
          </p:nvPr>
        </p:nvGraphicFramePr>
        <p:xfrm>
          <a:off x="2232025" y="3624263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5" name="数式" r:id="rId5" imgW="2501640" imgH="1015920" progId="Equation.3">
                  <p:embed/>
                </p:oleObj>
              </mc:Choice>
              <mc:Fallback>
                <p:oleObj name="数式" r:id="rId5" imgW="25016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624263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Reminder</a:t>
            </a:r>
            <a:r>
              <a:rPr lang="en-US" sz="2400" dirty="0" smtClean="0">
                <a:latin typeface="+mj-lt"/>
              </a:rPr>
              <a:t>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Topic </a:t>
            </a:r>
            <a:r>
              <a:rPr lang="en-US" sz="2400" dirty="0" smtClean="0">
                <a:latin typeface="+mj-lt"/>
              </a:rPr>
              <a:t>choices </a:t>
            </a:r>
            <a:r>
              <a:rPr lang="en-US" sz="2400" dirty="0" smtClean="0">
                <a:latin typeface="+mj-lt"/>
              </a:rPr>
              <a:t>for “computational project” 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– </a:t>
            </a:r>
            <a:r>
              <a:rPr lang="en-US" sz="2400" dirty="0" smtClean="0">
                <a:latin typeface="+mj-lt"/>
              </a:rPr>
              <a:t>suggestions available upon </a:t>
            </a:r>
            <a:r>
              <a:rPr lang="en-US" sz="2400" dirty="0" smtClean="0">
                <a:latin typeface="+mj-lt"/>
              </a:rPr>
              <a:t>request</a:t>
            </a:r>
          </a:p>
          <a:p>
            <a:pPr lvl="1"/>
            <a:r>
              <a:rPr lang="en-US" sz="2400" dirty="0" smtClean="0">
                <a:latin typeface="+mj-lt"/>
              </a:rPr>
              <a:t>-- due Monday March 24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?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00438"/>
              </p:ext>
            </p:extLst>
          </p:nvPr>
        </p:nvGraphicFramePr>
        <p:xfrm>
          <a:off x="190500" y="895350"/>
          <a:ext cx="7710488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1" name="Equation" r:id="rId3" imgW="3568680" imgH="2222280" progId="Equation.DSMT4">
                  <p:embed/>
                </p:oleObj>
              </mc:Choice>
              <mc:Fallback>
                <p:oleObj name="Equation" r:id="rId3" imgW="35686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895350"/>
                        <a:ext cx="7710488" cy="486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5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056753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0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201976"/>
              </p:ext>
            </p:extLst>
          </p:nvPr>
        </p:nvGraphicFramePr>
        <p:xfrm>
          <a:off x="441325" y="4843463"/>
          <a:ext cx="7108825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1" name="Equation" r:id="rId5" imgW="3288960" imgH="812520" progId="Equation.DSMT4">
                  <p:embed/>
                </p:oleObj>
              </mc:Choice>
              <mc:Fallback>
                <p:oleObj name="Equation" r:id="rId5" imgW="32889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843463"/>
                        <a:ext cx="7108825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4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230167"/>
              </p:ext>
            </p:extLst>
          </p:nvPr>
        </p:nvGraphicFramePr>
        <p:xfrm>
          <a:off x="838200" y="600946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8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0946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000682"/>
              </p:ext>
            </p:extLst>
          </p:nvPr>
        </p:nvGraphicFramePr>
        <p:xfrm>
          <a:off x="252413" y="3043238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9" name="Equation" r:id="rId5" imgW="3073320" imgH="1574640" progId="Equation.DSMT4">
                  <p:embed/>
                </p:oleObj>
              </mc:Choice>
              <mc:Fallback>
                <p:oleObj name="Equation" r:id="rId5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043238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7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74527"/>
              </p:ext>
            </p:extLst>
          </p:nvPr>
        </p:nvGraphicFramePr>
        <p:xfrm>
          <a:off x="682625" y="766763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2" name="Equation" r:id="rId3" imgW="3073320" imgH="1574640" progId="Equation.DSMT4">
                  <p:embed/>
                </p:oleObj>
              </mc:Choice>
              <mc:Fallback>
                <p:oleObj name="Equation" r:id="rId3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766763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449596"/>
              </p:ext>
            </p:extLst>
          </p:nvPr>
        </p:nvGraphicFramePr>
        <p:xfrm>
          <a:off x="615950" y="4189413"/>
          <a:ext cx="7986713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3" name="Equation" r:id="rId5" imgW="3695400" imgH="990360" progId="Equation.DSMT4">
                  <p:embed/>
                </p:oleObj>
              </mc:Choice>
              <mc:Fallback>
                <p:oleObj name="Equation" r:id="rId5" imgW="369540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189413"/>
                        <a:ext cx="7986713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9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At the boundary of an ideal conductor, the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91" name="数式" r:id="rId3" imgW="1815840" imgH="888840" progId="Equation.3">
                  <p:embed/>
                </p:oleObj>
              </mc:Choice>
              <mc:Fallback>
                <p:oleObj name="数式" r:id="rId3" imgW="1815840" imgH="8888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92" name="数式" r:id="rId5" imgW="139680" imgH="203040" progId="Equation.3">
                    <p:embed/>
                  </p:oleObj>
                </mc:Choice>
                <mc:Fallback>
                  <p:oleObj name="数式" r:id="rId5" imgW="139680" imgH="2030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H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93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94" name="Equation" r:id="rId9" imgW="2298600" imgH="558720" progId="Equation.DSMT4">
                  <p:embed/>
                </p:oleObj>
              </mc:Choice>
              <mc:Fallback>
                <p:oleObj name="Equation" r:id="rId9" imgW="2298600" imgH="558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17282</TotalTime>
  <Words>494</Words>
  <Application>Microsoft Office PowerPoint</Application>
  <PresentationFormat>On-screen Show (4:3)</PresentationFormat>
  <Paragraphs>140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1024</cp:revision>
  <cp:lastPrinted>2013-03-06T15:45:26Z</cp:lastPrinted>
  <dcterms:created xsi:type="dcterms:W3CDTF">2012-01-10T18:32:24Z</dcterms:created>
  <dcterms:modified xsi:type="dcterms:W3CDTF">2014-03-17T12:52:28Z</dcterms:modified>
</cp:coreProperties>
</file>