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6" r:id="rId2"/>
    <p:sldId id="354" r:id="rId3"/>
    <p:sldId id="384" r:id="rId4"/>
    <p:sldId id="385" r:id="rId5"/>
    <p:sldId id="386" r:id="rId6"/>
    <p:sldId id="392" r:id="rId7"/>
    <p:sldId id="387" r:id="rId8"/>
    <p:sldId id="391" r:id="rId9"/>
    <p:sldId id="393" r:id="rId10"/>
    <p:sldId id="395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  <p:sldId id="407" r:id="rId22"/>
    <p:sldId id="408" r:id="rId23"/>
    <p:sldId id="409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3" d="100"/>
          <a:sy n="63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0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hyperlink" Target="http://www.uic.edu/classes/eecs/eecs520/textbook/node32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10-10:50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 err="1" smtClean="0">
                <a:solidFill>
                  <a:schemeClr val="folHlink"/>
                </a:solidFill>
              </a:rPr>
              <a:t>Multipole</a:t>
            </a:r>
            <a:r>
              <a:rPr lang="en-US" sz="3200" b="1" dirty="0" smtClean="0">
                <a:solidFill>
                  <a:schemeClr val="folHlink"/>
                </a:solidFill>
              </a:rPr>
              <a:t> moment expansion of electrostatic potential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Spherical coordinates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Cartesian coordinates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220311"/>
              </p:ext>
            </p:extLst>
          </p:nvPr>
        </p:nvGraphicFramePr>
        <p:xfrm>
          <a:off x="609600" y="766465"/>
          <a:ext cx="7863840" cy="5300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7" name="数式" r:id="rId3" imgW="4190760" imgH="2819160" progId="Equation.3">
                  <p:embed/>
                </p:oleObj>
              </mc:Choice>
              <mc:Fallback>
                <p:oleObj name="数式" r:id="rId3" imgW="4190760" imgH="2819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766465"/>
                        <a:ext cx="7863840" cy="53007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33492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041848"/>
              </p:ext>
            </p:extLst>
          </p:nvPr>
        </p:nvGraphicFramePr>
        <p:xfrm>
          <a:off x="1408113" y="303213"/>
          <a:ext cx="7554912" cy="623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数式" r:id="rId3" imgW="4025880" imgH="3314520" progId="Equation.3">
                  <p:embed/>
                </p:oleObj>
              </mc:Choice>
              <mc:Fallback>
                <p:oleObj name="数式" r:id="rId3" imgW="4025880" imgH="331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3" y="303213"/>
                        <a:ext cx="7554912" cy="623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3355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048000"/>
            <a:ext cx="89535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-- continued: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971800" y="1143000"/>
            <a:ext cx="1371600" cy="1981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343400" y="2590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184967"/>
              </p:ext>
            </p:extLst>
          </p:nvPr>
        </p:nvGraphicFramePr>
        <p:xfrm>
          <a:off x="4000500" y="304800"/>
          <a:ext cx="4265613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数式" r:id="rId4" imgW="2273040" imgH="1371600" progId="Equation.3">
                  <p:embed/>
                </p:oleObj>
              </mc:Choice>
              <mc:Fallback>
                <p:oleObj name="数式" r:id="rId4" imgW="2273040" imgH="1371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304800"/>
                        <a:ext cx="4265613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720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Notion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551415"/>
              </p:ext>
            </p:extLst>
          </p:nvPr>
        </p:nvGraphicFramePr>
        <p:xfrm>
          <a:off x="1027112" y="1074737"/>
          <a:ext cx="7888288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6" name="数式" r:id="rId3" imgW="4203360" imgH="2590560" progId="Equation.3">
                  <p:embed/>
                </p:oleObj>
              </mc:Choice>
              <mc:Fallback>
                <p:oleObj name="数式" r:id="rId3" imgW="4203360" imgH="259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7112" y="1074737"/>
                        <a:ext cx="7888288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Significance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788363"/>
              </p:ext>
            </p:extLst>
          </p:nvPr>
        </p:nvGraphicFramePr>
        <p:xfrm>
          <a:off x="450850" y="1006475"/>
          <a:ext cx="8266113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1" name="数式" r:id="rId3" imgW="4038480" imgH="2590560" progId="Equation.3">
                  <p:embed/>
                </p:oleObj>
              </mc:Choice>
              <mc:Fallback>
                <p:oleObj name="数式" r:id="rId3" imgW="4038480" imgH="2590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006475"/>
                        <a:ext cx="8266113" cy="531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423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between spherical harmonic and Cartesian forms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532504"/>
              </p:ext>
            </p:extLst>
          </p:nvPr>
        </p:nvGraphicFramePr>
        <p:xfrm>
          <a:off x="457200" y="1905000"/>
          <a:ext cx="2808287" cy="278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7" name="数式" r:id="rId3" imgW="1371600" imgH="1358640" progId="Equation.3">
                  <p:embed/>
                </p:oleObj>
              </mc:Choice>
              <mc:Fallback>
                <p:oleObj name="数式" r:id="rId3" imgW="137160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2808287" cy="278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513233"/>
              </p:ext>
            </p:extLst>
          </p:nvPr>
        </p:nvGraphicFramePr>
        <p:xfrm>
          <a:off x="4162425" y="2057400"/>
          <a:ext cx="4108450" cy="278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58" name="数式" r:id="rId5" imgW="2006280" imgH="1358640" progId="Equation.3">
                  <p:embed/>
                </p:oleObj>
              </mc:Choice>
              <mc:Fallback>
                <p:oleObj name="数式" r:id="rId5" imgW="2006280" imgH="1358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2425" y="2057400"/>
                        <a:ext cx="4108450" cy="278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620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005361"/>
              </p:ext>
            </p:extLst>
          </p:nvPr>
        </p:nvGraphicFramePr>
        <p:xfrm>
          <a:off x="598488" y="669925"/>
          <a:ext cx="8032750" cy="573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6" name="数式" r:id="rId3" imgW="4279680" imgH="3047760" progId="Equation.3">
                  <p:embed/>
                </p:oleObj>
              </mc:Choice>
              <mc:Fallback>
                <p:oleObj name="数式" r:id="rId3" imgW="4279680" imgH="3047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669925"/>
                        <a:ext cx="8032750" cy="573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" y="3048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Consider previous example:</a:t>
            </a:r>
          </a:p>
        </p:txBody>
      </p:sp>
    </p:spTree>
    <p:extLst>
      <p:ext uri="{BB962C8B-B14F-4D97-AF65-F5344CB8AC3E}">
        <p14:creationId xmlns:p14="http://schemas.microsoft.com/office/powerpoint/2010/main" val="6607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2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General form of electrostatic potential in terms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expansion in evaluating energy of a very localized charge density </a:t>
            </a:r>
            <a:r>
              <a:rPr lang="en-US" sz="2400" dirty="0" smtClean="0">
                <a:latin typeface="Symbol" pitchFamily="18" charset="2"/>
              </a:rPr>
              <a:t>r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in a electrostatic field </a:t>
            </a:r>
            <a:r>
              <a:rPr lang="en-US" sz="2400" dirty="0" smtClean="0">
                <a:latin typeface="Symbol" pitchFamily="18" charset="2"/>
              </a:rPr>
              <a:t>F</a:t>
            </a:r>
            <a:r>
              <a:rPr lang="en-US" sz="2400" dirty="0" smtClean="0">
                <a:latin typeface="+mj-lt"/>
              </a:rPr>
              <a:t>(</a:t>
            </a:r>
            <a:r>
              <a:rPr lang="en-US" sz="2400" b="1" dirty="0" smtClean="0">
                <a:latin typeface="+mj-lt"/>
              </a:rPr>
              <a:t>r</a:t>
            </a:r>
            <a:r>
              <a:rPr lang="en-US" sz="2400" dirty="0" smtClean="0">
                <a:latin typeface="+mj-lt"/>
              </a:rPr>
              <a:t>) (such as an nucleus in the field due to the electrons in an atom).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507698"/>
              </p:ext>
            </p:extLst>
          </p:nvPr>
        </p:nvGraphicFramePr>
        <p:xfrm>
          <a:off x="703263" y="2254250"/>
          <a:ext cx="7356475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数式" r:id="rId3" imgW="3593880" imgH="1218960" progId="Equation.3">
                  <p:embed/>
                </p:oleObj>
              </mc:Choice>
              <mc:Fallback>
                <p:oleObj name="数式" r:id="rId3" imgW="3593880" imgH="1218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254250"/>
                        <a:ext cx="7356475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269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Simple examples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distributions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81000" y="914400"/>
            <a:ext cx="2438400" cy="2362200"/>
            <a:chOff x="381000" y="914400"/>
            <a:chExt cx="2438400" cy="2362200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417320" y="1219200"/>
              <a:ext cx="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609600" y="2247900"/>
              <a:ext cx="1905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609600" y="1752600"/>
              <a:ext cx="1524000" cy="1066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27432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22053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y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47800" y="914400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+mj-lt"/>
                </a:rPr>
                <a:t>z</a:t>
              </a:r>
            </a:p>
          </p:txBody>
        </p:sp>
      </p:grpSp>
      <p:sp>
        <p:nvSpPr>
          <p:cNvPr id="23" name="Oval 22"/>
          <p:cNvSpPr/>
          <p:nvPr/>
        </p:nvSpPr>
        <p:spPr>
          <a:xfrm>
            <a:off x="1264920" y="1554480"/>
            <a:ext cx="3048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280160" y="2667000"/>
            <a:ext cx="304800" cy="304800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257800" y="2667000"/>
            <a:ext cx="2438400" cy="2362200"/>
            <a:chOff x="5257800" y="914400"/>
            <a:chExt cx="2438400" cy="2362200"/>
          </a:xfrm>
        </p:grpSpPr>
        <p:grpSp>
          <p:nvGrpSpPr>
            <p:cNvPr id="16" name="Group 15"/>
            <p:cNvGrpSpPr/>
            <p:nvPr/>
          </p:nvGrpSpPr>
          <p:grpSpPr>
            <a:xfrm>
              <a:off x="5257800" y="914400"/>
              <a:ext cx="2438400" cy="2362200"/>
              <a:chOff x="381000" y="914400"/>
              <a:chExt cx="2438400" cy="2362200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417320" y="1219200"/>
                <a:ext cx="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609600" y="2247900"/>
                <a:ext cx="19050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H="1">
                <a:off x="609600" y="1752600"/>
                <a:ext cx="1524000" cy="1066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381000" y="27432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x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286000" y="22053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y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447800" y="914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latin typeface="+mj-lt"/>
                  </a:rPr>
                  <a:t>z</a:t>
                </a:r>
              </a:p>
            </p:txBody>
          </p:sp>
        </p:grpSp>
        <p:sp>
          <p:nvSpPr>
            <p:cNvPr id="25" name="Oval 24"/>
            <p:cNvSpPr/>
            <p:nvPr/>
          </p:nvSpPr>
          <p:spPr>
            <a:xfrm>
              <a:off x="6156960" y="153924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6141720" y="2743200"/>
              <a:ext cx="304800" cy="3048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5943600" y="1981200"/>
              <a:ext cx="609600" cy="6096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179659"/>
              </p:ext>
            </p:extLst>
          </p:nvPr>
        </p:nvGraphicFramePr>
        <p:xfrm>
          <a:off x="284163" y="3348038"/>
          <a:ext cx="4003675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6" name="数式" r:id="rId3" imgW="1955520" imgH="457200" progId="Equation.3">
                  <p:embed/>
                </p:oleObj>
              </mc:Choice>
              <mc:Fallback>
                <p:oleObj name="数式" r:id="rId3" imgW="195552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3" y="3348038"/>
                        <a:ext cx="4003675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286956"/>
              </p:ext>
            </p:extLst>
          </p:nvPr>
        </p:nvGraphicFramePr>
        <p:xfrm>
          <a:off x="3694113" y="5130800"/>
          <a:ext cx="506888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7" name="数式" r:id="rId5" imgW="2476440" imgH="507960" progId="Equation.3">
                  <p:embed/>
                </p:oleObj>
              </mc:Choice>
              <mc:Fallback>
                <p:oleObj name="数式" r:id="rId5" imgW="2476440" imgH="5079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4113" y="5130800"/>
                        <a:ext cx="506888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5280" y="4495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" t="30051" r="17743" b="10177"/>
          <a:stretch/>
        </p:blipFill>
        <p:spPr bwMode="auto">
          <a:xfrm>
            <a:off x="331428" y="1569422"/>
            <a:ext cx="8583972" cy="3916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distribution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048373"/>
              </p:ext>
            </p:extLst>
          </p:nvPr>
        </p:nvGraphicFramePr>
        <p:xfrm>
          <a:off x="579438" y="838200"/>
          <a:ext cx="8183562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1" name="数式" r:id="rId3" imgW="4622760" imgH="1841400" progId="Equation.3">
                  <p:embed/>
                </p:oleObj>
              </mc:Choice>
              <mc:Fallback>
                <p:oleObj name="数式" r:id="rId3" imgW="4622760" imgH="18414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838200"/>
                        <a:ext cx="8183562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83950"/>
              </p:ext>
            </p:extLst>
          </p:nvPr>
        </p:nvGraphicFramePr>
        <p:xfrm>
          <a:off x="1104106" y="4343400"/>
          <a:ext cx="6935787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2" name="数式" r:id="rId5" imgW="3695400" imgH="444240" progId="Equation.3">
                  <p:embed/>
                </p:oleObj>
              </mc:Choice>
              <mc:Fallback>
                <p:oleObj name="数式" r:id="rId5" imgW="3695400" imgH="444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106" y="4343400"/>
                        <a:ext cx="6935787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397472"/>
              </p:ext>
            </p:extLst>
          </p:nvPr>
        </p:nvGraphicFramePr>
        <p:xfrm>
          <a:off x="423863" y="5157788"/>
          <a:ext cx="8296275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3" name="数式" r:id="rId7" imgW="4419360" imgH="469800" progId="Equation.3">
                  <p:embed/>
                </p:oleObj>
              </mc:Choice>
              <mc:Fallback>
                <p:oleObj name="数式" r:id="rId7" imgW="44193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863" y="5157788"/>
                        <a:ext cx="8296275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967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distribution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856166"/>
              </p:ext>
            </p:extLst>
          </p:nvPr>
        </p:nvGraphicFramePr>
        <p:xfrm>
          <a:off x="285750" y="981075"/>
          <a:ext cx="8294688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" name="数式" r:id="rId3" imgW="4419360" imgH="1015920" progId="Equation.3">
                  <p:embed/>
                </p:oleObj>
              </mc:Choice>
              <mc:Fallback>
                <p:oleObj name="数式" r:id="rId3" imgW="4419360" imgH="10159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981075"/>
                        <a:ext cx="8294688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592237"/>
              </p:ext>
            </p:extLst>
          </p:nvPr>
        </p:nvGraphicFramePr>
        <p:xfrm>
          <a:off x="381000" y="3048000"/>
          <a:ext cx="55530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" name="数式" r:id="rId5" imgW="2958840" imgH="685800" progId="Equation.3">
                  <p:embed/>
                </p:oleObj>
              </mc:Choice>
              <mc:Fallback>
                <p:oleObj name="数式" r:id="rId5" imgW="29588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0"/>
                        <a:ext cx="5553075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824792"/>
              </p:ext>
            </p:extLst>
          </p:nvPr>
        </p:nvGraphicFramePr>
        <p:xfrm>
          <a:off x="577850" y="4575175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7" name="数式" r:id="rId7" imgW="2920680" imgH="685800" progId="Equation.3">
                  <p:embed/>
                </p:oleObj>
              </mc:Choice>
              <mc:Fallback>
                <p:oleObj name="数式" r:id="rId7" imgW="292068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4575175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654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distribution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897706"/>
              </p:ext>
            </p:extLst>
          </p:nvPr>
        </p:nvGraphicFramePr>
        <p:xfrm>
          <a:off x="838200" y="990600"/>
          <a:ext cx="54816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0" name="数式" r:id="rId3" imgW="2920680" imgH="685800" progId="Equation.3">
                  <p:embed/>
                </p:oleObj>
              </mc:Choice>
              <mc:Fallback>
                <p:oleObj name="数式" r:id="rId3" imgW="29206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5481638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088117"/>
              </p:ext>
            </p:extLst>
          </p:nvPr>
        </p:nvGraphicFramePr>
        <p:xfrm>
          <a:off x="1295400" y="2362200"/>
          <a:ext cx="600392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1" name="数式" r:id="rId5" imgW="2933640" imgH="685800" progId="Equation.3">
                  <p:embed/>
                </p:oleObj>
              </mc:Choice>
              <mc:Fallback>
                <p:oleObj name="数式" r:id="rId5" imgW="293364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362200"/>
                        <a:ext cx="600392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208573"/>
              </p:ext>
            </p:extLst>
          </p:nvPr>
        </p:nvGraphicFramePr>
        <p:xfrm>
          <a:off x="1219200" y="4044950"/>
          <a:ext cx="5243512" cy="220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数式" r:id="rId7" imgW="2793960" imgH="1168200" progId="Equation.3">
                  <p:embed/>
                </p:oleObj>
              </mc:Choice>
              <mc:Fallback>
                <p:oleObj name="数式" r:id="rId7" imgW="2793960" imgH="1168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44950"/>
                        <a:ext cx="5243512" cy="2201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83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 of </a:t>
            </a:r>
            <a:r>
              <a:rPr lang="en-US" sz="2400" dirty="0" err="1" smtClean="0">
                <a:latin typeface="+mj-lt"/>
              </a:rPr>
              <a:t>multipole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distribution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28160"/>
              </p:ext>
            </p:extLst>
          </p:nvPr>
        </p:nvGraphicFramePr>
        <p:xfrm>
          <a:off x="694689" y="990600"/>
          <a:ext cx="8083551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6" name="数式" r:id="rId3" imgW="3949560" imgH="711000" progId="Equation.3">
                  <p:embed/>
                </p:oleObj>
              </mc:Choice>
              <mc:Fallback>
                <p:oleObj name="数式" r:id="rId3" imgW="39495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689" y="990600"/>
                        <a:ext cx="8083551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144880"/>
              </p:ext>
            </p:extLst>
          </p:nvPr>
        </p:nvGraphicFramePr>
        <p:xfrm>
          <a:off x="1581150" y="2503488"/>
          <a:ext cx="6445250" cy="176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数式" r:id="rId5" imgW="3149280" imgH="863280" progId="Equation.3">
                  <p:embed/>
                </p:oleObj>
              </mc:Choice>
              <mc:Fallback>
                <p:oleObj name="数式" r:id="rId5" imgW="3149280" imgH="8632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1150" y="2503488"/>
                        <a:ext cx="6445250" cy="176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05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8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4573234"/>
              </p:ext>
            </p:extLst>
          </p:nvPr>
        </p:nvGraphicFramePr>
        <p:xfrm>
          <a:off x="457200" y="1371600"/>
          <a:ext cx="8024813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2" name="数式" r:id="rId3" imgW="3759120" imgH="1765080" progId="Equation.3">
                  <p:embed/>
                </p:oleObj>
              </mc:Choice>
              <mc:Fallback>
                <p:oleObj name="数式" r:id="rId3" imgW="3759120" imgH="1765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024813" cy="377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173188"/>
              </p:ext>
            </p:extLst>
          </p:nvPr>
        </p:nvGraphicFramePr>
        <p:xfrm>
          <a:off x="174625" y="1062038"/>
          <a:ext cx="8969375" cy="526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7" name="数式" r:id="rId3" imgW="4381200" imgH="2565360" progId="Equation.3">
                  <p:embed/>
                </p:oleObj>
              </mc:Choice>
              <mc:Fallback>
                <p:oleObj name="数式" r:id="rId3" imgW="4381200" imgH="2565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" y="1062038"/>
                        <a:ext cx="8969375" cy="526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772385"/>
              </p:ext>
            </p:extLst>
          </p:nvPr>
        </p:nvGraphicFramePr>
        <p:xfrm>
          <a:off x="1876425" y="1062038"/>
          <a:ext cx="5565775" cy="5262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数式" r:id="rId3" imgW="2717640" imgH="2565360" progId="Equation.3">
                  <p:embed/>
                </p:oleObj>
              </mc:Choice>
              <mc:Fallback>
                <p:oleObj name="数式" r:id="rId3" imgW="2717640" imgH="2565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1062038"/>
                        <a:ext cx="5565775" cy="5262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906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Legendre and Associated Legendre functions</a:t>
            </a:r>
          </a:p>
        </p:txBody>
      </p:sp>
    </p:spTree>
    <p:extLst>
      <p:ext uri="{BB962C8B-B14F-4D97-AF65-F5344CB8AC3E}">
        <p14:creationId xmlns:p14="http://schemas.microsoft.com/office/powerpoint/2010/main" val="24832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1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2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2014 --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80312"/>
              </p:ext>
            </p:extLst>
          </p:nvPr>
        </p:nvGraphicFramePr>
        <p:xfrm>
          <a:off x="100012" y="1371600"/>
          <a:ext cx="8967788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8" name="数式" r:id="rId3" imgW="4381200" imgH="2234880" progId="Equation.3">
                  <p:embed/>
                </p:oleObj>
              </mc:Choice>
              <mc:Fallback>
                <p:oleObj name="数式" r:id="rId3" imgW="4381200" imgH="223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" y="1371600"/>
                        <a:ext cx="8967788" cy="458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46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12233</TotalTime>
  <Words>396</Words>
  <Application>Microsoft Office PowerPoint</Application>
  <PresentationFormat>On-screen Show (4:3)</PresentationFormat>
  <Paragraphs>106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680</cp:revision>
  <cp:lastPrinted>2013-02-11T17:23:55Z</cp:lastPrinted>
  <dcterms:created xsi:type="dcterms:W3CDTF">2012-01-10T18:32:24Z</dcterms:created>
  <dcterms:modified xsi:type="dcterms:W3CDTF">2014-02-03T04:48:09Z</dcterms:modified>
</cp:coreProperties>
</file>