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3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CBADC-8BF3-4E6A-A9FB-0A5A9A1FFE49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A6ED-37E5-4B1A-9A38-C7FB50FA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8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A6ED-37E5-4B1A-9A38-C7FB50FA3A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9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Milestone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8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6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9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8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9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3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9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0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6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9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0E2F-DC86-4D9E-BCAE-350E4549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3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40" y="11095"/>
            <a:ext cx="2571750" cy="8096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/>
              <a:t>2/22/2018</a:t>
            </a:r>
            <a:endParaRPr lang="en-US" sz="14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 smtClean="0"/>
              <a:t>New Ideas Series</a:t>
            </a:r>
            <a:endParaRPr lang="en-US" sz="1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z="1400" b="1" smtClean="0"/>
              <a:t>1</a:t>
            </a:fld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74914"/>
            <a:ext cx="89094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New Idea Series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3600" b="1" dirty="0" smtClean="0">
                <a:solidFill>
                  <a:srgbClr val="FF0066"/>
                </a:solidFill>
              </a:rPr>
              <a:t>Simulations of materials – focusing on </a:t>
            </a:r>
          </a:p>
          <a:p>
            <a:pPr algn="ctr"/>
            <a:r>
              <a:rPr lang="en-US" sz="3600" b="1" dirty="0" smtClean="0">
                <a:solidFill>
                  <a:srgbClr val="FF0066"/>
                </a:solidFill>
              </a:rPr>
              <a:t>electrolytes for all solid state batteries</a:t>
            </a:r>
          </a:p>
          <a:p>
            <a:pPr algn="ctr"/>
            <a:endParaRPr lang="en-US" b="1" dirty="0" smtClean="0"/>
          </a:p>
          <a:p>
            <a:r>
              <a:rPr lang="en-US" sz="3200" b="1" dirty="0" smtClean="0"/>
              <a:t>Contribution from:     Natalie </a:t>
            </a:r>
            <a:r>
              <a:rPr lang="en-US" sz="3200" b="1" dirty="0" err="1" smtClean="0"/>
              <a:t>Holzwarth</a:t>
            </a:r>
            <a:endParaRPr lang="en-US" sz="3200" b="1" dirty="0" smtClean="0"/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                    Department of Physics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57325" y="402924"/>
            <a:ext cx="24574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Recycled &amp;</a:t>
            </a:r>
          </a:p>
          <a:p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</a:rPr>
              <a:t> updated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371" y="3894139"/>
            <a:ext cx="83384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Acknowledgements: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</a:t>
            </a:r>
            <a:r>
              <a:rPr lang="en-US" sz="2400" b="1" dirty="0" smtClean="0"/>
              <a:t>Hannah Zhang and Zachary </a:t>
            </a:r>
            <a:r>
              <a:rPr lang="en-US" sz="2400" b="1" dirty="0" err="1" smtClean="0"/>
              <a:t>Pipkorn</a:t>
            </a:r>
            <a:r>
              <a:rPr lang="en-US" sz="2400" b="1" dirty="0" smtClean="0"/>
              <a:t> (former WFU undergrads)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Zachary Hood (WFU chemistry alum, Ga Tech Ph. D)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Jason Howard, Ahmad Al-</a:t>
            </a:r>
            <a:r>
              <a:rPr lang="en-US" sz="2400" b="1" dirty="0" err="1" smtClean="0"/>
              <a:t>Qawasmeh</a:t>
            </a:r>
            <a:r>
              <a:rPr lang="en-US" sz="2400" b="1" dirty="0" smtClean="0"/>
              <a:t>, Larry E. Rush, and 	Nicholas </a:t>
            </a:r>
            <a:r>
              <a:rPr lang="en-US" sz="2400" b="1" dirty="0" err="1" smtClean="0"/>
              <a:t>Lepley</a:t>
            </a:r>
            <a:r>
              <a:rPr lang="en-US" sz="2400" b="1" dirty="0" smtClean="0"/>
              <a:t> (current and former WFU grad students)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NSF grant DMR-1507942</a:t>
            </a:r>
          </a:p>
        </p:txBody>
      </p:sp>
    </p:spTree>
    <p:extLst>
      <p:ext uri="{BB962C8B-B14F-4D97-AF65-F5344CB8AC3E}">
        <p14:creationId xmlns:p14="http://schemas.microsoft.com/office/powerpoint/2010/main" val="8116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2" t="13750" r="8124" b="16407"/>
          <a:stretch/>
        </p:blipFill>
        <p:spPr bwMode="auto">
          <a:xfrm>
            <a:off x="228600" y="838200"/>
            <a:ext cx="8653150" cy="457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4691745" y="1219200"/>
            <a:ext cx="0" cy="3810000"/>
          </a:xfrm>
          <a:prstGeom prst="line">
            <a:avLst/>
          </a:prstGeom>
          <a:ln w="2540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29283" r="71154" b="58595"/>
          <a:stretch/>
        </p:blipFill>
        <p:spPr bwMode="auto">
          <a:xfrm>
            <a:off x="6503551" y="76200"/>
            <a:ext cx="2411849" cy="5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124200" y="2057400"/>
            <a:ext cx="1632271" cy="533400"/>
          </a:xfrm>
          <a:prstGeom prst="line">
            <a:avLst/>
          </a:prstGeom>
          <a:ln w="508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3400" y="1981200"/>
            <a:ext cx="19762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</a:t>
            </a:r>
            <a:r>
              <a:rPr lang="en-US" sz="2400" b="1" baseline="-25000" dirty="0" smtClean="0"/>
              <a:t>7</a:t>
            </a:r>
            <a:r>
              <a:rPr lang="en-US" sz="2400" b="1" dirty="0" smtClean="0"/>
              <a:t>P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S</a:t>
            </a:r>
            <a:r>
              <a:rPr lang="en-US" sz="2400" b="1" baseline="-25000" dirty="0" smtClean="0"/>
              <a:t>11</a:t>
            </a:r>
            <a:endParaRPr lang="en-US" sz="2400" b="1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114800" y="2701380"/>
            <a:ext cx="1236025" cy="1033337"/>
          </a:xfrm>
          <a:prstGeom prst="line">
            <a:avLst/>
          </a:prstGeom>
          <a:ln w="508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72786" y="3651820"/>
            <a:ext cx="12093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anose="05050102010706020507" pitchFamily="18" charset="2"/>
              </a:rPr>
              <a:t>b</a:t>
            </a:r>
            <a:r>
              <a:rPr lang="en-US" sz="2400" b="1" dirty="0" smtClean="0"/>
              <a:t>-Li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PS</a:t>
            </a:r>
            <a:r>
              <a:rPr lang="en-US" sz="2400" b="1" baseline="-25000" dirty="0" smtClean="0"/>
              <a:t>4</a:t>
            </a:r>
            <a:endParaRPr lang="en-US" sz="2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28650" y="1244905"/>
            <a:ext cx="1056931" cy="3718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sz="2800" b="1" dirty="0" smtClean="0"/>
              <a:t>0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-1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-2</a:t>
            </a:r>
            <a:endParaRPr lang="en-US" sz="2800" b="1" dirty="0"/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-3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-4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-5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-6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-7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406419" y="2873556"/>
            <a:ext cx="286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log[</a:t>
            </a:r>
            <a:r>
              <a:rPr lang="en-US" sz="2400" b="1" dirty="0" smtClean="0">
                <a:latin typeface="Symbol" panose="05050102010706020507" pitchFamily="18" charset="2"/>
              </a:rPr>
              <a:t>s(</a:t>
            </a:r>
            <a:r>
              <a:rPr lang="en-US" sz="2400" b="1" dirty="0" smtClean="0"/>
              <a:t>S/cm )]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55084" y="5063333"/>
            <a:ext cx="69507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1               2               3               4               5               6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1000/[T (K)]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872335"/>
            <a:ext cx="127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 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7138" y="361634"/>
            <a:ext cx="865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Recent ionic conductors:  --</a:t>
            </a:r>
          </a:p>
          <a:p>
            <a:r>
              <a:rPr lang="en-US" dirty="0" smtClean="0"/>
              <a:t>Paper by N. Kayama, </a:t>
            </a:r>
            <a:r>
              <a:rPr lang="en-US" i="1" dirty="0" smtClean="0"/>
              <a:t>et. al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b="1" i="1" dirty="0" smtClean="0"/>
              <a:t>Nature Materials </a:t>
            </a:r>
            <a:r>
              <a:rPr lang="en-US" b="1" dirty="0" smtClean="0"/>
              <a:t>10</a:t>
            </a:r>
            <a:r>
              <a:rPr lang="en-US" dirty="0" smtClean="0"/>
              <a:t>, 682-686 (2011)</a:t>
            </a:r>
          </a:p>
        </p:txBody>
      </p:sp>
    </p:spTree>
    <p:extLst>
      <p:ext uri="{BB962C8B-B14F-4D97-AF65-F5344CB8AC3E}">
        <p14:creationId xmlns:p14="http://schemas.microsoft.com/office/powerpoint/2010/main" val="29633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2" t="13750" r="8124" b="15445"/>
          <a:stretch/>
        </p:blipFill>
        <p:spPr bwMode="auto">
          <a:xfrm>
            <a:off x="365170" y="858252"/>
            <a:ext cx="8653150" cy="46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39642" y="5062783"/>
            <a:ext cx="69507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1               2               3               4               5               6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1000/[T (K)]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59525" y="1219200"/>
            <a:ext cx="0" cy="3810000"/>
          </a:xfrm>
          <a:prstGeom prst="line">
            <a:avLst/>
          </a:prstGeom>
          <a:ln w="2540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29283" r="71154" b="58595"/>
          <a:stretch/>
        </p:blipFill>
        <p:spPr bwMode="auto">
          <a:xfrm>
            <a:off x="6503551" y="76200"/>
            <a:ext cx="2411849" cy="5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962400" y="2035628"/>
            <a:ext cx="2209800" cy="1066800"/>
          </a:xfrm>
          <a:prstGeom prst="line">
            <a:avLst/>
          </a:prstGeom>
          <a:ln w="508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8600" y="1219200"/>
            <a:ext cx="19762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</a:t>
            </a:r>
            <a:r>
              <a:rPr lang="en-US" sz="2400" b="1" baseline="-25000" dirty="0" smtClean="0"/>
              <a:t>10</a:t>
            </a:r>
            <a:r>
              <a:rPr lang="en-US" sz="2400" b="1" dirty="0" smtClean="0"/>
              <a:t>GeP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S</a:t>
            </a:r>
            <a:r>
              <a:rPr lang="en-US" sz="2400" b="1" baseline="-25000" dirty="0" smtClean="0"/>
              <a:t>12</a:t>
            </a:r>
            <a:endParaRPr lang="en-US" sz="2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42181" y="1289860"/>
            <a:ext cx="1056931" cy="3718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sz="2800" b="1" dirty="0" smtClean="0"/>
              <a:t>0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-1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-2</a:t>
            </a:r>
            <a:endParaRPr lang="en-US" sz="2800" b="1" dirty="0"/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-3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-4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-5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-6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-7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406419" y="2873556"/>
            <a:ext cx="286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log[</a:t>
            </a:r>
            <a:r>
              <a:rPr lang="en-US" sz="2400" b="1" dirty="0" smtClean="0">
                <a:latin typeface="Symbol" panose="05050102010706020507" pitchFamily="18" charset="2"/>
              </a:rPr>
              <a:t>s(</a:t>
            </a:r>
            <a:r>
              <a:rPr lang="en-US" sz="2400" b="1" dirty="0" smtClean="0"/>
              <a:t>S/cm )]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872335"/>
            <a:ext cx="127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 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7138" y="361634"/>
            <a:ext cx="865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Recent ionic conductors:  --</a:t>
            </a:r>
          </a:p>
          <a:p>
            <a:r>
              <a:rPr lang="en-US" dirty="0" smtClean="0"/>
              <a:t>Paper by N. Kayama, </a:t>
            </a:r>
            <a:r>
              <a:rPr lang="en-US" i="1" dirty="0" smtClean="0"/>
              <a:t>et. al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b="1" i="1" dirty="0" smtClean="0"/>
              <a:t>Nature Materials </a:t>
            </a:r>
            <a:r>
              <a:rPr lang="en-US" b="1" dirty="0" smtClean="0"/>
              <a:t>10</a:t>
            </a:r>
            <a:r>
              <a:rPr lang="en-US" dirty="0" smtClean="0"/>
              <a:t>, 682-686 (2011)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836" y="5947794"/>
            <a:ext cx="775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Research from Toyota Motor Company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5862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179" y="63243"/>
            <a:ext cx="3496355" cy="2459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" y="1158246"/>
            <a:ext cx="5299877" cy="549063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2160" y="18315"/>
            <a:ext cx="3942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Ionic conductivity in Li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OHCl</a:t>
            </a:r>
          </a:p>
          <a:p>
            <a:r>
              <a:rPr lang="en-US" sz="2400" b="1" dirty="0" smtClean="0"/>
              <a:t> from Howard &amp; co-workers, </a:t>
            </a:r>
            <a:endParaRPr lang="en-US" sz="2400" b="1" dirty="0" smtClean="0"/>
          </a:p>
          <a:p>
            <a:r>
              <a:rPr lang="en-US" sz="2400" b="1" dirty="0" smtClean="0"/>
              <a:t>PRM </a:t>
            </a:r>
            <a:r>
              <a:rPr lang="en-US" sz="2400" b="1" dirty="0" smtClean="0"/>
              <a:t>1, 075406 (2018)</a:t>
            </a:r>
          </a:p>
        </p:txBody>
      </p:sp>
      <p:sp>
        <p:nvSpPr>
          <p:cNvPr id="7" name="Left Arrow 6"/>
          <p:cNvSpPr/>
          <p:nvPr/>
        </p:nvSpPr>
        <p:spPr>
          <a:xfrm>
            <a:off x="4517471" y="4413543"/>
            <a:ext cx="360726" cy="645952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28963" y="4413543"/>
            <a:ext cx="2457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Experimental measurements by Zach Hood</a:t>
            </a:r>
          </a:p>
        </p:txBody>
      </p:sp>
      <p:sp>
        <p:nvSpPr>
          <p:cNvPr id="9" name="Left Arrow 8"/>
          <p:cNvSpPr/>
          <p:nvPr/>
        </p:nvSpPr>
        <p:spPr>
          <a:xfrm>
            <a:off x="3710997" y="2358575"/>
            <a:ext cx="360726" cy="64595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11051" y="2840067"/>
            <a:ext cx="492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Tracer diffusion simulations by Jason </a:t>
            </a:r>
            <a:r>
              <a:rPr lang="en-US" sz="2400" b="1" dirty="0" smtClean="0"/>
              <a:t>Howard, suggesting that </a:t>
            </a:r>
            <a:r>
              <a:rPr lang="en-US" sz="2400" b="1" dirty="0" err="1" smtClean="0"/>
              <a:t>H</a:t>
            </a:r>
            <a:r>
              <a:rPr lang="en-US" sz="2400" b="1" baseline="-25000" dirty="0" err="1" smtClean="0"/>
              <a:t>r</a:t>
            </a:r>
            <a:r>
              <a:rPr lang="en-US" sz="2400" b="1" dirty="0" smtClean="0"/>
              <a:t>&gt;&gt;1</a:t>
            </a:r>
            <a:endParaRPr lang="en-US" sz="24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061820" y="63243"/>
            <a:ext cx="739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H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8817" y="811262"/>
            <a:ext cx="739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Cl</a:t>
            </a:r>
            <a:endParaRPr 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6325" y="2096177"/>
            <a:ext cx="739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Li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40" y="11095"/>
            <a:ext cx="257175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999243"/>
            <a:ext cx="6657975" cy="556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263" y="53045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Materials components of a Li or Na ion  battery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2580382"/>
            <a:ext cx="1187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568" y="23893"/>
            <a:ext cx="6377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Development of </a:t>
            </a:r>
            <a:r>
              <a:rPr lang="en-US" sz="2800" b="1" dirty="0" err="1" smtClean="0"/>
              <a:t>LiPON</a:t>
            </a:r>
            <a:r>
              <a:rPr lang="en-US" sz="2800" b="1" dirty="0" smtClean="0"/>
              <a:t> electrolyte films at Oak Ridge National Laboratory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40" y="11095"/>
            <a:ext cx="257175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7" y="934553"/>
            <a:ext cx="8664590" cy="3933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7" y="3516088"/>
            <a:ext cx="8712239" cy="29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6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40" y="11095"/>
            <a:ext cx="2571750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1498858"/>
            <a:ext cx="3620861" cy="3643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97" y="1527260"/>
            <a:ext cx="3618003" cy="3640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7429" y="4495800"/>
            <a:ext cx="2046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T=952 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318" y="4550226"/>
            <a:ext cx="2046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T=427 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860" y="5335596"/>
            <a:ext cx="8730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Molecular dynamics simulations  of </a:t>
            </a:r>
            <a:r>
              <a:rPr lang="en-US" sz="3200" b="1" dirty="0" err="1" smtClean="0"/>
              <a:t>AgI</a:t>
            </a:r>
            <a:r>
              <a:rPr lang="en-US" sz="3200" b="1" dirty="0" smtClean="0"/>
              <a:t> prepared by Zachary </a:t>
            </a:r>
            <a:r>
              <a:rPr lang="en-US" sz="3200" b="1" dirty="0" err="1" smtClean="0"/>
              <a:t>Pipkorn</a:t>
            </a:r>
            <a:r>
              <a:rPr lang="en-US" sz="3200" b="1" dirty="0" smtClean="0"/>
              <a:t> in 2015.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860" y="478274"/>
            <a:ext cx="7206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Simulations of ions in electrolyte crystals at two different temperatures.</a:t>
            </a:r>
          </a:p>
        </p:txBody>
      </p:sp>
    </p:spTree>
    <p:extLst>
      <p:ext uri="{BB962C8B-B14F-4D97-AF65-F5344CB8AC3E}">
        <p14:creationId xmlns:p14="http://schemas.microsoft.com/office/powerpoint/2010/main" val="8817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4892" y="157166"/>
            <a:ext cx="6223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Ysbrand</a:t>
            </a:r>
            <a:r>
              <a:rPr lang="en-US" sz="3200" b="1" dirty="0" smtClean="0"/>
              <a:t> Haven – </a:t>
            </a:r>
          </a:p>
          <a:p>
            <a:r>
              <a:rPr lang="en-US" sz="3200" b="1" dirty="0" smtClean="0"/>
              <a:t>WFU Physics Professor 1965-1983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082" y="1188218"/>
            <a:ext cx="4219140" cy="30445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40" y="11095"/>
            <a:ext cx="2571750" cy="809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892" y="2017977"/>
            <a:ext cx="45384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1975 Howler photo of Professor Haven with his conductivity equipment.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747" y="4672273"/>
            <a:ext cx="8732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Studied ionic conductivity in well-controlled crystalline samples as a function of temperature, to develop models of basic mechanisms and their relationship to diffusion. </a:t>
            </a:r>
          </a:p>
        </p:txBody>
      </p:sp>
    </p:spTree>
    <p:extLst>
      <p:ext uri="{BB962C8B-B14F-4D97-AF65-F5344CB8AC3E}">
        <p14:creationId xmlns:p14="http://schemas.microsoft.com/office/powerpoint/2010/main" val="18187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415907"/>
            <a:ext cx="5553075" cy="584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40" y="11095"/>
            <a:ext cx="2571750" cy="809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0962" y="794353"/>
            <a:ext cx="2894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B. J. H. Jackson and D. A. Young, J. Phys. Chem. Solids 30, 1973-1976 (1969)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412" y="236492"/>
            <a:ext cx="62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Ionic conductivity in </a:t>
            </a:r>
            <a:r>
              <a:rPr lang="en-US" sz="2400" b="1" dirty="0" err="1" smtClean="0"/>
              <a:t>LiI</a:t>
            </a:r>
            <a:r>
              <a:rPr lang="en-US" sz="2400" b="1" dirty="0" smtClean="0"/>
              <a:t> (single crystal form)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888150"/>
              </p:ext>
            </p:extLst>
          </p:nvPr>
        </p:nvGraphicFramePr>
        <p:xfrm>
          <a:off x="5695752" y="2361406"/>
          <a:ext cx="2919412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5" imgW="1612800" imgH="1180800" progId="Equation.DSMT4">
                  <p:embed/>
                </p:oleObj>
              </mc:Choice>
              <mc:Fallback>
                <p:oleObj name="Equation" r:id="rId5" imgW="161280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5752" y="2361406"/>
                        <a:ext cx="2919412" cy="213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285336" y="698157"/>
            <a:ext cx="1400714" cy="4425934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02922" y="665313"/>
            <a:ext cx="2848792" cy="4425934"/>
          </a:xfrm>
          <a:prstGeom prst="rect">
            <a:avLst/>
          </a:prstGeom>
          <a:solidFill>
            <a:srgbClr val="FF006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985367"/>
              </p:ext>
            </p:extLst>
          </p:nvPr>
        </p:nvGraphicFramePr>
        <p:xfrm>
          <a:off x="1485900" y="3600450"/>
          <a:ext cx="9747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7" imgW="812520" imgH="647640" progId="Equation.DSMT4">
                  <p:embed/>
                </p:oleObj>
              </mc:Choice>
              <mc:Fallback>
                <p:oleObj name="Equation" r:id="rId7" imgW="8125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5900" y="3600450"/>
                        <a:ext cx="974725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870194"/>
              </p:ext>
            </p:extLst>
          </p:nvPr>
        </p:nvGraphicFramePr>
        <p:xfrm>
          <a:off x="2952750" y="3851275"/>
          <a:ext cx="11112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9" imgW="927000" imgH="647640" progId="Equation.DSMT4">
                  <p:embed/>
                </p:oleObj>
              </mc:Choice>
              <mc:Fallback>
                <p:oleObj name="Equation" r:id="rId9" imgW="92700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52750" y="3851275"/>
                        <a:ext cx="111125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81070" y="4496594"/>
            <a:ext cx="3493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</a:t>
            </a:r>
            <a:r>
              <a:rPr lang="en-US" sz="2400" b="1" i="1" baseline="-25000" dirty="0" smtClean="0"/>
              <a:t>I</a:t>
            </a:r>
            <a:r>
              <a:rPr lang="en-US" sz="2400" b="1" dirty="0" smtClean="0"/>
              <a:t> and </a:t>
            </a:r>
            <a:r>
              <a:rPr lang="en-US" sz="2400" b="1" i="1" dirty="0" smtClean="0"/>
              <a:t>E</a:t>
            </a:r>
            <a:r>
              <a:rPr lang="en-US" sz="2400" b="1" i="1" baseline="-25000" dirty="0" smtClean="0"/>
              <a:t>II</a:t>
            </a:r>
            <a:r>
              <a:rPr lang="en-US" sz="2400" b="1" dirty="0" smtClean="0"/>
              <a:t> are “activation” energies, characteristic of the hopping processes.</a:t>
            </a:r>
          </a:p>
        </p:txBody>
      </p:sp>
    </p:spTree>
    <p:extLst>
      <p:ext uri="{BB962C8B-B14F-4D97-AF65-F5344CB8AC3E}">
        <p14:creationId xmlns:p14="http://schemas.microsoft.com/office/powerpoint/2010/main" val="23549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686" y="3982419"/>
            <a:ext cx="3886200" cy="8212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0E2F-DC86-4D9E-BCAE-350E45496AC7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2613" y="120084"/>
            <a:ext cx="8732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Relationship between ionic conductivity and diffusion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39590"/>
              </p:ext>
            </p:extLst>
          </p:nvPr>
        </p:nvGraphicFramePr>
        <p:xfrm>
          <a:off x="496661" y="965710"/>
          <a:ext cx="3705225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3" imgW="2539800" imgH="2666880" progId="Equation.DSMT4">
                  <p:embed/>
                </p:oleObj>
              </mc:Choice>
              <mc:Fallback>
                <p:oleObj name="Equation" r:id="rId3" imgW="2539800" imgH="266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661" y="965710"/>
                        <a:ext cx="3705225" cy="388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87020"/>
              </p:ext>
            </p:extLst>
          </p:nvPr>
        </p:nvGraphicFramePr>
        <p:xfrm>
          <a:off x="5377376" y="1433676"/>
          <a:ext cx="32258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5" imgW="3225600" imgH="1562040" progId="Equation.DSMT4">
                  <p:embed/>
                </p:oleObj>
              </mc:Choice>
              <mc:Fallback>
                <p:oleObj name="Equation" r:id="rId5" imgW="322560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7376" y="1433676"/>
                        <a:ext cx="32258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340845"/>
              </p:ext>
            </p:extLst>
          </p:nvPr>
        </p:nvGraphicFramePr>
        <p:xfrm>
          <a:off x="5515212" y="3232150"/>
          <a:ext cx="2950128" cy="1149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7" imgW="2476440" imgH="965160" progId="Equation.DSMT4">
                  <p:embed/>
                </p:oleObj>
              </mc:Choice>
              <mc:Fallback>
                <p:oleObj name="Equation" r:id="rId7" imgW="247644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5212" y="3232150"/>
                        <a:ext cx="2950128" cy="1149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521032"/>
              </p:ext>
            </p:extLst>
          </p:nvPr>
        </p:nvGraphicFramePr>
        <p:xfrm>
          <a:off x="92868" y="5082498"/>
          <a:ext cx="8958263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9" imgW="8191440" imgH="1041120" progId="Equation.DSMT4">
                  <p:embed/>
                </p:oleObj>
              </mc:Choice>
              <mc:Fallback>
                <p:oleObj name="Equation" r:id="rId9" imgW="819144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868" y="5082498"/>
                        <a:ext cx="8958263" cy="113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19502" y="5300825"/>
            <a:ext cx="813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accessible by computation</a:t>
            </a:r>
            <a:endParaRPr lang="en-US" sz="2400" b="1" dirty="0" smtClean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1270" y="6084599"/>
            <a:ext cx="813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very difficult to compute</a:t>
            </a:r>
          </a:p>
        </p:txBody>
      </p:sp>
    </p:spTree>
    <p:extLst>
      <p:ext uri="{BB962C8B-B14F-4D97-AF65-F5344CB8AC3E}">
        <p14:creationId xmlns:p14="http://schemas.microsoft.com/office/powerpoint/2010/main" val="9648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2" t="13750" r="8124" b="14776"/>
          <a:stretch/>
        </p:blipFill>
        <p:spPr bwMode="auto">
          <a:xfrm>
            <a:off x="228600" y="838200"/>
            <a:ext cx="8653150" cy="468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7138" y="361634"/>
            <a:ext cx="865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Recent ionic conductors:  --</a:t>
            </a:r>
          </a:p>
          <a:p>
            <a:r>
              <a:rPr lang="en-US" dirty="0" smtClean="0"/>
              <a:t>Paper by N. Kayama, </a:t>
            </a:r>
            <a:r>
              <a:rPr lang="en-US" i="1" dirty="0" smtClean="0"/>
              <a:t>et. al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b="1" i="1" dirty="0" smtClean="0"/>
              <a:t>Nature Materials </a:t>
            </a:r>
            <a:r>
              <a:rPr lang="en-US" b="1" dirty="0" smtClean="0"/>
              <a:t>10</a:t>
            </a:r>
            <a:r>
              <a:rPr lang="en-US" dirty="0" smtClean="0"/>
              <a:t>, 682-686 (2011)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29283" r="71154" b="58595"/>
          <a:stretch/>
        </p:blipFill>
        <p:spPr bwMode="auto">
          <a:xfrm>
            <a:off x="6503551" y="76200"/>
            <a:ext cx="2411849" cy="5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650" y="1244905"/>
            <a:ext cx="1056931" cy="3718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sz="2800" b="1" dirty="0" smtClean="0"/>
              <a:t>0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-1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-2</a:t>
            </a:r>
            <a:endParaRPr lang="en-US" sz="2800" b="1" dirty="0"/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-3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-4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-5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-6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-7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406419" y="2873556"/>
            <a:ext cx="286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log[</a:t>
            </a:r>
            <a:r>
              <a:rPr lang="en-US" sz="2400" b="1" dirty="0" smtClean="0">
                <a:latin typeface="Symbol" panose="05050102010706020507" pitchFamily="18" charset="2"/>
              </a:rPr>
              <a:t>s(</a:t>
            </a:r>
            <a:r>
              <a:rPr lang="en-US" sz="2400" b="1" dirty="0" smtClean="0"/>
              <a:t>S/cm )]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5084" y="5039587"/>
            <a:ext cx="69507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1               2               3               4               5               6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1000/[T (K)]</a:t>
            </a:r>
          </a:p>
        </p:txBody>
      </p:sp>
    </p:spTree>
    <p:extLst>
      <p:ext uri="{BB962C8B-B14F-4D97-AF65-F5344CB8AC3E}">
        <p14:creationId xmlns:p14="http://schemas.microsoft.com/office/powerpoint/2010/main" val="17362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2" t="13750" r="8124" b="15501"/>
          <a:stretch/>
        </p:blipFill>
        <p:spPr bwMode="auto">
          <a:xfrm>
            <a:off x="228600" y="838200"/>
            <a:ext cx="8653150" cy="463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2/22/2018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Ideas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91745" y="1219200"/>
            <a:ext cx="0" cy="3810000"/>
          </a:xfrm>
          <a:prstGeom prst="line">
            <a:avLst/>
          </a:prstGeom>
          <a:ln w="2540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5146" y="426720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LiPON</a:t>
            </a:r>
            <a:endParaRPr lang="en-US" sz="2400" b="1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29283" r="71154" b="58595"/>
          <a:stretch/>
        </p:blipFill>
        <p:spPr bwMode="auto">
          <a:xfrm>
            <a:off x="6503551" y="76200"/>
            <a:ext cx="2411849" cy="5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690258" y="3048000"/>
            <a:ext cx="1905000" cy="1828800"/>
          </a:xfrm>
          <a:prstGeom prst="line">
            <a:avLst/>
          </a:prstGeom>
          <a:ln w="508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8650" y="1244905"/>
            <a:ext cx="1056931" cy="3718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en-US" sz="2800" b="1" dirty="0" smtClean="0"/>
              <a:t>0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-1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-2</a:t>
            </a:r>
            <a:endParaRPr lang="en-US" sz="2800" b="1" dirty="0"/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-3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-4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-5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-6</a:t>
            </a:r>
          </a:p>
          <a:p>
            <a:pPr algn="r">
              <a:spcAft>
                <a:spcPts val="200"/>
              </a:spcAft>
            </a:pPr>
            <a:r>
              <a:rPr lang="en-US" sz="2800" b="1" dirty="0" smtClean="0"/>
              <a:t>-7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06419" y="2873556"/>
            <a:ext cx="286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log[</a:t>
            </a:r>
            <a:r>
              <a:rPr lang="en-US" sz="2400" b="1" dirty="0" smtClean="0">
                <a:latin typeface="Symbol" panose="05050102010706020507" pitchFamily="18" charset="2"/>
              </a:rPr>
              <a:t>s(</a:t>
            </a:r>
            <a:r>
              <a:rPr lang="en-US" sz="2400" b="1" dirty="0" smtClean="0"/>
              <a:t>S/cm )]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5084" y="5039587"/>
            <a:ext cx="69507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1               2               3               4               5               6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1000/[T (K)]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872335"/>
            <a:ext cx="127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 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7138" y="361634"/>
            <a:ext cx="865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Recent ionic conductors:  --</a:t>
            </a:r>
          </a:p>
          <a:p>
            <a:r>
              <a:rPr lang="en-US" dirty="0" smtClean="0"/>
              <a:t>Paper by N. Kayama, </a:t>
            </a:r>
            <a:r>
              <a:rPr lang="en-US" i="1" dirty="0" smtClean="0"/>
              <a:t>et. al </a:t>
            </a:r>
            <a:r>
              <a:rPr lang="en-US" dirty="0" smtClean="0"/>
              <a:t>in</a:t>
            </a:r>
            <a:r>
              <a:rPr lang="en-US" i="1" dirty="0" smtClean="0"/>
              <a:t> </a:t>
            </a:r>
            <a:r>
              <a:rPr lang="en-US" b="1" i="1" dirty="0" smtClean="0"/>
              <a:t>Nature Materials </a:t>
            </a:r>
            <a:r>
              <a:rPr lang="en-US" b="1" dirty="0" smtClean="0"/>
              <a:t>10</a:t>
            </a:r>
            <a:r>
              <a:rPr lang="en-US" dirty="0" smtClean="0"/>
              <a:t>, 682-686 (2011)</a:t>
            </a:r>
          </a:p>
        </p:txBody>
      </p:sp>
    </p:spTree>
    <p:extLst>
      <p:ext uri="{BB962C8B-B14F-4D97-AF65-F5344CB8AC3E}">
        <p14:creationId xmlns:p14="http://schemas.microsoft.com/office/powerpoint/2010/main" val="116364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</TotalTime>
  <Words>560</Words>
  <Application>Microsoft Office PowerPoint</Application>
  <PresentationFormat>On-screen Show (4:3)</PresentationFormat>
  <Paragraphs>141</Paragraphs>
  <Slides>12</Slides>
  <Notes>5</Notes>
  <HiddenSlides>4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Holzwarth, Natalie</dc:creator>
  <cp:lastModifiedBy>Holzwarth, Natalie</cp:lastModifiedBy>
  <cp:revision>37</cp:revision>
  <dcterms:created xsi:type="dcterms:W3CDTF">2018-02-16T18:44:43Z</dcterms:created>
  <dcterms:modified xsi:type="dcterms:W3CDTF">2018-02-21T04:28:22Z</dcterms:modified>
</cp:coreProperties>
</file>