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7" r:id="rId6"/>
    <p:sldId id="260" r:id="rId7"/>
    <p:sldId id="261" r:id="rId8"/>
    <p:sldId id="263" r:id="rId9"/>
    <p:sldId id="262" r:id="rId10"/>
    <p:sldId id="264" r:id="rId11"/>
    <p:sldId id="271" r:id="rId12"/>
    <p:sldId id="272" r:id="rId13"/>
    <p:sldId id="265" r:id="rId14"/>
    <p:sldId id="268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99"/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9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3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9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2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6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F2F9-FD93-467B-AFB6-2060632F6AEA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B60DF-7E1F-470D-94C5-B22390B1D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6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70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0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wpaw.wfu.ed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964" y="176645"/>
            <a:ext cx="103701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DFT simulations of Li-ion conductor Li2(OH)Cl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Jason Howard, Natalie </a:t>
            </a:r>
            <a:r>
              <a:rPr lang="en-US" sz="2800" dirty="0" err="1" smtClean="0"/>
              <a:t>Holzwarth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Acknowledgements </a:t>
            </a:r>
          </a:p>
          <a:p>
            <a:pPr algn="ctr"/>
            <a:r>
              <a:rPr lang="en-US" sz="2800" dirty="0" smtClean="0"/>
              <a:t>Zach Hood</a:t>
            </a:r>
          </a:p>
          <a:p>
            <a:pPr algn="ctr"/>
            <a:r>
              <a:rPr lang="en-US" sz="2800" dirty="0"/>
              <a:t>WFU </a:t>
            </a:r>
            <a:r>
              <a:rPr lang="en-US" sz="2800" dirty="0" err="1"/>
              <a:t>Deac</a:t>
            </a:r>
            <a:r>
              <a:rPr lang="en-US" sz="2800" dirty="0"/>
              <a:t> HPC Cluster </a:t>
            </a:r>
          </a:p>
          <a:p>
            <a:pPr algn="ctr"/>
            <a:r>
              <a:rPr lang="en-US" sz="2800" dirty="0"/>
              <a:t>NSF grant DMR-1507942 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9" y="4816749"/>
            <a:ext cx="2642795" cy="14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764" y="112955"/>
            <a:ext cx="1015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Goals of  MD simulations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07108" y="1383755"/>
            <a:ext cx="3801439" cy="2328084"/>
            <a:chOff x="1056068" y="1458963"/>
            <a:chExt cx="3867804" cy="25120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7"/>
            <a:stretch/>
          </p:blipFill>
          <p:spPr>
            <a:xfrm>
              <a:off x="2295536" y="1828800"/>
              <a:ext cx="2235385" cy="164861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76749" y="1458963"/>
              <a:ext cx="2547123" cy="39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Avg</a:t>
              </a:r>
              <a:r>
                <a:rPr lang="en-US" dirty="0" smtClean="0"/>
                <a:t> Temp  630K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6200" y="3601662"/>
              <a:ext cx="733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24ps </a:t>
              </a:r>
              <a:endParaRPr lang="en-US" b="1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316287" y="2141171"/>
              <a:ext cx="0" cy="15442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086377" y="1944710"/>
              <a:ext cx="1912513" cy="128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056068" y="1817055"/>
              <a:ext cx="914400" cy="375552"/>
              <a:chOff x="1056068" y="1817055"/>
              <a:chExt cx="914400" cy="3755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056068" y="1817055"/>
                    <a:ext cx="914400" cy="375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3.25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6068" y="1817055"/>
                    <a:ext cx="914400" cy="37555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5405" t="-6897" b="-327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Oval 19"/>
              <p:cNvSpPr/>
              <p:nvPr/>
            </p:nvSpPr>
            <p:spPr>
              <a:xfrm>
                <a:off x="1634423" y="1858979"/>
                <a:ext cx="46504" cy="601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1568" y="567949"/>
                <a:ext cx="10633753" cy="8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Calculate tracer diffusion  coefficients from slopes of mean square displacement vs time plots </a:t>
                </a:r>
                <a:endParaRPr lang="en-US" dirty="0"/>
              </a:p>
              <a:p>
                <a:pPr lvl="1"/>
                <a:r>
                  <a:rPr lang="en-US" sz="2000" dirty="0"/>
                  <a:t>MSD(t</a:t>
                </a:r>
                <a:r>
                  <a:rPr lang="en-US" sz="2000" dirty="0" smtClean="0"/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∗(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𝐿𝑖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 dirty="0"/>
                              <m:t>MSD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)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/>
                  <a:t> vs t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68" y="567949"/>
                <a:ext cx="10633753" cy="805605"/>
              </a:xfrm>
              <a:prstGeom prst="rect">
                <a:avLst/>
              </a:prstGeom>
              <a:blipFill rotWithShape="0">
                <a:blip r:embed="rId4"/>
                <a:stretch>
                  <a:fillRect l="-344" t="-3788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4622941" y="1636080"/>
            <a:ext cx="3564946" cy="2075759"/>
            <a:chOff x="4801737" y="1566058"/>
            <a:chExt cx="3564946" cy="207575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241" y="1566058"/>
              <a:ext cx="2369721" cy="1731563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8006017" y="1915431"/>
              <a:ext cx="0" cy="14311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645350" y="3299530"/>
              <a:ext cx="721333" cy="342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24ps </a:t>
              </a:r>
              <a:endParaRPr lang="en-US" b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5620723" y="1770581"/>
              <a:ext cx="1879697" cy="119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4801737" y="1577499"/>
              <a:ext cx="898710" cy="348052"/>
              <a:chOff x="4909641" y="1606447"/>
              <a:chExt cx="898710" cy="3480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909641" y="1606447"/>
                    <a:ext cx="898710" cy="3480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3.25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9641" y="1606447"/>
                    <a:ext cx="898710" cy="34805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5405" t="-7018" b="-350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Oval 30"/>
              <p:cNvSpPr/>
              <p:nvPr/>
            </p:nvSpPr>
            <p:spPr>
              <a:xfrm>
                <a:off x="5496568" y="1649904"/>
                <a:ext cx="45706" cy="557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1872" y="3687302"/>
                <a:ext cx="11820496" cy="3473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Tracer diffusion coefficients are related to the ionic conductivity by the equation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 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 smtClean="0"/>
                  <a:t>   </a:t>
                </a:r>
                <a:r>
                  <a:rPr lang="en-US" sz="2000" dirty="0" smtClean="0"/>
                  <a:t>where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 smtClean="0"/>
                  <a:t> - tracer diffusion coefficient 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                           G.E. </a:t>
                </a:r>
                <a:r>
                  <a:rPr lang="en-US" sz="2000" dirty="0" err="1" smtClean="0"/>
                  <a:t>Murch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Solid State </a:t>
                </a:r>
                <a:r>
                  <a:rPr lang="en-US" sz="2000" dirty="0" err="1"/>
                  <a:t>lonics</a:t>
                </a:r>
                <a:r>
                  <a:rPr lang="en-US" sz="2000" dirty="0"/>
                  <a:t> 7 (1982) 177-198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 smtClean="0"/>
                  <a:t> - density  of mobile ions per unit volume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 smtClean="0"/>
                  <a:t>  - fundamental charge,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– Boltzmann constant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 smtClean="0"/>
                  <a:t> – temperature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 smtClean="0"/>
                  <a:t>- the Haven ratio 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2" y="3687302"/>
                <a:ext cx="11820496" cy="3473451"/>
              </a:xfrm>
              <a:prstGeom prst="rect">
                <a:avLst/>
              </a:prstGeom>
              <a:blipFill rotWithShape="0">
                <a:blip r:embed="rId7"/>
                <a:stretch>
                  <a:fillRect l="-464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16200000">
            <a:off x="632454" y="2346843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MSD(t)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 rot="16200000">
                <a:off x="4587871" y="2350032"/>
                <a:ext cx="1243995" cy="394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MSD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)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87871" y="2350032"/>
                <a:ext cx="1243995" cy="394532"/>
              </a:xfrm>
              <a:prstGeom prst="rect">
                <a:avLst/>
              </a:prstGeom>
              <a:blipFill rotWithShape="0">
                <a:blip r:embed="rId8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5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3" y="56541"/>
            <a:ext cx="1014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MSD continued </a:t>
            </a:r>
            <a:endParaRPr lang="en-US" sz="28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83345" y="602973"/>
            <a:ext cx="11719885" cy="2383572"/>
            <a:chOff x="248796" y="737478"/>
            <a:chExt cx="11719885" cy="23835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" r="8883"/>
            <a:stretch/>
          </p:blipFill>
          <p:spPr>
            <a:xfrm>
              <a:off x="356838" y="1298479"/>
              <a:ext cx="1686183" cy="14496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4" r="10155"/>
            <a:stretch/>
          </p:blipFill>
          <p:spPr>
            <a:xfrm>
              <a:off x="2044221" y="1305310"/>
              <a:ext cx="1651927" cy="14204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1" r="9987"/>
            <a:stretch/>
          </p:blipFill>
          <p:spPr>
            <a:xfrm>
              <a:off x="3696148" y="1311353"/>
              <a:ext cx="1656318" cy="14331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2" r="9760"/>
            <a:stretch/>
          </p:blipFill>
          <p:spPr>
            <a:xfrm>
              <a:off x="5351402" y="1311353"/>
              <a:ext cx="1654190" cy="14049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" r="9971"/>
            <a:stretch/>
          </p:blipFill>
          <p:spPr>
            <a:xfrm>
              <a:off x="8634158" y="1311353"/>
              <a:ext cx="1632282" cy="139803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91046" y="737478"/>
              <a:ext cx="1205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340K</a:t>
              </a:r>
              <a:endParaRPr lang="en-US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" t="452" r="9601"/>
            <a:stretch/>
          </p:blipFill>
          <p:spPr>
            <a:xfrm>
              <a:off x="10266440" y="1319375"/>
              <a:ext cx="1637740" cy="139001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39291" y="81128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380K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23802" y="817137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430K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8302" y="90680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490K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77930" y="886627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540K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30419" y="88711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5</a:t>
              </a:r>
              <a:r>
                <a:rPr lang="en-US" b="1" dirty="0" smtClean="0"/>
                <a:t>80K</a:t>
              </a:r>
              <a:endParaRPr lang="en-US" b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" r="10804"/>
            <a:stretch/>
          </p:blipFill>
          <p:spPr>
            <a:xfrm>
              <a:off x="7005592" y="1314282"/>
              <a:ext cx="1628566" cy="14000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488811" y="929147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635K</a:t>
              </a:r>
              <a:endParaRPr lang="en-US" b="1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57284" y="1443565"/>
              <a:ext cx="667524" cy="312586"/>
              <a:chOff x="365664" y="1434538"/>
              <a:chExt cx="667524" cy="3125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65664" y="1434538"/>
                    <a:ext cx="667524" cy="3125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/>
                      <a:t>1.6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664" y="1434538"/>
                    <a:ext cx="667524" cy="312586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752" t="-1961" b="-196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Oval 19"/>
              <p:cNvSpPr/>
              <p:nvPr/>
            </p:nvSpPr>
            <p:spPr>
              <a:xfrm>
                <a:off x="726831" y="1445847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347086" y="1430448"/>
              <a:ext cx="11621595" cy="15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48796" y="2716327"/>
              <a:ext cx="1391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</a:t>
              </a:r>
              <a:endParaRPr lang="en-US" sz="1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29434" y="2782496"/>
              <a:ext cx="625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25ps</a:t>
              </a:r>
              <a:endParaRPr lang="en-US" sz="1600" b="1" dirty="0"/>
            </a:p>
          </p:txBody>
        </p:sp>
        <p:cxnSp>
          <p:nvCxnSpPr>
            <p:cNvPr id="28" name="Straight Connector 27"/>
            <p:cNvCxnSpPr>
              <a:endCxn id="26" idx="0"/>
            </p:cNvCxnSpPr>
            <p:nvPr/>
          </p:nvCxnSpPr>
          <p:spPr>
            <a:xfrm>
              <a:off x="2038683" y="2568280"/>
              <a:ext cx="3343" cy="2142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94557" y="3182150"/>
            <a:ext cx="4649594" cy="3162379"/>
            <a:chOff x="281901" y="3329215"/>
            <a:chExt cx="4649594" cy="316237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0" b="4099"/>
            <a:stretch/>
          </p:blipFill>
          <p:spPr>
            <a:xfrm>
              <a:off x="602901" y="3329215"/>
              <a:ext cx="4328594" cy="3162379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794692" y="3466812"/>
              <a:ext cx="899026" cy="344133"/>
              <a:chOff x="329948" y="1165086"/>
              <a:chExt cx="899026" cy="3441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29948" y="1165086"/>
                    <a:ext cx="899026" cy="3441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/>
                      <a:t>1.6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948" y="1165086"/>
                    <a:ext cx="899026" cy="344133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4082" t="-3571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Oval 35"/>
              <p:cNvSpPr/>
              <p:nvPr/>
            </p:nvSpPr>
            <p:spPr>
              <a:xfrm>
                <a:off x="726831" y="1445847"/>
                <a:ext cx="45719" cy="4571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 rot="-120000">
              <a:off x="281901" y="3638983"/>
              <a:ext cx="566690" cy="100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62558" y="6338887"/>
            <a:ext cx="29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955419" y="6338887"/>
            <a:ext cx="7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25ps</a:t>
            </a:r>
            <a:endParaRPr lang="en-US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268010" y="6037265"/>
            <a:ext cx="0" cy="3439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550772" y="3252997"/>
            <a:ext cx="3052482" cy="763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301212" y="3182150"/>
            <a:ext cx="1692605" cy="1422811"/>
            <a:chOff x="4744149" y="2986545"/>
            <a:chExt cx="1692605" cy="1422811"/>
          </a:xfrm>
        </p:grpSpPr>
        <p:sp>
          <p:nvSpPr>
            <p:cNvPr id="62" name="Rectangle 61"/>
            <p:cNvSpPr/>
            <p:nvPr/>
          </p:nvSpPr>
          <p:spPr>
            <a:xfrm>
              <a:off x="4746586" y="3125107"/>
              <a:ext cx="238385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744149" y="3304880"/>
              <a:ext cx="238385" cy="45719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FF33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44150" y="3483965"/>
              <a:ext cx="238385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750905" y="3685909"/>
              <a:ext cx="238385" cy="45719"/>
            </a:xfrm>
            <a:prstGeom prst="rect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50906" y="3859579"/>
              <a:ext cx="238385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50905" y="4034577"/>
              <a:ext cx="21020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750905" y="4246710"/>
              <a:ext cx="238385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65154" y="2986545"/>
              <a:ext cx="12053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340K</a:t>
              </a:r>
              <a:endParaRPr lang="en-US" sz="14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065154" y="3174255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380K</a:t>
              </a:r>
              <a:endParaRPr lang="en-US" sz="14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62718" y="3378132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430K</a:t>
              </a:r>
              <a:endParaRPr lang="en-US" sz="14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059767" y="3565842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490K</a:t>
              </a:r>
              <a:endParaRPr lang="en-US" sz="14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56816" y="3735897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540K</a:t>
              </a:r>
              <a:endParaRPr lang="en-US" sz="14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65154" y="3909805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5</a:t>
              </a:r>
              <a:r>
                <a:rPr lang="en-US" sz="1400" b="1" dirty="0" smtClean="0"/>
                <a:t>80K</a:t>
              </a:r>
              <a:endParaRPr lang="en-US" sz="14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56816" y="4101579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635K</a:t>
              </a:r>
              <a:endParaRPr lang="en-US" sz="1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555881" y="2703645"/>
                <a:ext cx="315124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MSD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)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881" y="2703645"/>
                <a:ext cx="3151247" cy="5203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9484848" y="2626287"/>
                <a:ext cx="2126672" cy="69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848" y="2626287"/>
                <a:ext cx="2126672" cy="69346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5886512" y="3241823"/>
            <a:ext cx="5748767" cy="3427295"/>
            <a:chOff x="5771282" y="3455733"/>
            <a:chExt cx="5748767" cy="342729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0" b="5774"/>
            <a:stretch/>
          </p:blipFill>
          <p:spPr>
            <a:xfrm>
              <a:off x="7550166" y="4016111"/>
              <a:ext cx="3227278" cy="23164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8190498" y="3455733"/>
                  <a:ext cx="3329551" cy="483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 smtClean="0"/>
                    <a:t>*T) vs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0498" y="3455733"/>
                  <a:ext cx="3329551" cy="48346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548" b="-88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5844021" y="3854681"/>
                  <a:ext cx="182176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2.5  log(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021" y="3854681"/>
                  <a:ext cx="1821768" cy="49244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020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5771282" y="6040013"/>
                  <a:ext cx="182176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0.5  log(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282" y="6040013"/>
                  <a:ext cx="1821769" cy="49244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3020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10221338" y="6349605"/>
                  <a:ext cx="1038019" cy="491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0.004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1338" y="6349605"/>
                  <a:ext cx="1038019" cy="49109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5294" b="-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230516" y="6391932"/>
                  <a:ext cx="1038019" cy="491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0.001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516" y="6391932"/>
                  <a:ext cx="1038019" cy="49109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4706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9641840" y="3861194"/>
            <a:ext cx="1100190" cy="25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0095978" y="4604961"/>
            <a:ext cx="1278609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10098066" y="5170719"/>
            <a:ext cx="1278609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82960" y="48463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#1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1013440" y="415544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#2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0931024" y="45906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(Initial #1)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14" y="359229"/>
            <a:ext cx="114789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Conclusions</a:t>
            </a:r>
          </a:p>
          <a:p>
            <a:pPr algn="ctr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 = 0K  ground state predicated to be tetragonal</a:t>
            </a:r>
          </a:p>
          <a:p>
            <a:pPr algn="ctr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candidate structure is found for the low temperature  Orthorhombic structure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MD simulations  show Lithium hopping that  corresponds to the proposed model  </a:t>
            </a:r>
          </a:p>
          <a:p>
            <a:r>
              <a:rPr lang="en-US" sz="2400" dirty="0" smtClean="0"/>
              <a:t>       for lithium jumps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Hydrogen positions qualitatively correlated with Li vacancies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Measurable diffusion occurring ~350K-650K  but  results  are not converged enough to produce accurate  Arrhenius plots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4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155" y="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Internal energy,   kinetic energy, total energy and temperature </a:t>
            </a:r>
          </a:p>
          <a:p>
            <a:pPr algn="ctr"/>
            <a:r>
              <a:rPr lang="en-US" sz="2400" dirty="0" smtClean="0"/>
              <a:t>In Micro Canonical Ensemble 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" y="1484878"/>
            <a:ext cx="2595121" cy="1856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8064" y="947427"/>
                <a:ext cx="4135121" cy="485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MSD(t)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𝐿𝑖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64" y="947427"/>
                <a:ext cx="4135121" cy="485005"/>
              </a:xfrm>
              <a:prstGeom prst="rect">
                <a:avLst/>
              </a:prstGeom>
              <a:blipFill rotWithShape="0">
                <a:blip r:embed="rId5"/>
                <a:stretch>
                  <a:fillRect l="-132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68411" y="1471117"/>
            <a:ext cx="82378" cy="1764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07242" y="1637822"/>
                <a:ext cx="803826" cy="312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/>
                  <a:t>1</a:t>
                </a:r>
                <a:r>
                  <a:rPr lang="en-US" sz="1400" b="1" dirty="0" smtClean="0"/>
                  <a:t>.2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2" y="1637822"/>
                <a:ext cx="803826" cy="312586"/>
              </a:xfrm>
              <a:prstGeom prst="rect">
                <a:avLst/>
              </a:prstGeom>
              <a:blipFill rotWithShape="0">
                <a:blip r:embed="rId6"/>
                <a:stretch>
                  <a:fillRect l="-2290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486295" y="1679721"/>
            <a:ext cx="45719" cy="45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0789" y="3236066"/>
            <a:ext cx="2453487" cy="105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41437" y="3184573"/>
            <a:ext cx="72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19ps </a:t>
            </a:r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3770560" y="982716"/>
            <a:ext cx="7150030" cy="2363920"/>
            <a:chOff x="3660845" y="905178"/>
            <a:chExt cx="7150030" cy="2363920"/>
          </a:xfrm>
        </p:grpSpPr>
        <p:grpSp>
          <p:nvGrpSpPr>
            <p:cNvPr id="20" name="Group 19"/>
            <p:cNvGrpSpPr/>
            <p:nvPr/>
          </p:nvGrpSpPr>
          <p:grpSpPr>
            <a:xfrm>
              <a:off x="4078700" y="905178"/>
              <a:ext cx="6732175" cy="2363920"/>
              <a:chOff x="4078700" y="905178"/>
              <a:chExt cx="6732175" cy="23639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3" b="5638"/>
              <a:stretch/>
            </p:blipFill>
            <p:spPr>
              <a:xfrm>
                <a:off x="4500933" y="1471117"/>
                <a:ext cx="2436690" cy="1797981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078700" y="905178"/>
                <a:ext cx="67321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Kinetic (   )  and internal (    )</a:t>
                </a:r>
                <a:endParaRPr lang="en-US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925013" y="1105349"/>
                <a:ext cx="154633" cy="0"/>
              </a:xfrm>
              <a:prstGeom prst="line">
                <a:avLst/>
              </a:prstGeom>
              <a:ln w="95250">
                <a:solidFill>
                  <a:srgbClr val="66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507797" y="1105349"/>
                <a:ext cx="193089" cy="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3682523" y="1801182"/>
              <a:ext cx="8840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0.75 </a:t>
              </a:r>
              <a:endParaRPr lang="en-US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60845" y="2216632"/>
              <a:ext cx="883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0.65 </a:t>
              </a:r>
              <a:endParaRPr lang="en-US" sz="1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82843" y="2675052"/>
              <a:ext cx="883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0.55 </a:t>
              </a:r>
              <a:endParaRPr lang="en-US" sz="1400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4235754" y="1949144"/>
              <a:ext cx="28886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235615" y="2386204"/>
              <a:ext cx="28900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524622" y="323606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235615" y="2802366"/>
              <a:ext cx="28900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489027" y="3227085"/>
            <a:ext cx="72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19ps 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371739" y="3886829"/>
            <a:ext cx="3061984" cy="2411620"/>
            <a:chOff x="-6101" y="3933541"/>
            <a:chExt cx="3061984" cy="2411620"/>
          </a:xfrm>
        </p:grpSpPr>
        <p:sp>
          <p:nvSpPr>
            <p:cNvPr id="10" name="TextBox 9"/>
            <p:cNvSpPr txBox="1"/>
            <p:nvPr/>
          </p:nvSpPr>
          <p:spPr>
            <a:xfrm>
              <a:off x="509154" y="3933541"/>
              <a:ext cx="1714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Temperature</a:t>
              </a:r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-6101" y="4482662"/>
              <a:ext cx="3061984" cy="1862499"/>
              <a:chOff x="-6101" y="4482662"/>
              <a:chExt cx="3061984" cy="18624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31" b="4029"/>
              <a:stretch/>
            </p:blipFill>
            <p:spPr>
              <a:xfrm>
                <a:off x="620257" y="4482662"/>
                <a:ext cx="2145220" cy="156005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334550" y="5975829"/>
                <a:ext cx="721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19ps </a:t>
                </a:r>
                <a:endParaRPr lang="en-US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-6100" y="4593545"/>
                <a:ext cx="656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600K</a:t>
                </a:r>
                <a:endParaRPr lang="en-US" sz="1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-6101" y="5119925"/>
                <a:ext cx="656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500K</a:t>
                </a:r>
                <a:endParaRPr lang="en-US" sz="1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-5764" y="5873705"/>
                <a:ext cx="6568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350K</a:t>
                </a:r>
                <a:endParaRPr lang="en-US" sz="1400" dirty="0"/>
              </a:p>
            </p:txBody>
          </p:sp>
          <p:cxnSp>
            <p:nvCxnSpPr>
              <p:cNvPr id="57" name="Straight Connector 56"/>
              <p:cNvCxnSpPr>
                <a:stCxn id="53" idx="3"/>
              </p:cNvCxnSpPr>
              <p:nvPr/>
            </p:nvCxnSpPr>
            <p:spPr>
              <a:xfrm flipH="1" flipV="1">
                <a:off x="475269" y="4747433"/>
                <a:ext cx="175520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475269" y="6027593"/>
                <a:ext cx="175519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475269" y="5273813"/>
                <a:ext cx="166909" cy="655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>
            <a:off x="3792238" y="3705113"/>
            <a:ext cx="3656478" cy="2870209"/>
            <a:chOff x="6234383" y="3913675"/>
            <a:chExt cx="3201436" cy="25839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" b="5120"/>
            <a:stretch/>
          </p:blipFill>
          <p:spPr>
            <a:xfrm>
              <a:off x="7066142" y="4430769"/>
              <a:ext cx="2076961" cy="15294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2224" y="3913675"/>
              <a:ext cx="2583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kinetic + internal 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11205" y="6128283"/>
              <a:ext cx="721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19ps 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34383" y="4583710"/>
              <a:ext cx="1428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0.015 </a:t>
              </a:r>
              <a:endParaRPr lang="en-US" sz="14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00932" y="4833491"/>
              <a:ext cx="1428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0.01 </a:t>
              </a:r>
              <a:endParaRPr lang="en-US" sz="14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86804" y="5273813"/>
              <a:ext cx="1428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0.0 </a:t>
              </a:r>
              <a:endParaRPr lang="en-US" sz="1400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6887840" y="4735813"/>
              <a:ext cx="251456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880724" y="4967252"/>
              <a:ext cx="251456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880724" y="5438776"/>
              <a:ext cx="251456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89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474" y="501134"/>
            <a:ext cx="3447434" cy="2688628"/>
            <a:chOff x="215474" y="501134"/>
            <a:chExt cx="3447434" cy="2688628"/>
          </a:xfrm>
        </p:grpSpPr>
        <p:sp>
          <p:nvSpPr>
            <p:cNvPr id="2" name="Rectangle 1"/>
            <p:cNvSpPr/>
            <p:nvPr/>
          </p:nvSpPr>
          <p:spPr>
            <a:xfrm>
              <a:off x="215474" y="501134"/>
              <a:ext cx="2845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time </a:t>
              </a:r>
              <a:r>
                <a:rPr lang="en-US" dirty="0" err="1"/>
                <a:t>avg</a:t>
              </a:r>
              <a:r>
                <a:rPr lang="en-US" dirty="0"/>
                <a:t> kinetic and internal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6145" y="1262992"/>
              <a:ext cx="3285098" cy="1926770"/>
              <a:chOff x="7412745" y="1678628"/>
              <a:chExt cx="3285098" cy="192677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420459" y="1678628"/>
                <a:ext cx="8899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0.68 </a:t>
                </a:r>
                <a:endParaRPr lang="en-US" sz="14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436806" y="2947404"/>
                <a:ext cx="9416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0.61 </a:t>
                </a:r>
                <a:endParaRPr lang="en-US" sz="14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412745" y="2405447"/>
                <a:ext cx="8767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0.64</a:t>
                </a:r>
                <a:endParaRPr lang="en-US" sz="1400" b="1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7869686" y="2544681"/>
                <a:ext cx="28886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7896064" y="3104898"/>
                <a:ext cx="28886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7896064" y="1802978"/>
                <a:ext cx="28886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9976510" y="3236066"/>
                <a:ext cx="721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19ps </a:t>
                </a:r>
                <a:endParaRPr lang="en-US" b="1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2" b="3950"/>
            <a:stretch/>
          </p:blipFill>
          <p:spPr>
            <a:xfrm>
              <a:off x="1291823" y="1088255"/>
              <a:ext cx="2371085" cy="173217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133336" y="501134"/>
            <a:ext cx="3156400" cy="2550645"/>
            <a:chOff x="4133336" y="501134"/>
            <a:chExt cx="3156400" cy="2550645"/>
          </a:xfrm>
        </p:grpSpPr>
        <p:sp>
          <p:nvSpPr>
            <p:cNvPr id="13" name="Rectangle 12"/>
            <p:cNvSpPr/>
            <p:nvPr/>
          </p:nvSpPr>
          <p:spPr>
            <a:xfrm>
              <a:off x="4573308" y="501134"/>
              <a:ext cx="22764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time </a:t>
              </a:r>
              <a:r>
                <a:rPr lang="en-US" dirty="0" err="1"/>
                <a:t>avg</a:t>
              </a:r>
              <a:r>
                <a:rPr lang="en-US" dirty="0"/>
                <a:t> temperature 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3336" y="1088255"/>
              <a:ext cx="3156400" cy="1963524"/>
              <a:chOff x="2887122" y="4380074"/>
              <a:chExt cx="3156400" cy="19635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12" b="4631"/>
              <a:stretch/>
            </p:blipFill>
            <p:spPr>
              <a:xfrm>
                <a:off x="3601616" y="4497229"/>
                <a:ext cx="2117662" cy="153781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322189" y="5974266"/>
                <a:ext cx="721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19ps </a:t>
                </a:r>
                <a:endParaRPr lang="en-US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10465" y="4380074"/>
                <a:ext cx="7268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535K</a:t>
                </a:r>
                <a:endParaRPr lang="en-US" sz="1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910465" y="5008908"/>
                <a:ext cx="7268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520K</a:t>
                </a:r>
                <a:endParaRPr lang="en-US" sz="1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87122" y="5820378"/>
                <a:ext cx="7268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500K</a:t>
                </a:r>
                <a:endParaRPr lang="en-US" sz="1400" b="1" dirty="0"/>
              </a:p>
            </p:txBody>
          </p:sp>
          <p:cxnSp>
            <p:nvCxnSpPr>
              <p:cNvPr id="20" name="Straight Connector 19"/>
              <p:cNvCxnSpPr>
                <a:stCxn id="17" idx="3"/>
              </p:cNvCxnSpPr>
              <p:nvPr/>
            </p:nvCxnSpPr>
            <p:spPr>
              <a:xfrm flipH="1" flipV="1">
                <a:off x="3391498" y="4533962"/>
                <a:ext cx="245792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3375678" y="5998045"/>
                <a:ext cx="245792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3383293" y="5162796"/>
                <a:ext cx="245792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14" y="982269"/>
            <a:ext cx="2456064" cy="17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609" y="226032"/>
            <a:ext cx="834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Order parameter  analysis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5021" y="3868388"/>
            <a:ext cx="3735331" cy="2332834"/>
            <a:chOff x="937918" y="1458963"/>
            <a:chExt cx="3985954" cy="25120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3"/>
            <a:stretch/>
          </p:blipFill>
          <p:spPr>
            <a:xfrm>
              <a:off x="2297105" y="1828799"/>
              <a:ext cx="2233817" cy="16486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376749" y="1458963"/>
              <a:ext cx="2547123" cy="39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Avg</a:t>
              </a:r>
              <a:r>
                <a:rPr lang="en-US" dirty="0" smtClean="0"/>
                <a:t> Temp  630K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6200" y="3601662"/>
              <a:ext cx="733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24ps </a:t>
              </a:r>
              <a:endParaRPr lang="en-US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316287" y="2141171"/>
              <a:ext cx="0" cy="15442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086377" y="1944710"/>
              <a:ext cx="1912513" cy="128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937918" y="1817055"/>
              <a:ext cx="1032551" cy="444243"/>
              <a:chOff x="937918" y="1817055"/>
              <a:chExt cx="1032551" cy="4442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37918" y="1817055"/>
                    <a:ext cx="1032551" cy="444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/>
                      <a:t>3.25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7918" y="1817055"/>
                    <a:ext cx="1032551" cy="44424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5696" t="-5882" b="-132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/>
              <p:cNvSpPr/>
              <p:nvPr/>
            </p:nvSpPr>
            <p:spPr>
              <a:xfrm>
                <a:off x="1634423" y="1858979"/>
                <a:ext cx="46504" cy="6016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9247" y="3266003"/>
                <a:ext cx="3924728" cy="485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MSD(t)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𝐿𝑖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47" y="3266003"/>
                <a:ext cx="3924728" cy="485005"/>
              </a:xfrm>
              <a:prstGeom prst="rect">
                <a:avLst/>
              </a:prstGeom>
              <a:blipFill rotWithShape="0">
                <a:blip r:embed="rId4"/>
                <a:stretch>
                  <a:fillRect l="-1242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21962" y="2851990"/>
                <a:ext cx="2166683" cy="916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62" y="2851990"/>
                <a:ext cx="2166683" cy="9166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564890" y="3768651"/>
            <a:ext cx="4281961" cy="3013283"/>
            <a:chOff x="5174941" y="1818521"/>
            <a:chExt cx="4476275" cy="31705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689" y="1889585"/>
              <a:ext cx="3972083" cy="277211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64955" y="1818521"/>
              <a:ext cx="409121" cy="2948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4941" y="1923464"/>
              <a:ext cx="764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0.44</a:t>
              </a:r>
              <a:endParaRPr lang="en-US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774076" y="1904744"/>
              <a:ext cx="0" cy="26980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994218" y="4676860"/>
              <a:ext cx="656998" cy="312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24ps 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4941" y="4418156"/>
              <a:ext cx="764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0.36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6095" y="794391"/>
                <a:ext cx="10777591" cy="1316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Need a  parameter that can gauge if the simulation is long enough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Define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dirty="0" smtClean="0"/>
                  <a:t>    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 smtClean="0"/>
                  <a:t>  if a lithium is occupying the site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/>
                  <a:t>	</a:t>
                </a:r>
                <a:r>
                  <a:rPr lang="en-US" dirty="0" smtClean="0"/>
                  <a:t>		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0    if a lithium is not occupying the site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95" y="794391"/>
                <a:ext cx="10777591" cy="1316835"/>
              </a:xfrm>
              <a:prstGeom prst="rect">
                <a:avLst/>
              </a:prstGeom>
              <a:blipFill rotWithShape="0">
                <a:blip r:embed="rId7"/>
                <a:stretch>
                  <a:fillRect l="-396" t="-166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6095" y="1750815"/>
                <a:ext cx="11832129" cy="1279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Because  each site should be equally occupied  and there are 3 sites for every 2 lithium's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  at long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a </a:t>
                </a:r>
                <a:r>
                  <a:rPr lang="en-US" dirty="0" err="1" smtClean="0"/>
                  <a:t>supercell</a:t>
                </a:r>
                <a:r>
                  <a:rPr lang="en-US" dirty="0" smtClean="0"/>
                  <a:t>  this leads to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𝑂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0  </m:t>
                    </m:r>
                  </m:oMath>
                </a14:m>
                <a:r>
                  <a:rPr lang="en-US" dirty="0" smtClean="0"/>
                  <a:t> for  long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. The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 is for the possible Li sites in simulation cell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95" y="1750815"/>
                <a:ext cx="11832129" cy="1279902"/>
              </a:xfrm>
              <a:prstGeom prst="rect">
                <a:avLst/>
              </a:prstGeom>
              <a:blipFill rotWithShape="0">
                <a:blip r:embed="rId8"/>
                <a:stretch>
                  <a:fillRect l="-36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4855" y="207818"/>
                <a:ext cx="11606645" cy="562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Effective temperature in the Micro canonical ensemble</a:t>
                </a:r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Tempurature</a:t>
                </a:r>
                <a:r>
                  <a:rPr lang="en-US" sz="2400" dirty="0" smtClean="0"/>
                  <a:t>  </a:t>
                </a:r>
                <a:r>
                  <a:rPr lang="en-US" sz="2400" dirty="0" err="1" smtClean="0"/>
                  <a:t>flucates</a:t>
                </a:r>
                <a:r>
                  <a:rPr lang="en-US" sz="2400" dirty="0" smtClean="0"/>
                  <a:t> in MD simulation in small(not in Thermodynamic limit) </a:t>
                </a:r>
                <a:r>
                  <a:rPr lang="en-US" sz="2400" dirty="0" err="1" smtClean="0"/>
                  <a:t>supercell</a:t>
                </a: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Calculated diffusion constants are an average over  a range of temperatures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𝐸𝑎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𝐸𝑎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Where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probability of the  Temperature T during the run.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2400" dirty="0" smtClean="0"/>
                  <a:t> is an effective temperature for the run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5" y="207818"/>
                <a:ext cx="11606645" cy="5620641"/>
              </a:xfrm>
              <a:prstGeom prst="rect">
                <a:avLst/>
              </a:prstGeom>
              <a:blipFill rotWithShape="0">
                <a:blip r:embed="rId2"/>
                <a:stretch>
                  <a:fillRect l="-840"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4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18" y="187036"/>
            <a:ext cx="116170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Outline</a:t>
            </a:r>
          </a:p>
          <a:p>
            <a:pPr algn="ctr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Background of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Low temperature phase structure 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Molecular dynamics simulations of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high temperature phase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14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482" y="238991"/>
            <a:ext cx="987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Motivation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0945" y="800100"/>
                <a:ext cx="1155469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Solid state , fast lithium ion conductor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Finding structure for low temperature  phase  is stepping stone for understanding  the phase transition. </a:t>
                </a:r>
              </a:p>
              <a:p>
                <a:r>
                  <a:rPr lang="en-US" dirty="0" smtClean="0"/>
                  <a:t>     </a:t>
                </a:r>
              </a:p>
              <a:p>
                <a:r>
                  <a:rPr lang="en-US" dirty="0" smtClean="0"/>
                  <a:t>	related materials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Understanding the structure of the low temperature phase  can  help to understand the differences in the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phase transitions or lack there of  for the related materials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Understanding the properties of diffusion on a disordered lattice is of general  interest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principle the combination of  calculated   tracer diffusion coefficients and experimentally measured conductivity can allow for a calculation of the Haven  ratio.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" y="800100"/>
                <a:ext cx="11554691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369" t="-600" r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1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8" y="155864"/>
            <a:ext cx="1166899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Background of Li2OHCl</a:t>
            </a:r>
          </a:p>
          <a:p>
            <a:pPr algn="ctr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Two phases    orthorhombic -&gt;  cubic(disordered)  at   </a:t>
            </a:r>
            <a:r>
              <a:rPr lang="en-US" sz="2400" dirty="0"/>
              <a:t>312K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Low temperature phase  poor Li-ion conductor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Disordered cubic phase is a good Li-ion conductor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Has been cycled  with a lithium anode with the apparent creation of stabilizing SEI layer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2" y="3054293"/>
            <a:ext cx="5486718" cy="3138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5391" y="4114800"/>
            <a:ext cx="586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Hood, Zach et al. , Li2OHCl “</a:t>
            </a:r>
            <a:r>
              <a:rPr lang="en-US" i="1" dirty="0" smtClean="0"/>
              <a:t>Crystalline </a:t>
            </a:r>
            <a:r>
              <a:rPr lang="en-US" i="1" dirty="0"/>
              <a:t>Electrolyte for Stable Metallic Lithium </a:t>
            </a:r>
            <a:r>
              <a:rPr lang="en-US" i="1" dirty="0" smtClean="0"/>
              <a:t>Anodes</a:t>
            </a:r>
            <a:r>
              <a:rPr lang="en-US" dirty="0" smtClean="0"/>
              <a:t>”. </a:t>
            </a:r>
            <a:r>
              <a:rPr lang="de-DE" dirty="0"/>
              <a:t>J. Am. Chem. Soc. 2016, 138, 1768−1771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06426" y="5823049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312K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3214" y="4701084"/>
            <a:ext cx="9791" cy="122064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127" y="103909"/>
            <a:ext cx="94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Methods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2118" y="706582"/>
            <a:ext cx="1157547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Quantum Espresso        </a:t>
            </a:r>
            <a:r>
              <a:rPr lang="en-US" sz="2000" b="1" i="1" dirty="0"/>
              <a:t>QUANTUM ESPRESSO</a:t>
            </a:r>
            <a:r>
              <a:rPr lang="en-US" sz="2000" dirty="0"/>
              <a:t> </a:t>
            </a:r>
            <a:r>
              <a:rPr lang="en-US" sz="2000" b="1" i="1" dirty="0"/>
              <a:t>. </a:t>
            </a:r>
            <a:r>
              <a:rPr lang="en-US" sz="2000" dirty="0"/>
              <a:t>(</a:t>
            </a:r>
            <a:r>
              <a:rPr lang="en-US" sz="2000" dirty="0" err="1"/>
              <a:t>Giannozzi</a:t>
            </a:r>
            <a:r>
              <a:rPr lang="en-US" sz="2000" dirty="0"/>
              <a:t> et al. </a:t>
            </a:r>
            <a:r>
              <a:rPr lang="en-US" sz="2000" i="1" dirty="0"/>
              <a:t>JPCM </a:t>
            </a:r>
            <a:r>
              <a:rPr lang="en-US" sz="2000" b="1" dirty="0"/>
              <a:t>21, </a:t>
            </a:r>
            <a:r>
              <a:rPr lang="en-US" sz="2000" dirty="0"/>
              <a:t>394402 (2009)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PAW   formalism  with LDA,  data sets generated with </a:t>
            </a:r>
            <a:r>
              <a:rPr lang="en-US" sz="2800" b="1" i="1" dirty="0" smtClean="0"/>
              <a:t>ATOMPAW</a:t>
            </a:r>
          </a:p>
          <a:p>
            <a:r>
              <a:rPr lang="en-US" sz="3200" dirty="0"/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Holzwarth</a:t>
            </a:r>
            <a:r>
              <a:rPr lang="en-US" sz="2400" dirty="0"/>
              <a:t> et al. </a:t>
            </a:r>
            <a:r>
              <a:rPr lang="en-US" sz="2400" i="1" dirty="0"/>
              <a:t>CPC </a:t>
            </a:r>
            <a:r>
              <a:rPr lang="en-US" sz="2400" b="1" dirty="0"/>
              <a:t>135</a:t>
            </a:r>
            <a:r>
              <a:rPr lang="en-US" sz="2400" dirty="0"/>
              <a:t>, 329 (2001)) </a:t>
            </a:r>
            <a:r>
              <a:rPr lang="en-US" sz="2400" dirty="0">
                <a:hlinkClick r:id="rId2"/>
              </a:rPr>
              <a:t>http://pwpaw.wfu.edu</a:t>
            </a:r>
            <a:endParaRPr lang="en-US" sz="2400" dirty="0"/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45" y="106735"/>
            <a:ext cx="1144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Low Temperature structure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6891" y="47176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Cubic  high temp phase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5545" y="793384"/>
            <a:ext cx="92375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Orthorhombic,  diffraction peaks available but no </a:t>
            </a:r>
            <a:r>
              <a:rPr lang="en-US" dirty="0" err="1" smtClean="0"/>
              <a:t>cif</a:t>
            </a:r>
            <a:r>
              <a:rPr lang="en-US" dirty="0" smtClean="0"/>
              <a:t> file as of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Rapid change in conductivity  orthorhombic -&gt; cubic  indicates order-&gt; disorder transition of lithium sites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Schwering</a:t>
            </a:r>
            <a:r>
              <a:rPr lang="en-US" dirty="0" smtClean="0"/>
              <a:t>  et. al.    has experimentally predicted lattice parameters </a:t>
            </a:r>
          </a:p>
          <a:p>
            <a:r>
              <a:rPr lang="en-US" dirty="0"/>
              <a:t>	 </a:t>
            </a:r>
            <a:r>
              <a:rPr lang="en-US" dirty="0" err="1"/>
              <a:t>Schwering</a:t>
            </a:r>
            <a:r>
              <a:rPr lang="en-US" dirty="0"/>
              <a:t>, Georg  CHEMPHYSCHEM 2003, 4, 343 - 348 </a:t>
            </a:r>
            <a:endParaRPr lang="en-US" dirty="0" smtClean="0"/>
          </a:p>
          <a:p>
            <a:r>
              <a:rPr lang="en-US" dirty="0" smtClean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 DFT studies  predict   a tetragonal  ground state ,  a Orthorhombic structure slightly higher in energy  is also predicted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300000">
            <a:off x="4845177" y="5903166"/>
            <a:ext cx="147654" cy="57611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83045" y="619122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33945" y="3921441"/>
            <a:ext cx="7606147" cy="2510230"/>
            <a:chOff x="1433945" y="3921441"/>
            <a:chExt cx="7606147" cy="25102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8" t="17802" r="45971" b="16747"/>
            <a:stretch/>
          </p:blipFill>
          <p:spPr>
            <a:xfrm>
              <a:off x="4992832" y="4039695"/>
              <a:ext cx="4047260" cy="239197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33945" y="3921441"/>
              <a:ext cx="3184862" cy="2440422"/>
              <a:chOff x="1816733" y="3921441"/>
              <a:chExt cx="3184862" cy="244042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6733" y="3921441"/>
                <a:ext cx="3184862" cy="244042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816733" y="4935682"/>
                <a:ext cx="988812" cy="14261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852555" y="5361709"/>
              <a:ext cx="1028700" cy="10699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7" idx="1"/>
            </p:cNvCxnSpPr>
            <p:nvPr/>
          </p:nvCxnSpPr>
          <p:spPr>
            <a:xfrm flipV="1">
              <a:off x="4852555" y="4852555"/>
              <a:ext cx="0" cy="1044135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V="1">
              <a:off x="5359188" y="5374623"/>
              <a:ext cx="0" cy="1044135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67881" y="4354232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1479" y="5398367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1676" y="784225"/>
            <a:ext cx="2189120" cy="2156195"/>
            <a:chOff x="75927" y="1265119"/>
            <a:chExt cx="2189120" cy="21561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6" t="100" r="27389"/>
            <a:stretch/>
          </p:blipFill>
          <p:spPr>
            <a:xfrm>
              <a:off x="176645" y="1392901"/>
              <a:ext cx="2014916" cy="183825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 rot="19524377">
              <a:off x="592134" y="2592344"/>
              <a:ext cx="178267" cy="201436"/>
              <a:chOff x="691662" y="3983702"/>
              <a:chExt cx="178267" cy="20143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086780" y="2643204"/>
              <a:ext cx="178267" cy="201436"/>
              <a:chOff x="691662" y="3983702"/>
              <a:chExt cx="178267" cy="20143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7275377">
              <a:off x="1706869" y="3231463"/>
              <a:ext cx="178267" cy="201436"/>
              <a:chOff x="691662" y="3983702"/>
              <a:chExt cx="178267" cy="2014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7979548">
              <a:off x="1559026" y="1330322"/>
              <a:ext cx="178267" cy="201436"/>
              <a:chOff x="691662" y="3983702"/>
              <a:chExt cx="178267" cy="201436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086780" y="1265119"/>
              <a:ext cx="178267" cy="201436"/>
              <a:chOff x="691662" y="3983702"/>
              <a:chExt cx="178267" cy="20143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09892" y="1365837"/>
              <a:ext cx="178267" cy="201436"/>
              <a:chOff x="691662" y="3983702"/>
              <a:chExt cx="178267" cy="201436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14178071">
              <a:off x="87511" y="2993724"/>
              <a:ext cx="178267" cy="201436"/>
              <a:chOff x="691662" y="3983702"/>
              <a:chExt cx="178267" cy="201436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6760696">
              <a:off x="664941" y="1639178"/>
              <a:ext cx="178267" cy="201436"/>
              <a:chOff x="691662" y="3983702"/>
              <a:chExt cx="178267" cy="201436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937715" y="5231144"/>
            <a:ext cx="216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Li-vacancy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523796" y="3628348"/>
            <a:ext cx="1078621" cy="2448413"/>
            <a:chOff x="259730" y="3604421"/>
            <a:chExt cx="1078621" cy="244841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93" y="4689231"/>
              <a:ext cx="339108" cy="32215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54" y="4134280"/>
              <a:ext cx="365787" cy="34427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30" y="3605900"/>
              <a:ext cx="390580" cy="35247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54" y="5235681"/>
              <a:ext cx="362001" cy="33342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22" y="5752278"/>
              <a:ext cx="581076" cy="30055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64114" y="3604421"/>
              <a:ext cx="574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46724" y="4152415"/>
              <a:ext cx="574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5678" y="4709262"/>
              <a:ext cx="574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4075" y="5682414"/>
              <a:ext cx="574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13955" y="3670363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0.02 eV  + </a:t>
            </a:r>
            <a:r>
              <a:rPr lang="en-US" dirty="0" err="1" smtClean="0"/>
              <a:t>Eo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678871" y="3624989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53882" y="3770605"/>
            <a:ext cx="168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Tetragonal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583248" y="3685020"/>
            <a:ext cx="168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Orthorhombic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7476" y="2784808"/>
            <a:ext cx="2628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Yutao</a:t>
            </a:r>
            <a:r>
              <a:rPr lang="en-US" sz="1400" dirty="0" smtClean="0"/>
              <a:t> Li et al</a:t>
            </a:r>
          </a:p>
          <a:p>
            <a:r>
              <a:rPr lang="en-US" sz="1400" dirty="0"/>
              <a:t>International Edition: DOI: 10.1002/anie.201604554</a:t>
            </a:r>
          </a:p>
        </p:txBody>
      </p:sp>
    </p:spTree>
    <p:extLst>
      <p:ext uri="{BB962C8B-B14F-4D97-AF65-F5344CB8AC3E}">
        <p14:creationId xmlns:p14="http://schemas.microsoft.com/office/powerpoint/2010/main" val="27941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65" y="191386"/>
            <a:ext cx="1140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Lattice parameters and XRD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3405" y="808074"/>
            <a:ext cx="11536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Orthorhombic phase lattice parameters reported by </a:t>
            </a:r>
            <a:r>
              <a:rPr lang="en-US" dirty="0" err="1" smtClean="0"/>
              <a:t>Schwering</a:t>
            </a:r>
            <a:r>
              <a:rPr lang="en-US" dirty="0" smtClean="0"/>
              <a:t> et al.  In angstrom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 a – 3.82   b – 7.998    c – 7.74,    ( b/2 =  3.999,   c/2 = 3.87)   </a:t>
            </a:r>
            <a:r>
              <a:rPr lang="en-US" dirty="0" err="1" smtClean="0"/>
              <a:t>Schwering</a:t>
            </a:r>
            <a:r>
              <a:rPr lang="en-US" dirty="0" smtClean="0"/>
              <a:t>, Georg  CHEMPHYSCHEM </a:t>
            </a:r>
            <a:r>
              <a:rPr lang="en-US" dirty="0"/>
              <a:t>2003, 4, 343 </a:t>
            </a:r>
            <a:r>
              <a:rPr lang="en-US" dirty="0" smtClean="0"/>
              <a:t>- 348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991" y="1870364"/>
            <a:ext cx="11720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Tetragonal  lattice parameters  (DFT)                     Orthorhombic lattice parameters (DFT)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/>
            <a:r>
              <a:rPr lang="en-US" dirty="0" smtClean="0"/>
              <a:t>         a – 3.89    b – 3.89    c – 3.66                       </a:t>
            </a:r>
            <a:r>
              <a:rPr lang="en-US" dirty="0"/>
              <a:t>a – </a:t>
            </a:r>
            <a:r>
              <a:rPr lang="en-US" dirty="0" smtClean="0"/>
              <a:t>3.83   </a:t>
            </a:r>
            <a:r>
              <a:rPr lang="en-US" dirty="0"/>
              <a:t>b – </a:t>
            </a:r>
            <a:r>
              <a:rPr lang="en-US" dirty="0" smtClean="0"/>
              <a:t>7.97   </a:t>
            </a:r>
            <a:r>
              <a:rPr lang="en-US" dirty="0"/>
              <a:t>c – </a:t>
            </a:r>
            <a:r>
              <a:rPr lang="en-US" dirty="0" smtClean="0"/>
              <a:t>3.6    (if scaled by 1.08  c = 3.81)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" y="3564274"/>
            <a:ext cx="5429192" cy="27637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99463" y="3512627"/>
            <a:ext cx="5411425" cy="2867083"/>
            <a:chOff x="3634633" y="2827252"/>
            <a:chExt cx="6356677" cy="28670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633" y="2827252"/>
              <a:ext cx="6356677" cy="2651436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9646" y="4845684"/>
              <a:ext cx="4139045" cy="399184"/>
              <a:chOff x="3352800" y="5366493"/>
              <a:chExt cx="6210300" cy="643782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352800" y="5372100"/>
                <a:ext cx="0" cy="638175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543800" y="5366493"/>
                <a:ext cx="0" cy="638175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352925" y="5372100"/>
                <a:ext cx="0" cy="638175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525000" y="5366493"/>
                <a:ext cx="0" cy="638175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352800" y="6004668"/>
                <a:ext cx="62103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6629400" y="5325003"/>
              <a:ext cx="883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LiCl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6"/>
          <a:stretch/>
        </p:blipFill>
        <p:spPr>
          <a:xfrm>
            <a:off x="6182832" y="3609067"/>
            <a:ext cx="5403032" cy="13176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27502" y="3624689"/>
            <a:ext cx="372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DFT tetragonal a, b, c  scaled by 1.02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15300" y="3440023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DFT orthorhombic  a, b, c scaled 1.02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455033" y="6195044"/>
            <a:ext cx="5945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Hood, Zach et al. </a:t>
            </a:r>
            <a:r>
              <a:rPr lang="en-US" sz="1600" dirty="0" smtClean="0"/>
              <a:t>,. </a:t>
            </a:r>
            <a:r>
              <a:rPr lang="de-DE" sz="1600" dirty="0"/>
              <a:t>J. Am. Chem. Soc. 2016, 138, 1768−1771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6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04596" y="1434680"/>
            <a:ext cx="6356677" cy="2772955"/>
            <a:chOff x="413451" y="2037352"/>
            <a:chExt cx="6356677" cy="2772955"/>
          </a:xfrm>
        </p:grpSpPr>
        <p:grpSp>
          <p:nvGrpSpPr>
            <p:cNvPr id="2" name="Group 1"/>
            <p:cNvGrpSpPr/>
            <p:nvPr/>
          </p:nvGrpSpPr>
          <p:grpSpPr>
            <a:xfrm>
              <a:off x="413451" y="2037352"/>
              <a:ext cx="6356677" cy="2772955"/>
              <a:chOff x="3634633" y="2858233"/>
              <a:chExt cx="6356677" cy="277295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4633" y="2858233"/>
                <a:ext cx="6356677" cy="2651436"/>
              </a:xfrm>
              <a:prstGeom prst="rect">
                <a:avLst/>
              </a:prstGeom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5129646" y="4845684"/>
                <a:ext cx="4139045" cy="399184"/>
                <a:chOff x="3352800" y="5366493"/>
                <a:chExt cx="6210300" cy="643782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3352800" y="5372100"/>
                  <a:ext cx="0" cy="638175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7543800" y="5366493"/>
                  <a:ext cx="0" cy="638175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352925" y="5372100"/>
                  <a:ext cx="0" cy="638175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9525000" y="5366493"/>
                  <a:ext cx="0" cy="638175"/>
                </a:xfrm>
                <a:prstGeom prst="line">
                  <a:avLst/>
                </a:prstGeom>
                <a:ln w="349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352800" y="6004668"/>
                  <a:ext cx="62103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TextBox 4"/>
              <p:cNvSpPr txBox="1"/>
              <p:nvPr/>
            </p:nvSpPr>
            <p:spPr>
              <a:xfrm>
                <a:off x="6792994" y="5261856"/>
                <a:ext cx="883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LiCl</a:t>
                </a:r>
                <a:endParaRPr lang="en-US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99"/>
            <a:stretch/>
          </p:blipFill>
          <p:spPr>
            <a:xfrm>
              <a:off x="537865" y="2348345"/>
              <a:ext cx="6232263" cy="12822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1376" y="4360127"/>
                <a:ext cx="1042639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Azuma  et al  report and underestimation of  up to 8%   in the axis along the OH bond  in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𝐿𝑖𝑂𝐻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/>
                  <a:t>Azuma et al , </a:t>
                </a:r>
                <a:r>
                  <a:rPr lang="en-US" i="1" dirty="0"/>
                  <a:t>Computational and Theoretical Chemistry </a:t>
                </a:r>
                <a:r>
                  <a:rPr lang="en-US" dirty="0"/>
                  <a:t>963 (2011) 215–220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6" y="4360127"/>
                <a:ext cx="10426390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46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49304" y="667687"/>
            <a:ext cx="930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Candidate DFT orthorhombic   with  a-axis and b-axis scaled by 1.02 and  c-axis  scaled by 1.08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0273" y="1690977"/>
            <a:ext cx="515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DFT  Orthorhombic   a, b  scaled 1.02,  c scaled  1.08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61273" y="3180439"/>
            <a:ext cx="2967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Hood, Zach et al. </a:t>
            </a:r>
            <a:r>
              <a:rPr lang="en-US" sz="1600" dirty="0" smtClean="0"/>
              <a:t>,. </a:t>
            </a:r>
            <a:r>
              <a:rPr lang="de-DE" sz="1600" dirty="0"/>
              <a:t>J. Am. Chem. Soc. 2016, 138, 1768−1771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5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124691"/>
            <a:ext cx="958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Molecular Dynamics of disordered cubic phase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0462" y="758970"/>
            <a:ext cx="116482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Started  from randomly placing lithium on available sites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Used the  micro-canonical ensemble , 1 shifted </a:t>
            </a:r>
            <a:r>
              <a:rPr lang="en-US" sz="2000" dirty="0" err="1" smtClean="0"/>
              <a:t>Kpoint</a:t>
            </a:r>
            <a:r>
              <a:rPr lang="en-US" sz="2000" dirty="0" smtClean="0"/>
              <a:t>, </a:t>
            </a:r>
            <a:r>
              <a:rPr lang="en-US" sz="2000" dirty="0" err="1" smtClean="0"/>
              <a:t>Ecut</a:t>
            </a:r>
            <a:r>
              <a:rPr lang="en-US" sz="2000" dirty="0" smtClean="0"/>
              <a:t> 45ryd,  1fm second t-step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514558" y="663070"/>
            <a:ext cx="2189120" cy="2156195"/>
            <a:chOff x="75927" y="1265119"/>
            <a:chExt cx="2189120" cy="21561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6" t="100" r="27389"/>
            <a:stretch/>
          </p:blipFill>
          <p:spPr>
            <a:xfrm>
              <a:off x="176645" y="1392901"/>
              <a:ext cx="2014916" cy="1838258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 rot="19524377">
              <a:off x="592134" y="2592344"/>
              <a:ext cx="178267" cy="201436"/>
              <a:chOff x="691662" y="3983702"/>
              <a:chExt cx="178267" cy="201436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086780" y="2643204"/>
              <a:ext cx="178267" cy="201436"/>
              <a:chOff x="691662" y="3983702"/>
              <a:chExt cx="178267" cy="201436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7275377">
              <a:off x="1706869" y="3231463"/>
              <a:ext cx="178267" cy="201436"/>
              <a:chOff x="691662" y="3983702"/>
              <a:chExt cx="178267" cy="20143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7979548">
              <a:off x="1559026" y="1330322"/>
              <a:ext cx="178267" cy="201436"/>
              <a:chOff x="691662" y="3983702"/>
              <a:chExt cx="178267" cy="20143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086780" y="1265119"/>
              <a:ext cx="178267" cy="201436"/>
              <a:chOff x="691662" y="3983702"/>
              <a:chExt cx="178267" cy="20143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9892" y="1365837"/>
              <a:ext cx="178267" cy="201436"/>
              <a:chOff x="691662" y="3983702"/>
              <a:chExt cx="178267" cy="20143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14178071">
              <a:off x="87511" y="2993724"/>
              <a:ext cx="178267" cy="201436"/>
              <a:chOff x="691662" y="3983702"/>
              <a:chExt cx="178267" cy="2014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6760696">
              <a:off x="664941" y="1639178"/>
              <a:ext cx="178267" cy="201436"/>
              <a:chOff x="691662" y="3983702"/>
              <a:chExt cx="178267" cy="201436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691662" y="4039695"/>
                <a:ext cx="117230" cy="145443"/>
              </a:xfrm>
              <a:prstGeom prst="line">
                <a:avLst/>
              </a:prstGeom>
              <a:ln w="317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747855" y="3983702"/>
                <a:ext cx="122074" cy="9971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135624" y="1821036"/>
            <a:ext cx="842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“Scatter” plots of Lithium and hydrogen positions</a:t>
            </a:r>
            <a:endParaRPr lang="en-US" sz="2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9678789" y="3410696"/>
            <a:ext cx="1078621" cy="2448413"/>
            <a:chOff x="259730" y="3604421"/>
            <a:chExt cx="1078621" cy="244841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93" y="4689231"/>
              <a:ext cx="339108" cy="32215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54" y="4134280"/>
              <a:ext cx="365787" cy="34427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30" y="3605900"/>
              <a:ext cx="390580" cy="35247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54" y="5235681"/>
              <a:ext cx="362001" cy="33342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1" t="-3168"/>
            <a:stretch/>
          </p:blipFill>
          <p:spPr>
            <a:xfrm>
              <a:off x="426398" y="5742755"/>
              <a:ext cx="445099" cy="310079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64114" y="3604421"/>
              <a:ext cx="574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6724" y="4152415"/>
              <a:ext cx="574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5678" y="4709262"/>
              <a:ext cx="574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54075" y="5682414"/>
              <a:ext cx="574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0154776" y="5006046"/>
            <a:ext cx="147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 vacancy 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97434" y="2122678"/>
            <a:ext cx="7490409" cy="3474904"/>
            <a:chOff x="251339" y="2454209"/>
            <a:chExt cx="7490409" cy="3474904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487723" y="3465925"/>
              <a:ext cx="839907" cy="24631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001817" y="3531927"/>
              <a:ext cx="558594" cy="161726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066800" y="2663402"/>
              <a:ext cx="0" cy="7472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-5400000" flipV="1">
              <a:off x="664592" y="3023305"/>
              <a:ext cx="0" cy="7472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7741748" y="2601676"/>
              <a:ext cx="0" cy="7472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-5400000" flipV="1">
              <a:off x="7368101" y="2968202"/>
              <a:ext cx="0" cy="7472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709909" y="2482083"/>
              <a:ext cx="249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22692" y="2897153"/>
              <a:ext cx="249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70654" y="2454209"/>
              <a:ext cx="249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1339" y="2952214"/>
              <a:ext cx="249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9970" y="3186961"/>
            <a:ext cx="3574473" cy="3395815"/>
            <a:chOff x="290945" y="3358793"/>
            <a:chExt cx="3574473" cy="33958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2" r="30812"/>
            <a:stretch/>
          </p:blipFill>
          <p:spPr>
            <a:xfrm>
              <a:off x="413312" y="3358793"/>
              <a:ext cx="3135311" cy="339581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90945" y="5997584"/>
              <a:ext cx="3574473" cy="66627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30" y="2416686"/>
            <a:ext cx="2991267" cy="657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6435" r="31334" b="5273"/>
          <a:stretch/>
        </p:blipFill>
        <p:spPr>
          <a:xfrm>
            <a:off x="6100859" y="3186042"/>
            <a:ext cx="3550245" cy="34794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21" y="5889456"/>
            <a:ext cx="191718" cy="17658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53" y="4291458"/>
            <a:ext cx="207327" cy="1626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39" y="6416338"/>
            <a:ext cx="191718" cy="17658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29" y="5448267"/>
            <a:ext cx="191718" cy="17658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51" y="5895829"/>
            <a:ext cx="191718" cy="17658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38" y="5895829"/>
            <a:ext cx="191718" cy="17658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30" y="3237741"/>
            <a:ext cx="207327" cy="16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788</Words>
  <Application>Microsoft Office PowerPoint</Application>
  <PresentationFormat>Widescreen</PresentationFormat>
  <Paragraphs>254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Howard, Jason D.</dc:creator>
  <cp:lastModifiedBy>Holzwarth, Natalie</cp:lastModifiedBy>
  <cp:revision>108</cp:revision>
  <dcterms:created xsi:type="dcterms:W3CDTF">2017-02-24T18:36:06Z</dcterms:created>
  <dcterms:modified xsi:type="dcterms:W3CDTF">2017-03-14T14:41:19Z</dcterms:modified>
</cp:coreProperties>
</file>