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3" r:id="rId4"/>
    <p:sldId id="271" r:id="rId5"/>
    <p:sldId id="270" r:id="rId6"/>
    <p:sldId id="277" r:id="rId7"/>
    <p:sldId id="281" r:id="rId8"/>
    <p:sldId id="266" r:id="rId9"/>
    <p:sldId id="264" r:id="rId10"/>
    <p:sldId id="262" r:id="rId11"/>
    <p:sldId id="276" r:id="rId12"/>
    <p:sldId id="278" r:id="rId13"/>
    <p:sldId id="268" r:id="rId14"/>
    <p:sldId id="280" r:id="rId15"/>
    <p:sldId id="279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C0"/>
    <a:srgbClr val="EE7700"/>
    <a:srgbClr val="0000FF"/>
    <a:srgbClr val="F20000"/>
    <a:srgbClr val="EA0000"/>
    <a:srgbClr val="00F4EE"/>
    <a:srgbClr val="15FFFF"/>
    <a:srgbClr val="FF9933"/>
    <a:srgbClr val="E6E6E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3" autoAdjust="0"/>
    <p:restoredTop sz="94660"/>
  </p:normalViewPr>
  <p:slideViewPr>
    <p:cSldViewPr snapToGrid="0">
      <p:cViewPr varScale="1">
        <p:scale>
          <a:sx n="61" d="100"/>
          <a:sy n="61" d="100"/>
        </p:scale>
        <p:origin x="2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8ACB3-BA4F-4F5B-8D4F-DA233832246A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CF18A-0197-494F-954F-1837AEE9A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31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CF18A-0197-494F-954F-1837AEE9A6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11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6CF18A-0197-494F-954F-1837AEE9A6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2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2A51-FBFC-435D-A00D-5B4AE945B26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84A0-A735-433A-9FED-1F64A93A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0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2A51-FBFC-435D-A00D-5B4AE945B26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84A0-A735-433A-9FED-1F64A93A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5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2A51-FBFC-435D-A00D-5B4AE945B26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84A0-A735-433A-9FED-1F64A93A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2A51-FBFC-435D-A00D-5B4AE945B26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84A0-A735-433A-9FED-1F64A93A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1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2A51-FBFC-435D-A00D-5B4AE945B26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84A0-A735-433A-9FED-1F64A93A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2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2A51-FBFC-435D-A00D-5B4AE945B26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84A0-A735-433A-9FED-1F64A93A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9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2A51-FBFC-435D-A00D-5B4AE945B26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84A0-A735-433A-9FED-1F64A93A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9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2A51-FBFC-435D-A00D-5B4AE945B26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84A0-A735-433A-9FED-1F64A93A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38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2A51-FBFC-435D-A00D-5B4AE945B26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84A0-A735-433A-9FED-1F64A93A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3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2A51-FBFC-435D-A00D-5B4AE945B26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84A0-A735-433A-9FED-1F64A93A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7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2A51-FBFC-435D-A00D-5B4AE945B26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984A0-A735-433A-9FED-1F64A93A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4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22A51-FBFC-435D-A00D-5B4AE945B267}" type="datetimeFigureOut">
              <a:rPr lang="en-US" smtClean="0"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984A0-A735-433A-9FED-1F64A93AD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2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2.png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pwpaw.wfu.edu/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3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22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31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8747" y="992594"/>
            <a:ext cx="10895466" cy="2500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Computational Investigation of</a:t>
            </a:r>
            <a:r>
              <a:rPr lang="en-US" sz="28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 </a:t>
            </a:r>
            <a:r>
              <a:rPr lang="en-US" sz="2800" b="1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Boracite</a:t>
            </a:r>
            <a:r>
              <a:rPr lang="en-US" sz="28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Li</a:t>
            </a:r>
            <a:r>
              <a:rPr lang="en-US" sz="2800" b="1" baseline="-25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800" b="1" baseline="-25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28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800" b="1" baseline="-25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28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 and Related Materials as Solid Electrolytes </a:t>
            </a:r>
          </a:p>
          <a:p>
            <a:pPr algn="ctr">
              <a:lnSpc>
                <a:spcPct val="120000"/>
              </a:lnSpc>
            </a:pPr>
            <a:endParaRPr lang="en-US" sz="2800" b="1" dirty="0" smtClean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000" b="1" u="sng" dirty="0" smtClean="0">
                <a:latin typeface="Segoe UI" panose="020B0502040204020203" pitchFamily="34" charset="0"/>
                <a:cs typeface="Segoe UI" panose="020B0502040204020203" pitchFamily="34" charset="0"/>
              </a:rPr>
              <a:t>Yan </a:t>
            </a:r>
            <a:r>
              <a:rPr lang="en-US" sz="20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Cory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Lynch, Natalie A. W</a:t>
            </a: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20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Holzwarth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25000"/>
              </a:lnSpc>
              <a:spcBef>
                <a:spcPts val="800"/>
              </a:spcBef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Department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of Physics, Wake Forest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University</a:t>
            </a:r>
            <a:r>
              <a:rPr lang="en-US" sz="2000" dirty="0" smtClean="0">
                <a:solidFill>
                  <a:srgbClr val="22222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Winston-Salem, NC 27109, USA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9793" y="5650077"/>
            <a:ext cx="3478645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240</a:t>
            </a:r>
            <a:r>
              <a:rPr lang="en-US" sz="16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ECS Meeting 2021</a:t>
            </a:r>
          </a:p>
          <a:p>
            <a:pPr algn="ctr">
              <a:lnSpc>
                <a:spcPct val="120000"/>
              </a:lnSpc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Session A03 - Solid State Batteries 1</a:t>
            </a:r>
          </a:p>
        </p:txBody>
      </p:sp>
      <p:pic>
        <p:nvPicPr>
          <p:cNvPr id="7" name="Picture 2" descr="Image result for wake forest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64" y="3819196"/>
            <a:ext cx="1347483" cy="134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ational Science Foundation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248" y="3905317"/>
            <a:ext cx="1046092" cy="10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285277" y="5042238"/>
            <a:ext cx="134203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DMR-1940324</a:t>
            </a:r>
            <a:endParaRPr lang="en-US" sz="1350" b="1" dirty="0"/>
          </a:p>
        </p:txBody>
      </p:sp>
      <p:sp>
        <p:nvSpPr>
          <p:cNvPr id="2" name="Rectangle 1"/>
          <p:cNvSpPr/>
          <p:nvPr/>
        </p:nvSpPr>
        <p:spPr>
          <a:xfrm>
            <a:off x="4373323" y="5042238"/>
            <a:ext cx="165987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b="1" i="1" dirty="0">
                <a:latin typeface="Segoe UI" panose="020B0502040204020203" pitchFamily="34" charset="0"/>
                <a:cs typeface="Segoe UI" panose="020B0502040204020203" pitchFamily="34" charset="0"/>
              </a:rPr>
              <a:t>WFU DEAC cluster</a:t>
            </a:r>
          </a:p>
        </p:txBody>
      </p:sp>
    </p:spTree>
    <p:extLst>
      <p:ext uri="{BB962C8B-B14F-4D97-AF65-F5344CB8AC3E}">
        <p14:creationId xmlns:p14="http://schemas.microsoft.com/office/powerpoint/2010/main" val="335246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"/>
            <a:ext cx="3474720" cy="78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7" y="65312"/>
            <a:ext cx="3241643" cy="64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3424" y="-4"/>
            <a:ext cx="8708576" cy="783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01357" y="133250"/>
            <a:ext cx="718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Segoe UI" panose="020B0502040204020203" pitchFamily="34" charset="0"/>
                <a:ea typeface="DengXian"/>
              </a:rPr>
              <a:t>Results of molecular dynamic simulations</a:t>
            </a:r>
            <a:endParaRPr lang="en-US" sz="2800" b="1" dirty="0">
              <a:solidFill>
                <a:schemeClr val="bg1"/>
              </a:solidFill>
              <a:latin typeface="Segoe UI" panose="020B0502040204020203" pitchFamily="34" charset="0"/>
              <a:ea typeface="DengXi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510015"/>
            <a:ext cx="12192000" cy="3479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48" y="2019146"/>
            <a:ext cx="4875474" cy="3566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9846" y="5615995"/>
            <a:ext cx="5377883" cy="64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Model of Li</a:t>
            </a:r>
            <a:r>
              <a:rPr lang="en-US" sz="15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5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15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 </a:t>
            </a:r>
            <a:r>
              <a:rPr lang="en-US" sz="1500" dirty="0">
                <a:latin typeface="Segoe UI" panose="020B0502040204020203" pitchFamily="34" charset="0"/>
                <a:cs typeface="Segoe UI" panose="020B0502040204020203" pitchFamily="34" charset="0"/>
              </a:rPr>
              <a:t>crystal cell with superposed Li positions of molecular dynamics simulation </a:t>
            </a:r>
            <a:r>
              <a:rPr lang="en-US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at &lt;T&gt; = 1162 K.</a:t>
            </a:r>
            <a:endParaRPr lang="en-US" sz="1500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10/10/2021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864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240th ECS Meeting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9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5" y="1938084"/>
            <a:ext cx="4505155" cy="3653434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234079" y="1171502"/>
            <a:ext cx="961093" cy="346249"/>
            <a:chOff x="8258683" y="377165"/>
            <a:chExt cx="961093" cy="346249"/>
          </a:xfrm>
        </p:grpSpPr>
        <p:sp>
          <p:nvSpPr>
            <p:cNvPr id="18" name="TextBox 17"/>
            <p:cNvSpPr txBox="1"/>
            <p:nvPr/>
          </p:nvSpPr>
          <p:spPr>
            <a:xfrm>
              <a:off x="8456425" y="377165"/>
              <a:ext cx="76335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Li(6b)</a:t>
              </a:r>
              <a:endParaRPr lang="en-US" sz="165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8683" y="442572"/>
              <a:ext cx="246888" cy="246888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929" y="1258448"/>
            <a:ext cx="228600" cy="228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98985" y="1181425"/>
            <a:ext cx="15243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Vacant Li(6b)</a:t>
            </a:r>
            <a:endParaRPr lang="en-US" sz="16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8697" y="1181425"/>
            <a:ext cx="76174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Li(2a)</a:t>
            </a:r>
            <a:endParaRPr lang="en-US" sz="16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402" y="1240160"/>
            <a:ext cx="246888" cy="246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365" y="1588352"/>
            <a:ext cx="232620" cy="2326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57489" y="1508238"/>
            <a:ext cx="387952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Time-dependent positions of Li ions</a:t>
            </a:r>
            <a:endParaRPr lang="en-US" sz="16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07242" y="3039718"/>
            <a:ext cx="4988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mb</a:t>
            </a:r>
            <a:endParaRPr lang="en-US" sz="1600" b="1" dirty="0"/>
          </a:p>
        </p:txBody>
      </p:sp>
      <p:sp>
        <p:nvSpPr>
          <p:cNvPr id="31" name="Rectangle 30"/>
          <p:cNvSpPr/>
          <p:nvPr/>
        </p:nvSpPr>
        <p:spPr>
          <a:xfrm>
            <a:off x="2462437" y="4287167"/>
            <a:ext cx="418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ha</a:t>
            </a:r>
            <a:endParaRPr lang="en-US" sz="1600" b="1" dirty="0"/>
          </a:p>
        </p:txBody>
      </p:sp>
      <p:sp>
        <p:nvSpPr>
          <p:cNvPr id="32" name="Rectangle 31"/>
          <p:cNvSpPr/>
          <p:nvPr/>
        </p:nvSpPr>
        <p:spPr>
          <a:xfrm>
            <a:off x="1775432" y="3719481"/>
            <a:ext cx="434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hb</a:t>
            </a:r>
            <a:endParaRPr lang="en-US" sz="1600" b="1" dirty="0"/>
          </a:p>
        </p:txBody>
      </p:sp>
      <p:cxnSp>
        <p:nvCxnSpPr>
          <p:cNvPr id="33" name="Straight Arrow Connector 32"/>
          <p:cNvCxnSpPr>
            <a:cxnSpLocks noChangeAspect="1"/>
          </p:cNvCxnSpPr>
          <p:nvPr/>
        </p:nvCxnSpPr>
        <p:spPr>
          <a:xfrm rot="660000" flipH="1" flipV="1">
            <a:off x="1935496" y="4014583"/>
            <a:ext cx="657368" cy="32004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 noChangeAspect="1"/>
          </p:cNvCxnSpPr>
          <p:nvPr/>
        </p:nvCxnSpPr>
        <p:spPr>
          <a:xfrm rot="5520000" flipH="1" flipV="1">
            <a:off x="2080160" y="3287302"/>
            <a:ext cx="494708" cy="54864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 noChangeAspect="1"/>
          </p:cNvCxnSpPr>
          <p:nvPr/>
        </p:nvCxnSpPr>
        <p:spPr>
          <a:xfrm rot="3060000" flipH="1" flipV="1">
            <a:off x="2301374" y="3631613"/>
            <a:ext cx="703260" cy="54864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2493538" y="3761701"/>
            <a:ext cx="311730" cy="311730"/>
            <a:chOff x="7790706" y="5337957"/>
            <a:chExt cx="311730" cy="311730"/>
          </a:xfrm>
        </p:grpSpPr>
        <p:cxnSp>
          <p:nvCxnSpPr>
            <p:cNvPr id="48" name="Straight Connector 47"/>
            <p:cNvCxnSpPr/>
            <p:nvPr/>
          </p:nvCxnSpPr>
          <p:spPr>
            <a:xfrm rot="2700000">
              <a:off x="7946571" y="5337956"/>
              <a:ext cx="0" cy="3117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8900000" flipV="1">
              <a:off x="7946571" y="5337957"/>
              <a:ext cx="0" cy="3117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9"/>
          <a:srcRect t="1" r="33634" b="-7879"/>
          <a:stretch/>
        </p:blipFill>
        <p:spPr>
          <a:xfrm>
            <a:off x="8565547" y="939703"/>
            <a:ext cx="2699659" cy="51278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1259" y="1493168"/>
            <a:ext cx="1569052" cy="402152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6442179" y="1030148"/>
            <a:ext cx="217283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Site </a:t>
            </a:r>
            <a:r>
              <a:rPr lang="en-US" sz="1450" b="1" dirty="0">
                <a:latin typeface="Segoe UI" panose="020B0502040204020203" pitchFamily="34" charset="0"/>
                <a:cs typeface="Segoe UI" panose="020B0502040204020203" pitchFamily="34" charset="0"/>
              </a:rPr>
              <a:t>occupancy </a:t>
            </a:r>
            <a:r>
              <a:rPr lang="en-US" sz="14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factor:</a:t>
            </a:r>
            <a:endParaRPr lang="en-US" sz="14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455634" y="1543038"/>
            <a:ext cx="217283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Time-averaged:</a:t>
            </a:r>
            <a:endParaRPr lang="en-US" sz="14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Down Arrow 57"/>
          <p:cNvSpPr/>
          <p:nvPr/>
        </p:nvSpPr>
        <p:spPr>
          <a:xfrm>
            <a:off x="10990216" y="2886444"/>
            <a:ext cx="18288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Down Arrow 58"/>
          <p:cNvSpPr/>
          <p:nvPr/>
        </p:nvSpPr>
        <p:spPr>
          <a:xfrm flipV="1">
            <a:off x="10990216" y="4164915"/>
            <a:ext cx="18288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1111479" y="4252443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Segoe UI" panose="020B0502040204020203" pitchFamily="34" charset="0"/>
                <a:ea typeface="DengXian"/>
              </a:rPr>
              <a:t>T+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11100593" y="2926875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Segoe UI" panose="020B0502040204020203" pitchFamily="34" charset="0"/>
                <a:ea typeface="DengXian"/>
              </a:rPr>
              <a:t>T+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6104818" y="5556239"/>
            <a:ext cx="5748095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550" dirty="0" smtClean="0">
                <a:latin typeface="Segoe UI" panose="020B0502040204020203" pitchFamily="34" charset="0"/>
                <a:cs typeface="Segoe UI" panose="020B0502040204020203" pitchFamily="34" charset="0"/>
              </a:rPr>
              <a:t>*Recall: the three reported forms </a:t>
            </a:r>
            <a:r>
              <a:rPr lang="el-GR" sz="15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sz="15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(T&lt; 310 K), </a:t>
            </a:r>
            <a:r>
              <a:rPr lang="el-GR" sz="15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sz="15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(310 K &lt;T &lt;  348 K), </a:t>
            </a:r>
            <a:r>
              <a:rPr lang="el-GR" sz="15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γ</a:t>
            </a:r>
            <a:r>
              <a:rPr lang="en-US" sz="15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(T &gt; 348 K) </a:t>
            </a:r>
            <a:r>
              <a:rPr lang="en-US" sz="1550" dirty="0" smtClean="0">
                <a:latin typeface="Segoe UI" panose="020B0502040204020203" pitchFamily="34" charset="0"/>
                <a:cs typeface="Segoe UI" panose="020B0502040204020203" pitchFamily="34" charset="0"/>
              </a:rPr>
              <a:t>mainly differ in lattice site occupancy.</a:t>
            </a:r>
            <a:endParaRPr lang="en-US" sz="15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3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"/>
            <a:ext cx="3474720" cy="78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7" y="65312"/>
            <a:ext cx="3241643" cy="64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3424" y="-4"/>
            <a:ext cx="8708576" cy="783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01357" y="133250"/>
            <a:ext cx="718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Segoe UI" panose="020B0502040204020203" pitchFamily="34" charset="0"/>
                <a:ea typeface="DengXian"/>
              </a:rPr>
              <a:t>Results of molecular dynamic simulations</a:t>
            </a:r>
            <a:endParaRPr lang="en-US" sz="2800" b="1" dirty="0">
              <a:solidFill>
                <a:schemeClr val="bg1"/>
              </a:solidFill>
              <a:latin typeface="Segoe UI" panose="020B0502040204020203" pitchFamily="34" charset="0"/>
              <a:ea typeface="DengXi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510015"/>
            <a:ext cx="12192000" cy="3479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10/10/2021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864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240th ECS Meeting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10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796625"/>
              </p:ext>
            </p:extLst>
          </p:nvPr>
        </p:nvGraphicFramePr>
        <p:xfrm>
          <a:off x="5878286" y="1491889"/>
          <a:ext cx="5987143" cy="2387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2409">
                  <a:extLst>
                    <a:ext uri="{9D8B030D-6E8A-4147-A177-3AD203B41FA5}">
                      <a16:colId xmlns:a16="http://schemas.microsoft.com/office/drawing/2014/main" val="200346249"/>
                    </a:ext>
                  </a:extLst>
                </a:gridCol>
                <a:gridCol w="1187391">
                  <a:extLst>
                    <a:ext uri="{9D8B030D-6E8A-4147-A177-3AD203B41FA5}">
                      <a16:colId xmlns:a16="http://schemas.microsoft.com/office/drawing/2014/main" val="4220119074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3030920484"/>
                    </a:ext>
                  </a:extLst>
                </a:gridCol>
                <a:gridCol w="707571">
                  <a:extLst>
                    <a:ext uri="{9D8B030D-6E8A-4147-A177-3AD203B41FA5}">
                      <a16:colId xmlns:a16="http://schemas.microsoft.com/office/drawing/2014/main" val="3697242453"/>
                    </a:ext>
                  </a:extLst>
                </a:gridCol>
                <a:gridCol w="1807029">
                  <a:extLst>
                    <a:ext uri="{9D8B030D-6E8A-4147-A177-3AD203B41FA5}">
                      <a16:colId xmlns:a16="http://schemas.microsoft.com/office/drawing/2014/main" val="4019574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35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Materials</a:t>
                      </a:r>
                      <a:endParaRPr lang="en-US" sz="135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35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Analysis</a:t>
                      </a:r>
                      <a:endParaRPr lang="en-US" sz="135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35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Samples</a:t>
                      </a:r>
                      <a:endParaRPr lang="en-US" sz="135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b="1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</a:t>
                      </a:r>
                      <a:r>
                        <a:rPr lang="en-US" sz="1350" b="1" baseline="-2500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</a:t>
                      </a:r>
                      <a:r>
                        <a:rPr lang="en-US" sz="1350" b="1" baseline="-250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US" sz="135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(eV)</a:t>
                      </a:r>
                      <a:endParaRPr lang="en-US" sz="1350" b="1" baseline="-25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l-GR" sz="135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σ</a:t>
                      </a:r>
                      <a:r>
                        <a:rPr lang="en-US" sz="1350" b="1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(T = 300 K, S/cm)</a:t>
                      </a:r>
                      <a:endParaRPr lang="en-US" sz="1350" b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0378997"/>
                  </a:ext>
                </a:extLst>
              </a:tr>
              <a:tr h="228600">
                <a:tc rowSpan="4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en-US" sz="135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>
                        <a:lnSpc>
                          <a:spcPct val="125000"/>
                        </a:lnSpc>
                        <a:spcBef>
                          <a:spcPts val="2200"/>
                        </a:spcBef>
                      </a:pP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Li</a:t>
                      </a:r>
                      <a:r>
                        <a:rPr lang="en-US" sz="1350" baseline="-250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</a:t>
                      </a:r>
                      <a:r>
                        <a:rPr lang="en-US" sz="1350" baseline="-250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</a:t>
                      </a:r>
                      <a:r>
                        <a:rPr lang="en-US" sz="1350" baseline="-250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</a:t>
                      </a:r>
                      <a:endParaRPr lang="en-US" sz="1350" baseline="-25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Cal.</a:t>
                      </a:r>
                      <a:endParaRPr lang="en-US" sz="13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Ideal</a:t>
                      </a:r>
                      <a:endParaRPr lang="en-US" sz="13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0.34</a:t>
                      </a:r>
                      <a:endParaRPr lang="en-US" sz="13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3.83 x 10</a:t>
                      </a:r>
                      <a:r>
                        <a:rPr lang="en-US" sz="1350" baseline="300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-4</a:t>
                      </a:r>
                      <a:endParaRPr lang="en-US" sz="1350" baseline="30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0699381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/>
                      <a:endParaRPr lang="en-US" sz="1200" baseline="-25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35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</a:t>
                      </a: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  <a:r>
                        <a:rPr lang="en-US" sz="13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Ref (A)</a:t>
                      </a:r>
                      <a:endParaRPr lang="en-US" sz="13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Polycrystalline</a:t>
                      </a:r>
                      <a:endParaRPr lang="en-US" sz="13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0.53</a:t>
                      </a:r>
                      <a:endParaRPr lang="en-US" sz="13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1.00</a:t>
                      </a:r>
                      <a:r>
                        <a:rPr lang="en-US" sz="13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x </a:t>
                      </a: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r>
                        <a:rPr lang="en-US" sz="1350" baseline="300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-7</a:t>
                      </a:r>
                      <a:endParaRPr lang="en-US" sz="1350" baseline="30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5398270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/>
                      <a:endParaRPr lang="en-US" sz="1100" baseline="-25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35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</a:t>
                      </a: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  <a:r>
                        <a:rPr lang="en-US" sz="13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Ref (B)</a:t>
                      </a:r>
                      <a:endParaRPr lang="en-US" sz="13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Single crystal</a:t>
                      </a:r>
                      <a:endParaRPr lang="en-US" sz="13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0.49</a:t>
                      </a:r>
                      <a:endParaRPr lang="en-US" sz="13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0.98 x 10</a:t>
                      </a:r>
                      <a:r>
                        <a:rPr lang="en-US" sz="1350" baseline="300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73562293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algn="ctr"/>
                      <a:endParaRPr lang="en-US" sz="1100" baseline="-25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</a:t>
                      </a: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  <a:r>
                        <a:rPr lang="en-US" sz="13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Ref (C)</a:t>
                      </a:r>
                      <a:endParaRPr lang="en-US" sz="1350" dirty="0" smtClean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Polycrystalline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0.14</a:t>
                      </a:r>
                      <a:endParaRPr lang="en-US" sz="13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3.68 x 10</a:t>
                      </a:r>
                      <a:r>
                        <a:rPr lang="en-US" sz="1350" baseline="300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067121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1500"/>
                        </a:spcBef>
                      </a:pPr>
                      <a:endParaRPr lang="en-US" sz="1350" baseline="-25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Cal.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Ideal</a:t>
                      </a:r>
                      <a:endParaRPr lang="en-US" sz="13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0.84</a:t>
                      </a:r>
                      <a:endParaRPr lang="en-US" sz="13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6.58 x 10</a:t>
                      </a:r>
                      <a:r>
                        <a:rPr lang="en-US" sz="1350" baseline="300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0531704"/>
                  </a:ext>
                </a:extLst>
              </a:tr>
              <a:tr h="423272">
                <a:tc v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1500"/>
                        </a:spcBef>
                      </a:pPr>
                      <a:endParaRPr lang="en-US" sz="1500" baseline="-250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350" dirty="0" err="1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Exp</a:t>
                      </a: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  <a:r>
                        <a:rPr lang="en-US" sz="1350" baseline="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Ref (A)</a:t>
                      </a:r>
                      <a:endParaRPr lang="en-US" sz="13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Polycrystalline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1.03</a:t>
                      </a:r>
                      <a:endParaRPr lang="en-US" sz="135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5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2.14 x 10</a:t>
                      </a:r>
                      <a:r>
                        <a:rPr lang="en-US" sz="1350" baseline="30000" dirty="0" smtClean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0647518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849074" y="3301083"/>
            <a:ext cx="1125629" cy="334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5000"/>
              </a:lnSpc>
              <a:spcBef>
                <a:spcPts val="1800"/>
              </a:spcBef>
              <a:defRPr/>
            </a:pP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sz="14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4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14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12.5</a:t>
            </a:r>
            <a:r>
              <a:rPr lang="en-US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Cl*</a:t>
            </a:r>
            <a:endParaRPr lang="en-US" sz="1400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595" y="4292348"/>
            <a:ext cx="1936863" cy="2743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074" y="4195974"/>
            <a:ext cx="1568668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03" y="1462285"/>
            <a:ext cx="5204207" cy="36105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49074" y="4826219"/>
            <a:ext cx="6342926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it-IT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*Li</a:t>
            </a:r>
            <a:r>
              <a:rPr lang="it-IT" sz="17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it-IT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it-IT" sz="17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it-IT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it-IT" sz="17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12.5</a:t>
            </a:r>
            <a:r>
              <a:rPr lang="it-IT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 has a similar B-O framework with Li</a:t>
            </a:r>
            <a:r>
              <a:rPr lang="it-IT" sz="17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it-IT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it-IT" sz="17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it-IT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it-IT" sz="17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it-IT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 but a different ordering of Li ions.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56527" y="5436741"/>
            <a:ext cx="4370171" cy="842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3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Ref. A: </a:t>
            </a:r>
            <a:r>
              <a:rPr lang="fr-FR" sz="1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Cales </a:t>
            </a:r>
            <a:r>
              <a:rPr lang="fr-FR" sz="1300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 al., Solid State </a:t>
            </a:r>
            <a:r>
              <a:rPr lang="fr-FR" sz="1300" i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Commun. </a:t>
            </a:r>
            <a:r>
              <a:rPr lang="fr-FR" sz="13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</a:t>
            </a:r>
            <a:r>
              <a:rPr lang="fr-FR" sz="1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323 (1977</a:t>
            </a:r>
            <a:r>
              <a:rPr lang="fr-FR" sz="13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>
              <a:lnSpc>
                <a:spcPct val="125000"/>
              </a:lnSpc>
            </a:pPr>
            <a:r>
              <a:rPr lang="en-US" sz="13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</a:t>
            </a:r>
            <a:r>
              <a:rPr lang="en-US" sz="1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3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B: </a:t>
            </a:r>
            <a:r>
              <a:rPr lang="en-US" sz="1300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Jeitschko</a:t>
            </a:r>
            <a:r>
              <a:rPr lang="en-US" sz="1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 al</a:t>
            </a:r>
            <a:r>
              <a:rPr lang="en-US" sz="1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., </a:t>
            </a:r>
            <a:r>
              <a:rPr lang="en-US" sz="1300" i="1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Acta</a:t>
            </a:r>
            <a:r>
              <a:rPr lang="en-US" sz="1300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i="1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Cryst</a:t>
            </a:r>
            <a:r>
              <a:rPr lang="en-US" sz="1300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3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B. </a:t>
            </a:r>
            <a:r>
              <a:rPr lang="en-US" sz="13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33</a:t>
            </a:r>
            <a:r>
              <a:rPr lang="en-US" sz="1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2767-2775 (1977</a:t>
            </a:r>
            <a:r>
              <a:rPr lang="en-US" sz="13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>
              <a:lnSpc>
                <a:spcPct val="125000"/>
              </a:lnSpc>
            </a:pPr>
            <a:r>
              <a:rPr lang="en-US" sz="1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Ref. </a:t>
            </a:r>
            <a:r>
              <a:rPr lang="en-US" sz="13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C: </a:t>
            </a:r>
            <a:r>
              <a:rPr lang="da-DK" sz="13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Tan </a:t>
            </a:r>
            <a:r>
              <a:rPr lang="da-DK" sz="1300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 al., ACS Appl. Energy Mater. </a:t>
            </a:r>
            <a:r>
              <a:rPr lang="da-DK" sz="13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da-DK" sz="1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5140 (2019).</a:t>
            </a:r>
            <a:endParaRPr lang="en-US" sz="13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084" y="4358015"/>
            <a:ext cx="585037" cy="1843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91192" y="4258667"/>
            <a:ext cx="59182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endParaRPr lang="en-US" sz="1700" dirty="0"/>
          </a:p>
        </p:txBody>
      </p:sp>
      <p:sp>
        <p:nvSpPr>
          <p:cNvPr id="22" name="Rectangle 21"/>
          <p:cNvSpPr/>
          <p:nvPr/>
        </p:nvSpPr>
        <p:spPr>
          <a:xfrm flipH="1">
            <a:off x="8627503" y="4263347"/>
            <a:ext cx="16212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3890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"/>
            <a:ext cx="3474720" cy="78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7" y="65312"/>
            <a:ext cx="3241643" cy="64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3424" y="-4"/>
            <a:ext cx="8708576" cy="783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01357" y="133250"/>
            <a:ext cx="5969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altLang="zh-CN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onic </a:t>
            </a:r>
            <a:r>
              <a:rPr lang="en-US" altLang="zh-CN" sz="28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substitutions </a:t>
            </a:r>
            <a:r>
              <a:rPr lang="en-US" altLang="zh-CN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</a:t>
            </a:r>
            <a:r>
              <a:rPr lang="el-GR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-Li</a:t>
            </a:r>
            <a:r>
              <a:rPr lang="en-US" sz="2800" b="1" baseline="-25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800" b="1" baseline="-25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800" b="1" baseline="-25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2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6510015"/>
            <a:ext cx="12192000" cy="3479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10/10/2021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864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240th ECS Meeting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4878" y="1001486"/>
            <a:ext cx="3016740" cy="5344885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609922" y="3659039"/>
            <a:ext cx="180049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 smtClean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sz="2100" b="1" baseline="-25000" dirty="0" smtClean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100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</a:t>
            </a:r>
            <a:r>
              <a:rPr lang="en-US" sz="2100" b="1" baseline="-25000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1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1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100" b="1" baseline="-250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2100" b="1" dirty="0" smtClean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</a:t>
            </a:r>
            <a:endParaRPr lang="en-US" sz="2100" b="1" dirty="0"/>
          </a:p>
        </p:txBody>
      </p:sp>
      <p:sp>
        <p:nvSpPr>
          <p:cNvPr id="25" name="Rectangle 24"/>
          <p:cNvSpPr/>
          <p:nvPr/>
        </p:nvSpPr>
        <p:spPr>
          <a:xfrm>
            <a:off x="6675357" y="3655749"/>
            <a:ext cx="13789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 smtClean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sz="2100" b="1" baseline="-25000" dirty="0" smtClean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100" b="1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2100" b="1" dirty="0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2100" b="1" baseline="-25000" dirty="0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2100" b="1" dirty="0" smtClean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</a:t>
            </a:r>
            <a:endParaRPr lang="en-US" sz="2100" b="1" dirty="0">
              <a:solidFill>
                <a:srgbClr val="92D05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07379" y="1066382"/>
            <a:ext cx="1402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B(1) </a:t>
            </a: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 Al</a:t>
            </a:r>
            <a:endParaRPr lang="en-US" sz="20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9" t="16611" r="37677" b="20423"/>
          <a:stretch/>
        </p:blipFill>
        <p:spPr>
          <a:xfrm>
            <a:off x="6307512" y="1566984"/>
            <a:ext cx="2776552" cy="20574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402920" y="3665141"/>
            <a:ext cx="180049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 smtClean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sz="2100" b="1" baseline="-25000" dirty="0" smtClean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100" b="1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</a:t>
            </a:r>
            <a:r>
              <a:rPr lang="en-US" sz="2100" b="1" baseline="-25000" dirty="0" smtClean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1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100" b="1" dirty="0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2100" b="1" baseline="-25000" dirty="0" smtClean="0"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2100" b="1" dirty="0" smtClean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</a:t>
            </a:r>
            <a:endParaRPr lang="en-US" sz="2100" b="1" dirty="0">
              <a:solidFill>
                <a:srgbClr val="92D05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416518" y="1084751"/>
            <a:ext cx="2563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B(1)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 </a:t>
            </a: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Al &amp;  O  S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61545" y="1101599"/>
            <a:ext cx="94288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O  S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65583" y="4049267"/>
            <a:ext cx="2662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Predicted in this work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9" t="16699" r="35357" b="19378"/>
          <a:stretch/>
        </p:blipFill>
        <p:spPr>
          <a:xfrm>
            <a:off x="3488718" y="1569807"/>
            <a:ext cx="2815066" cy="20574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4" t="16504" r="38138" b="20556"/>
          <a:stretch/>
        </p:blipFill>
        <p:spPr>
          <a:xfrm>
            <a:off x="9104147" y="1508439"/>
            <a:ext cx="2821463" cy="2057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138071" y="4059435"/>
            <a:ext cx="2650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Realized in experiment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858239" y="4043997"/>
            <a:ext cx="2662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Predicted in this work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304656" y="4459360"/>
            <a:ext cx="2288774" cy="149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Rhombohedral R3c </a:t>
            </a:r>
          </a:p>
          <a:p>
            <a:pPr algn="ctr">
              <a:lnSpc>
                <a:spcPct val="114000"/>
              </a:lnSpc>
            </a:pP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b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c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9.133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Å</a:t>
            </a:r>
            <a:endParaRPr lang="de-DE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γ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61.194°</a:t>
            </a:r>
          </a:p>
          <a:p>
            <a:pPr algn="ctr">
              <a:lnSpc>
                <a:spcPct val="114000"/>
              </a:lnSpc>
            </a:pP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b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c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 13.033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Å</a:t>
            </a:r>
            <a:endParaRPr lang="de-DE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γ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91.022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°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161316" y="4455338"/>
            <a:ext cx="2288774" cy="149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Rhombohedral R3c </a:t>
            </a:r>
          </a:p>
          <a:p>
            <a:pPr algn="ctr">
              <a:lnSpc>
                <a:spcPct val="114000"/>
              </a:lnSpc>
            </a:pP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b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c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10.584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Å</a:t>
            </a:r>
            <a:endParaRPr lang="de-DE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γ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59.704°</a:t>
            </a:r>
          </a:p>
          <a:p>
            <a:pPr algn="ctr">
              <a:lnSpc>
                <a:spcPct val="114000"/>
              </a:lnSpc>
            </a:pP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b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c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 14.934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Å</a:t>
            </a:r>
            <a:endParaRPr lang="de-DE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γ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89.743°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045698" y="4457225"/>
            <a:ext cx="2288774" cy="149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Rhombohedral R3c </a:t>
            </a:r>
          </a:p>
          <a:p>
            <a:pPr algn="ctr">
              <a:lnSpc>
                <a:spcPct val="114000"/>
              </a:lnSpc>
            </a:pP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b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c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11.386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Å</a:t>
            </a:r>
            <a:endParaRPr lang="de-DE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γ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68.601°</a:t>
            </a:r>
          </a:p>
          <a:p>
            <a:pPr algn="ctr">
              <a:lnSpc>
                <a:spcPct val="114000"/>
              </a:lnSpc>
            </a:pP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b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c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15.933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Å</a:t>
            </a:r>
            <a:endParaRPr lang="de-DE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γ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88.771°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4" t="16699" r="37947" b="21101"/>
          <a:stretch/>
        </p:blipFill>
        <p:spPr>
          <a:xfrm>
            <a:off x="622466" y="1520922"/>
            <a:ext cx="2836047" cy="20574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" t="64734" r="82857" b="18997"/>
          <a:stretch/>
        </p:blipFill>
        <p:spPr>
          <a:xfrm>
            <a:off x="225083" y="1677789"/>
            <a:ext cx="691443" cy="645853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931711" y="3659039"/>
            <a:ext cx="14318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 smtClean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sz="2100" b="1" baseline="-25000" dirty="0" smtClean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100" b="1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2100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100" b="1" baseline="-25000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2100" b="1" dirty="0" smtClean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</a:t>
            </a:r>
            <a:endParaRPr lang="en-US" sz="2100" b="1" dirty="0">
              <a:solidFill>
                <a:srgbClr val="92D05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4999" y="4459360"/>
            <a:ext cx="2288774" cy="149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de-DE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Rhombohedral R3c </a:t>
            </a:r>
          </a:p>
          <a:p>
            <a:pPr algn="ctr">
              <a:lnSpc>
                <a:spcPct val="114000"/>
              </a:lnSpc>
            </a:pP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b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c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8.574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Å</a:t>
            </a:r>
            <a:endParaRPr lang="de-DE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γ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60.124°</a:t>
            </a:r>
          </a:p>
          <a:p>
            <a:pPr algn="ctr">
              <a:lnSpc>
                <a:spcPct val="114000"/>
              </a:lnSpc>
            </a:pP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b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c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 12.137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Å</a:t>
            </a:r>
            <a:endParaRPr lang="de-DE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l-GR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γ</a:t>
            </a:r>
            <a:r>
              <a:rPr lang="de-DE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de-DE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=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90.108°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6685" y="4044333"/>
            <a:ext cx="2650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Original material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273885" y="5879745"/>
            <a:ext cx="2691698" cy="54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en-US" sz="1200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Kajihara</a:t>
            </a:r>
            <a:r>
              <a:rPr lang="en-US" sz="1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i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 al., Bull. Chem. Soc. </a:t>
            </a:r>
            <a:r>
              <a:rPr lang="en-US" sz="1200" i="1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Jpn</a:t>
            </a:r>
            <a:r>
              <a:rPr lang="en-US" sz="1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2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</a:t>
            </a:r>
            <a:r>
              <a:rPr lang="en-US" sz="1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1279–1286 (2017)</a:t>
            </a:r>
            <a:endParaRPr lang="en-US" sz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60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25" grpId="0"/>
      <p:bldP spid="26" grpId="0"/>
      <p:bldP spid="28" grpId="0"/>
      <p:bldP spid="29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"/>
            <a:ext cx="3474720" cy="78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1" y="65312"/>
            <a:ext cx="3241643" cy="64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3424" y="-4"/>
            <a:ext cx="8708576" cy="783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01357" y="133250"/>
            <a:ext cx="64281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Comparison of </a:t>
            </a:r>
            <a:r>
              <a:rPr lang="en-US" sz="2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diffusional properties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6510015"/>
            <a:ext cx="12192000" cy="3479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10/10/2021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864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240th ECS Meeting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92048" y="5185387"/>
            <a:ext cx="4765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NEB energy diagram of concerted migrations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193974" y="5198550"/>
            <a:ext cx="5831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Mean squared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displacement (MSD) </a:t>
            </a: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vs.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time interval </a:t>
            </a:r>
            <a:endParaRPr lang="en-US" dirty="0"/>
          </a:p>
        </p:txBody>
      </p:sp>
      <p:pic>
        <p:nvPicPr>
          <p:cNvPr id="19" name="Picture 2" descr="https://raw.githubusercontent.com/natalieawh/MMMMDocuments/main/Manuscripts/boraciteextend/Liysfiles/md/msd_crop.png?token=ALHQODK4THKVJIVE5GJVATLBLHRV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52" y="1554802"/>
            <a:ext cx="5682705" cy="35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8858218" y="2384267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583 K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844936" y="3144072"/>
            <a:ext cx="797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948 K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93902" y="1604057"/>
            <a:ext cx="5633849" cy="3311557"/>
            <a:chOff x="393902" y="1604057"/>
            <a:chExt cx="5633849" cy="3311557"/>
          </a:xfrm>
        </p:grpSpPr>
        <p:pic>
          <p:nvPicPr>
            <p:cNvPr id="31" name="Picture 4" descr="https://raw.githubusercontent.com/natalieawh/MMMMDocuments/main/Manuscripts/boraciteextend/Liysfiles/neb/NEB_compare_crop.png?token=ALHQODIRSXRU6XF72VKIC7LBLHZVC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902" y="1604057"/>
              <a:ext cx="5633849" cy="3311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3344088" y="1783089"/>
              <a:ext cx="1053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0.60 </a:t>
              </a:r>
              <a:r>
                <a:rPr lang="en-US" altLang="zh-CN" b="1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eV 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489178" y="2698591"/>
              <a:ext cx="1053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33CCC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0.39 </a:t>
              </a:r>
              <a:r>
                <a:rPr lang="en-US" altLang="zh-CN" b="1" dirty="0">
                  <a:solidFill>
                    <a:srgbClr val="33CCCC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eV </a:t>
              </a:r>
              <a:endParaRPr lang="en-US" dirty="0">
                <a:solidFill>
                  <a:srgbClr val="33CCCC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179654" y="3123242"/>
              <a:ext cx="10534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0.30 </a:t>
              </a:r>
              <a:r>
                <a:rPr lang="en-US" altLang="zh-CN" b="1" dirty="0">
                  <a:solidFill>
                    <a:schemeClr val="accent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eV 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421226" y="2601591"/>
              <a:ext cx="1053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0.41 </a:t>
              </a:r>
              <a:r>
                <a:rPr lang="en-US" altLang="zh-CN" b="1" dirty="0">
                  <a:solidFill>
                    <a:srgbClr val="0000F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eV 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35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1800" y="924669"/>
            <a:ext cx="11315700" cy="1668566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-4"/>
            <a:ext cx="3474720" cy="78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7" y="65312"/>
            <a:ext cx="3241643" cy="64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3424" y="-4"/>
            <a:ext cx="8708576" cy="783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01357" y="133250"/>
            <a:ext cx="580825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the </a:t>
            </a:r>
            <a:r>
              <a:rPr lang="en-US" altLang="zh-CN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analog</a:t>
            </a:r>
            <a:r>
              <a:rPr lang="en-US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compounds stable?</a:t>
            </a:r>
            <a:endParaRPr lang="en-US" sz="27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510015"/>
            <a:ext cx="12192000" cy="3479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10/10/2021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864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240th ECS Meeting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13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652" y="4038074"/>
            <a:ext cx="5715391" cy="2651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128" y="5387549"/>
            <a:ext cx="7332702" cy="2651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6346" y="3559035"/>
            <a:ext cx="5958005" cy="26517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019651" y="1026686"/>
            <a:ext cx="2039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sz="24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Al</a:t>
            </a:r>
            <a:r>
              <a:rPr lang="en-US" sz="24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4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4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Cl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7829" y="2114261"/>
            <a:ext cx="9416939" cy="301752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4337718" y="2925026"/>
            <a:ext cx="3237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sz="24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400" b="1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24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Cl (proposed)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71405" y="4817777"/>
            <a:ext cx="4966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sz="24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Al</a:t>
            </a:r>
            <a:r>
              <a:rPr lang="en-US" sz="24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4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24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2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Cl (proposed)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3050" y="5869823"/>
            <a:ext cx="7742857" cy="29260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31800" y="2801742"/>
            <a:ext cx="11315700" cy="1668566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31800" y="4684248"/>
            <a:ext cx="11315700" cy="1668566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006918" y="1100146"/>
            <a:ext cx="47836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200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Kajihara</a:t>
            </a:r>
            <a:r>
              <a:rPr lang="en-US" sz="1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i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 al., Bull. Chem. Soc. </a:t>
            </a:r>
            <a:r>
              <a:rPr lang="en-US" sz="1200" i="1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Jpn</a:t>
            </a:r>
            <a:r>
              <a:rPr lang="en-US" sz="1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2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90</a:t>
            </a:r>
            <a:r>
              <a:rPr lang="en-US" sz="1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1279–1286 (2017)</a:t>
            </a:r>
            <a:endParaRPr lang="en-US" sz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48738" y="1580334"/>
            <a:ext cx="10694523" cy="353046"/>
            <a:chOff x="748738" y="1580334"/>
            <a:chExt cx="10694523" cy="3530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8738" y="1640772"/>
              <a:ext cx="10694523" cy="29260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114941" y="1580334"/>
              <a:ext cx="1328320" cy="31998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114942" y="1643960"/>
              <a:ext cx="1204193" cy="219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84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"/>
            <a:ext cx="3474720" cy="78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7" y="65312"/>
            <a:ext cx="3241643" cy="64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3424" y="-4"/>
            <a:ext cx="8708576" cy="783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01357" y="133250"/>
            <a:ext cx="346280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Phonon </a:t>
            </a:r>
            <a:r>
              <a:rPr lang="en-US" altLang="zh-CN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calculations</a:t>
            </a:r>
            <a:endParaRPr lang="en-US" sz="27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510015"/>
            <a:ext cx="12192000" cy="3479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10/10/2021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864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240th ECS Meeting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94" y="895253"/>
            <a:ext cx="3606219" cy="23855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483375" y="6093802"/>
                <a:ext cx="29322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0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cm</a:t>
                </a:r>
                <a:r>
                  <a:rPr lang="en-US" baseline="30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-1</a:t>
                </a:r>
                <a14:m>
                  <m:oMath xmlns:m="http://schemas.openxmlformats.org/officeDocument/2006/math">
                    <m:r>
                      <a:rPr lang="en-US" b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l-GR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ω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(q)</a:t>
                </a:r>
                <a:r>
                  <a:rPr lang="en-US" dirty="0"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1440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cm</a:t>
                </a:r>
                <a:r>
                  <a:rPr lang="en-US" baseline="30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-1</a:t>
                </a:r>
                <a14:m>
                  <m:oMath xmlns:m="http://schemas.openxmlformats.org/officeDocument/2006/math">
                    <m:r>
                      <a:rPr lang="en-US" b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endParaRPr lang="en-US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375" y="6093802"/>
                <a:ext cx="2932213" cy="369332"/>
              </a:xfrm>
              <a:prstGeom prst="rect">
                <a:avLst/>
              </a:prstGeom>
              <a:blipFill>
                <a:blip r:embed="rId4"/>
                <a:stretch>
                  <a:fillRect l="-1247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501941" y="3276865"/>
                <a:ext cx="28696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0 cm</a:t>
                </a:r>
                <a:r>
                  <a:rPr lang="en-US" baseline="30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-1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</m:oMath>
                </a14:m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 </a:t>
                </a:r>
                <a:r>
                  <a:rPr lang="el-GR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ω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(q)</a:t>
                </a:r>
                <a:r>
                  <a:rPr lang="en-US" dirty="0">
                    <a:latin typeface="Segoe UI" panose="020B0502040204020203" pitchFamily="34" charset="0"/>
                    <a:ea typeface="Cambria Math" panose="02040503050406030204" pitchFamily="18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</m:oMath>
                </a14:m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931 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cm</a:t>
                </a:r>
                <a:r>
                  <a:rPr lang="en-US" baseline="30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-1</a:t>
                </a:r>
                <a14:m>
                  <m:oMath xmlns:m="http://schemas.openxmlformats.org/officeDocument/2006/math">
                    <m:r>
                      <a:rPr lang="en-US" b="0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</m:oMath>
                </a14:m>
                <a:endParaRPr lang="en-US" dirty="0" smtClean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941" y="3276865"/>
                <a:ext cx="2869696" cy="369332"/>
              </a:xfrm>
              <a:prstGeom prst="rect">
                <a:avLst/>
              </a:prstGeom>
              <a:blipFill>
                <a:blip r:embed="rId5"/>
                <a:stretch>
                  <a:fillRect l="-1274" t="-8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" descr="https://raw.githubusercontent.com/natalieawh/MMMMDocuments/main/Manuscripts/boraciteextend/Liysfiles/FvibT/FvibT_crop.png?token=ALHQODI6RSVIAFO3LGQ3X7DBJOOB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084" y="1715038"/>
            <a:ext cx="5794722" cy="40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494" y="3744030"/>
            <a:ext cx="3602736" cy="234977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422292" y="1711804"/>
            <a:ext cx="137890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sz="21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1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2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21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2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Cl</a:t>
            </a:r>
            <a:endParaRPr lang="en-US" sz="2100" b="1" dirty="0"/>
          </a:p>
        </p:txBody>
      </p:sp>
      <p:sp>
        <p:nvSpPr>
          <p:cNvPr id="34" name="Right Arrow 33"/>
          <p:cNvSpPr/>
          <p:nvPr/>
        </p:nvSpPr>
        <p:spPr>
          <a:xfrm>
            <a:off x="515601" y="2106178"/>
            <a:ext cx="1221759" cy="25602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11098" y="4509616"/>
            <a:ext cx="14318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sz="21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1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2100" b="1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1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2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Cl</a:t>
            </a:r>
            <a:endParaRPr lang="en-US" sz="2100" b="1" dirty="0"/>
          </a:p>
        </p:txBody>
      </p:sp>
      <p:sp>
        <p:nvSpPr>
          <p:cNvPr id="36" name="Right Arrow 35"/>
          <p:cNvSpPr/>
          <p:nvPr/>
        </p:nvSpPr>
        <p:spPr>
          <a:xfrm>
            <a:off x="537373" y="4928146"/>
            <a:ext cx="1221759" cy="25602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1315" y="1066667"/>
            <a:ext cx="4492751" cy="61264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58705" y="1307372"/>
            <a:ext cx="153554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Predicated</a:t>
            </a:r>
            <a:endParaRPr lang="en-US" sz="2100" b="1" dirty="0"/>
          </a:p>
        </p:txBody>
      </p:sp>
      <p:sp>
        <p:nvSpPr>
          <p:cNvPr id="39" name="Rectangle 38"/>
          <p:cNvSpPr/>
          <p:nvPr/>
        </p:nvSpPr>
        <p:spPr>
          <a:xfrm>
            <a:off x="578585" y="4129340"/>
            <a:ext cx="106631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Known</a:t>
            </a:r>
            <a:endParaRPr lang="en-US" sz="2100" b="1" dirty="0"/>
          </a:p>
        </p:txBody>
      </p:sp>
      <p:sp>
        <p:nvSpPr>
          <p:cNvPr id="22" name="Rectangle 21"/>
          <p:cNvSpPr/>
          <p:nvPr/>
        </p:nvSpPr>
        <p:spPr>
          <a:xfrm>
            <a:off x="6551077" y="5765240"/>
            <a:ext cx="5205729" cy="456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∆</a:t>
            </a:r>
            <a:r>
              <a:rPr lang="en-US" sz="205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F</a:t>
            </a:r>
            <a:r>
              <a:rPr lang="en-US" sz="2050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vib</a:t>
            </a:r>
            <a:r>
              <a:rPr lang="en-US" sz="2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(T </a:t>
            </a:r>
            <a:r>
              <a:rPr lang="en-US" altLang="zh-CN" sz="2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= 300 K</a:t>
            </a:r>
            <a:r>
              <a:rPr lang="en-US" sz="2050" dirty="0" smtClean="0">
                <a:latin typeface="Segoe UI" panose="020B0502040204020203" pitchFamily="34" charset="0"/>
                <a:cs typeface="Segoe UI" panose="020B0502040204020203" pitchFamily="34" charset="0"/>
              </a:rPr>
              <a:t>) =  1.38 eV/FU </a:t>
            </a:r>
            <a:endParaRPr lang="en-US" sz="2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6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"/>
            <a:ext cx="3474720" cy="78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7" y="65312"/>
            <a:ext cx="3241643" cy="64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3424" y="-4"/>
            <a:ext cx="8708576" cy="783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01357" y="133250"/>
            <a:ext cx="174701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Summary</a:t>
            </a:r>
            <a:endParaRPr lang="en-US" sz="27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510015"/>
            <a:ext cx="12192000" cy="3479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10/10/2021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864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240th ECS Meeting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5351" y="908807"/>
            <a:ext cx="11514506" cy="5555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spcBef>
                <a:spcPts val="1500"/>
              </a:spcBef>
              <a:buFont typeface="Wingdings" panose="05000000000000000000" pitchFamily="2" charset="2"/>
              <a:buChar char="q"/>
            </a:pP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ground state structure of the room-temperature form of Li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 is identified to have rhombohedral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R3c symmetry. The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phase is estimated to be stable from the analysis of the convex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hull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approach and of the phonon spectrum.</a:t>
            </a:r>
            <a:endParaRPr lang="en-US" sz="185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lnSpc>
                <a:spcPct val="125000"/>
              </a:lnSpc>
              <a:spcBef>
                <a:spcPts val="1500"/>
              </a:spcBef>
              <a:buFont typeface="Wingdings" panose="05000000000000000000" pitchFamily="2" charset="2"/>
              <a:buChar char="q"/>
            </a:pP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NEB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calculations indicate that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Li ion migration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 Li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 most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likely proceeds via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concerted migration mechanisms involving two host sites and one natural vacancy.  </a:t>
            </a:r>
          </a:p>
          <a:p>
            <a:pPr marL="285750" indent="-285750">
              <a:lnSpc>
                <a:spcPct val="125000"/>
              </a:lnSpc>
              <a:spcBef>
                <a:spcPts val="1400"/>
              </a:spcBef>
              <a:buFont typeface="Wingdings" panose="05000000000000000000" pitchFamily="2" charset="2"/>
              <a:buChar char="q"/>
            </a:pP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room-temperature ionic conductivity of Li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Cl, calculated from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the MD simulation results,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on the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order of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lang="en-US" sz="185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-4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S/cm, which is in good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agreement with the recent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experiment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measurement for pure polycrystalline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samples.</a:t>
            </a:r>
          </a:p>
          <a:p>
            <a:pPr marL="285750" indent="-285750">
              <a:lnSpc>
                <a:spcPct val="125000"/>
              </a:lnSpc>
              <a:spcBef>
                <a:spcPts val="1500"/>
              </a:spcBef>
              <a:buFont typeface="Wingdings" panose="05000000000000000000" pitchFamily="2" charset="2"/>
              <a:buChar char="q"/>
            </a:pP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Consistent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with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recent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experimental results, our preliminary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calculations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also find reduced Li ion migration barriers in the partially B-replaced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compound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sz="18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Al</a:t>
            </a:r>
            <a:r>
              <a:rPr lang="en-US" sz="18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8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18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Cl. The studies on predicted compounds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and Li</a:t>
            </a:r>
            <a:r>
              <a:rPr lang="en-US" sz="18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Al</a:t>
            </a:r>
            <a:r>
              <a:rPr lang="en-US" sz="18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8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18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Cl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also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suggest improved Li ion conducting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performance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compared with Li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Cl. </a:t>
            </a:r>
          </a:p>
          <a:p>
            <a:pPr marL="285750" indent="-285750">
              <a:lnSpc>
                <a:spcPct val="125000"/>
              </a:lnSpc>
              <a:spcBef>
                <a:spcPts val="1500"/>
              </a:spcBef>
              <a:buFont typeface="Wingdings" panose="05000000000000000000" pitchFamily="2" charset="2"/>
              <a:buChar char="q"/>
            </a:pP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chemical stabilities of the Li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185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 and 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sz="18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Al</a:t>
            </a:r>
            <a:r>
              <a:rPr lang="en-US" sz="18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8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18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1850" dirty="0">
                <a:latin typeface="Segoe UI" panose="020B0502040204020203" pitchFamily="34" charset="0"/>
                <a:cs typeface="Segoe UI" panose="020B0502040204020203" pitchFamily="34" charset="0"/>
              </a:rPr>
              <a:t>Cl </a:t>
            </a:r>
            <a:r>
              <a:rPr lang="en-US" sz="1850" dirty="0" smtClean="0">
                <a:latin typeface="Segoe UI" panose="020B0502040204020203" pitchFamily="34" charset="0"/>
                <a:cs typeface="Segoe UI" panose="020B0502040204020203" pitchFamily="34" charset="0"/>
              </a:rPr>
              <a:t>need further investigation.</a:t>
            </a:r>
          </a:p>
        </p:txBody>
      </p:sp>
    </p:spTree>
    <p:extLst>
      <p:ext uri="{BB962C8B-B14F-4D97-AF65-F5344CB8AC3E}">
        <p14:creationId xmlns:p14="http://schemas.microsoft.com/office/powerpoint/2010/main" val="6092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"/>
            <a:ext cx="3474720" cy="78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7" y="65312"/>
            <a:ext cx="3241643" cy="64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3424" y="-4"/>
            <a:ext cx="8708576" cy="783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01357" y="133250"/>
            <a:ext cx="20492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 </a:t>
            </a:r>
            <a:r>
              <a:rPr lang="en-US" sz="2700" b="1" dirty="0" err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Boracites</a:t>
            </a:r>
            <a:endParaRPr lang="en-US" sz="27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510015"/>
            <a:ext cx="12192000" cy="3479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1" t="8661" r="38571" b="8661"/>
          <a:stretch/>
        </p:blipFill>
        <p:spPr>
          <a:xfrm>
            <a:off x="994075" y="2390018"/>
            <a:ext cx="3687934" cy="3566160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3200390" y="2258104"/>
            <a:ext cx="1719943" cy="128451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urved Connector 33"/>
          <p:cNvCxnSpPr/>
          <p:nvPr/>
        </p:nvCxnSpPr>
        <p:spPr>
          <a:xfrm>
            <a:off x="4697442" y="2475764"/>
            <a:ext cx="946525" cy="424597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011996" y="3826250"/>
            <a:ext cx="1457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000" b="1" dirty="0" smtClean="0">
                <a:solidFill>
                  <a:srgbClr val="FE0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000" b="1" baseline="-25000" dirty="0" smtClean="0">
                <a:solidFill>
                  <a:srgbClr val="FE0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&amp;</a:t>
            </a: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B</a:t>
            </a:r>
            <a:r>
              <a:rPr lang="en-US" sz="2000" b="1" dirty="0" smtClean="0">
                <a:solidFill>
                  <a:srgbClr val="FE0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000" b="1" baseline="-25000" dirty="0" smtClean="0">
                <a:solidFill>
                  <a:srgbClr val="FE0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en-US" sz="2000" b="1" baseline="-25000" dirty="0">
              <a:solidFill>
                <a:srgbClr val="FE03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54100" y="1030249"/>
            <a:ext cx="109499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Mineral </a:t>
            </a:r>
            <a:r>
              <a:rPr lang="en-US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boracites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</a:t>
            </a:r>
            <a:r>
              <a:rPr lang="en-US" sz="22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2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2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2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  <a:r>
              <a:rPr lang="en-US" sz="2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X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where M = Mg, Cr, </a:t>
            </a:r>
            <a:r>
              <a:rPr lang="en-US" sz="19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Mn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Fe, Co, Ni, Zn or Cd,  and X </a:t>
            </a:r>
            <a:r>
              <a:rPr lang="en-US" altLang="zh-CN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= 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altLang="zh-CN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</a:t>
            </a:r>
            <a:r>
              <a:rPr lang="en-US" sz="1900" dirty="0" smtClean="0">
                <a:latin typeface="Segoe UI" panose="020B0502040204020203" pitchFamily="34" charset="0"/>
                <a:cs typeface="Segoe UI" panose="020B0502040204020203" pitchFamily="34" charset="0"/>
              </a:rPr>
              <a:t>, Br or I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574028" y="4222614"/>
            <a:ext cx="616077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In Li ion conducting compounds, the</a:t>
            </a:r>
            <a:r>
              <a:rPr lang="en-US" altLang="zh-CN" sz="1600" dirty="0"/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ions are arranged in diffusional channels formed by the 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6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1600" b="1" dirty="0" smtClean="0">
                <a:solidFill>
                  <a:srgbClr val="FE0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1600" b="1" baseline="-25000" dirty="0" smtClean="0">
                <a:solidFill>
                  <a:srgbClr val="FE0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zh-CN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framework. </a:t>
            </a:r>
            <a:endParaRPr lang="en-US" sz="1600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1" t="33868" r="47946" b="20155"/>
          <a:stretch/>
        </p:blipFill>
        <p:spPr>
          <a:xfrm>
            <a:off x="5811266" y="2166657"/>
            <a:ext cx="1690838" cy="1554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54100" y="1493555"/>
                <a:ext cx="824456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Li-containing </a:t>
                </a:r>
                <a:r>
                  <a:rPr lang="en-US" dirty="0" err="1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boracites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2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Li</a:t>
                </a:r>
                <a:r>
                  <a:rPr lang="en-US" sz="2200" b="1" baseline="-25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4+x</a:t>
                </a:r>
                <a:r>
                  <a:rPr lang="en-US" sz="22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B</a:t>
                </a:r>
                <a:r>
                  <a:rPr lang="en-US" sz="2200" b="1" baseline="-25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7</a:t>
                </a:r>
                <a:r>
                  <a:rPr lang="en-US" sz="22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O</a:t>
                </a:r>
                <a:r>
                  <a:rPr lang="en-US" sz="2200" b="1" baseline="-250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12+x/2</a:t>
                </a:r>
                <a:r>
                  <a:rPr lang="en-US" sz="22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X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,  where 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x</m:t>
                    </m:r>
                  </m:oMath>
                </a14:m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" panose="020B0502040204020203" pitchFamily="34" charset="0"/>
                      </a:rPr>
                      <m:t>≤</m:t>
                    </m:r>
                  </m:oMath>
                </a14:m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1, and X = Cl, Br </a:t>
                </a:r>
                <a:r>
                  <a:rPr lang="en-US" altLang="zh-CN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or I</a:t>
                </a:r>
                <a:r>
                  <a:rPr lang="en-US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00" y="1493555"/>
                <a:ext cx="8244565" cy="430887"/>
              </a:xfrm>
              <a:prstGeom prst="rect">
                <a:avLst/>
              </a:prstGeom>
              <a:blipFill>
                <a:blip r:embed="rId5"/>
                <a:stretch>
                  <a:fillRect l="-666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5301341" y="5117726"/>
            <a:ext cx="6474879" cy="881010"/>
          </a:xfrm>
          <a:prstGeom prst="rect">
            <a:avLst/>
          </a:prstGeom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talk: Structural and electrolyte properties of </a:t>
            </a:r>
            <a:r>
              <a:rPr lang="en-US" altLang="zh-CN" sz="2050" b="1" dirty="0" smtClean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altLang="zh-CN" sz="2050" b="1" baseline="-25000" dirty="0" smtClean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altLang="zh-CN" sz="2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altLang="zh-CN" sz="205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altLang="zh-CN" sz="2050" b="1" dirty="0" smtClean="0">
                <a:solidFill>
                  <a:srgbClr val="FE0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altLang="zh-CN" sz="2050" b="1" baseline="-25000" dirty="0" smtClean="0">
                <a:solidFill>
                  <a:srgbClr val="FE0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altLang="zh-CN" sz="2050" b="1" dirty="0" smtClean="0">
                <a:solidFill>
                  <a:srgbClr val="33CC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 </a:t>
            </a:r>
            <a:r>
              <a:rPr lang="en-US" altLang="zh-CN" sz="2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&amp; </a:t>
            </a:r>
            <a:r>
              <a:rPr lang="en-US" sz="2050" b="1" dirty="0">
                <a:latin typeface="Segoe UI" panose="020B0502040204020203" pitchFamily="34" charset="0"/>
                <a:cs typeface="Segoe UI" panose="020B0502040204020203" pitchFamily="34" charset="0"/>
              </a:rPr>
              <a:t>analogs </a:t>
            </a:r>
            <a:r>
              <a:rPr lang="en-US" altLang="zh-CN" sz="2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obtained </a:t>
            </a:r>
            <a:r>
              <a:rPr lang="en-US" altLang="zh-CN" sz="2050" b="1" dirty="0">
                <a:latin typeface="Segoe UI" panose="020B0502040204020203" pitchFamily="34" charset="0"/>
                <a:cs typeface="Segoe UI" panose="020B0502040204020203" pitchFamily="34" charset="0"/>
              </a:rPr>
              <a:t>by </a:t>
            </a:r>
            <a:r>
              <a:rPr lang="en-US" altLang="zh-CN" sz="205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ionic substitution</a:t>
            </a:r>
            <a:endParaRPr lang="en-US" sz="205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10/10/2021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864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240th ECS Meeting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"/>
            <a:ext cx="3474720" cy="78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7" y="65312"/>
            <a:ext cx="3241643" cy="64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3424" y="-4"/>
            <a:ext cx="8708576" cy="783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01357" y="133250"/>
            <a:ext cx="589674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Summary of computation methods</a:t>
            </a:r>
            <a:endParaRPr lang="en-US" sz="27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510015"/>
            <a:ext cx="12192000" cy="3479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50271" y="3134607"/>
            <a:ext cx="108503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First principles electronic-structure calculations and materials modeling</a:t>
            </a:r>
          </a:p>
        </p:txBody>
      </p:sp>
      <p:pic>
        <p:nvPicPr>
          <p:cNvPr id="29" name="Picture 4" descr="Quantum ESPRESSO | M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504" y="3419027"/>
            <a:ext cx="178308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412767" y="4275598"/>
            <a:ext cx="3048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https://www.quantum-espresso.org/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744806" y="4283263"/>
            <a:ext cx="20152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https://www.abinit.org/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411" y="3675650"/>
            <a:ext cx="1378021" cy="63503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350272" y="994217"/>
            <a:ext cx="1148612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Density Functional Theory </a:t>
            </a:r>
            <a:r>
              <a:rPr lang="en-US" sz="2000" dirty="0">
                <a:latin typeface="Segoe UI" panose="020B0502040204020203" pitchFamily="34" charset="0"/>
                <a:ea typeface="DengXian"/>
                <a:cs typeface="Segoe UI" panose="020B0502040204020203" pitchFamily="34" charset="0"/>
              </a:rPr>
              <a:t>(DFT)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and Density Functional Perturbation Theory (DFPT) with the modified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Perdew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-Burke-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Ernzerhof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generalized gradient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approximation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PBEsol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 GGA)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The projector augmented wave (PAW) formalism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with atomic datasets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generated by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ATOMPAW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code available at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http://pwpaw.wfu.edu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924362" y="1717401"/>
            <a:ext cx="3145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Perdew</a:t>
            </a:r>
            <a:r>
              <a:rPr lang="en-US" sz="14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 al., PRL </a:t>
            </a:r>
            <a:r>
              <a:rPr lang="en-US" sz="14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</a:t>
            </a:r>
            <a:r>
              <a:rPr lang="en-US" sz="1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136406 (</a:t>
            </a:r>
            <a:r>
              <a:rPr lang="en-US" sz="14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2008)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0271" y="4710420"/>
            <a:ext cx="9599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Structural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visualization, symmetry identification, X-ray </a:t>
            </a: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patterns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8846" y="5817102"/>
            <a:ext cx="2518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</a:t>
            </a:r>
            <a:r>
              <a:rPr lang="en-US" sz="135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jp-minerals.org/vesta/</a:t>
            </a:r>
            <a:endParaRPr lang="en-US" sz="1350" dirty="0"/>
          </a:p>
        </p:txBody>
      </p:sp>
      <p:pic>
        <p:nvPicPr>
          <p:cNvPr id="43" name="Picture 14" descr="VESTA – A piece of software for obtaining crystal structure and visualizing  three-dimensional data that runs on Windows, Linux, and Mac OS X platforms.  | MateriApps – A Portal Site of Material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94" y="5195658"/>
            <a:ext cx="630936" cy="6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3030199" y="5838342"/>
            <a:ext cx="21909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http://www.xcrysden.org/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366935" y="5854450"/>
            <a:ext cx="32830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https://stokes.byu.edu/iso/findsym.php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077" y="5359033"/>
            <a:ext cx="1312361" cy="441325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8919482" y="5767546"/>
            <a:ext cx="28842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https://www.ccdc.cam.ac.uk/solutions/csd-core/components/mercury/</a:t>
            </a:r>
          </a:p>
        </p:txBody>
      </p:sp>
      <p:pic>
        <p:nvPicPr>
          <p:cNvPr id="1026" name="Picture 2" descr="Mercu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345" y="5191012"/>
            <a:ext cx="576534" cy="57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9810" y="5379741"/>
            <a:ext cx="1984404" cy="374904"/>
          </a:xfrm>
          <a:prstGeom prst="rect">
            <a:avLst/>
          </a:prstGeom>
        </p:spPr>
      </p:pic>
      <p:sp>
        <p:nvSpPr>
          <p:cNvPr id="5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10/10/2021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864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240th ECS Meeting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"/>
            <a:ext cx="3474720" cy="78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7" y="65312"/>
            <a:ext cx="3241643" cy="64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3424" y="-4"/>
            <a:ext cx="8708576" cy="783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01357" y="133250"/>
            <a:ext cx="74987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Reported structures of Li</a:t>
            </a:r>
            <a:r>
              <a:rPr lang="en-US" sz="2700" b="1" baseline="-25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700" b="1" baseline="-25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700" b="1" baseline="-25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 from 1977*</a:t>
            </a:r>
            <a:endParaRPr lang="en-US" sz="27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510015"/>
            <a:ext cx="12192000" cy="3479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48292" y="4229017"/>
            <a:ext cx="2722220" cy="97872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l-GR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phase (Exp. R3, No. 146)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Li(24c): 100% occupied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Li(32e): 25% occupied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946689" y="3070634"/>
                <a:ext cx="2470548" cy="978729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l-GR" sz="16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β</a:t>
                </a:r>
                <a:r>
                  <a:rPr lang="en-US" sz="16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phase (</a:t>
                </a:r>
                <a:r>
                  <a: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1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accPr>
                      <m:e>
                        <m:r>
                          <a:rPr lang="en-US" sz="1600" b="1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𝟒</m:t>
                        </m:r>
                      </m:e>
                    </m:acc>
                  </m:oMath>
                </a14:m>
                <a:r>
                  <a:rPr lang="en-US" sz="16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3c, No. 218)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600" dirty="0" smtClean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Li(24c): 96.7% occupied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Li(32e): 27.8% occupied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689" y="3070634"/>
                <a:ext cx="2470548" cy="978729"/>
              </a:xfrm>
              <a:prstGeom prst="rect">
                <a:avLst/>
              </a:prstGeom>
              <a:blipFill>
                <a:blip r:embed="rId3"/>
                <a:stretch>
                  <a:fillRect l="-1481" b="-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908832" y="1863410"/>
                <a:ext cx="2440092" cy="978729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l-GR" sz="16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γ</a:t>
                </a:r>
                <a:r>
                  <a:rPr lang="en-US" sz="16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phase </a:t>
                </a:r>
                <a:r>
                  <a:rPr lang="en-US" sz="1600" b="1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</a:t>
                </a:r>
                <a:r>
                  <a:rPr lang="en-US" sz="16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F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1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accPr>
                      <m:e>
                        <m:r>
                          <a:rPr lang="en-US" sz="1600" b="1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𝟒</m:t>
                        </m:r>
                      </m:e>
                    </m:acc>
                  </m:oMath>
                </a14:m>
                <a:r>
                  <a:rPr lang="en-US" sz="16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3c, No. 219)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600" dirty="0" smtClean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Li(24c): 93.7% occupied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Li(32e): 31.6% occupied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832" y="1863410"/>
                <a:ext cx="2440092" cy="978729"/>
              </a:xfrm>
              <a:prstGeom prst="rect">
                <a:avLst/>
              </a:prstGeom>
              <a:blipFill>
                <a:blip r:embed="rId4"/>
                <a:stretch>
                  <a:fillRect l="-1247" b="-43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847113" y="4261910"/>
            <a:ext cx="1022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Room 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347043" y="3103292"/>
            <a:ext cx="1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310 – 348 K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29871" y="1909038"/>
            <a:ext cx="1554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Above 348 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143148" y="5500074"/>
                <a:ext cx="689645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5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* The real space groups of the </a:t>
                </a:r>
                <a:r>
                  <a:rPr lang="el-GR" sz="15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α </a:t>
                </a:r>
                <a:r>
                  <a:rPr lang="en-US" sz="15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and </a:t>
                </a:r>
                <a:r>
                  <a:rPr lang="el-GR" sz="15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β </a:t>
                </a:r>
                <a:r>
                  <a:rPr lang="en-US" sz="15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phases are subgroups of F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50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accPr>
                      <m:e>
                        <m:r>
                          <a:rPr lang="en-US" sz="1500" b="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4</m:t>
                        </m:r>
                      </m:e>
                    </m:acc>
                  </m:oMath>
                </a14:m>
                <a:r>
                  <a:rPr lang="en-US" sz="15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3c.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15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**  The atomic positions for both </a:t>
                </a:r>
                <a:r>
                  <a:rPr lang="el-GR" sz="15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α </a:t>
                </a:r>
                <a:r>
                  <a:rPr lang="en-US" sz="15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and </a:t>
                </a:r>
                <a:r>
                  <a:rPr lang="el-GR" sz="15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β </a:t>
                </a:r>
                <a:r>
                  <a:rPr lang="en-US" sz="15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phases are not known in experiment</a:t>
                </a:r>
                <a:endParaRPr lang="en-US" sz="15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148" y="5500074"/>
                <a:ext cx="6896452" cy="646331"/>
              </a:xfrm>
              <a:prstGeom prst="rect">
                <a:avLst/>
              </a:prstGeom>
              <a:blipFill>
                <a:blip r:embed="rId5"/>
                <a:stretch>
                  <a:fillRect l="-35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8139" r="46054" b="13216"/>
          <a:stretch/>
        </p:blipFill>
        <p:spPr>
          <a:xfrm>
            <a:off x="479099" y="1398604"/>
            <a:ext cx="4741565" cy="3669068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6347043" y="2940532"/>
            <a:ext cx="384048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47043" y="4137961"/>
            <a:ext cx="384048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268847" y="5097841"/>
            <a:ext cx="2038891" cy="7139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Ideal cubic model </a:t>
            </a:r>
          </a:p>
          <a:p>
            <a:pPr algn="ctr">
              <a:lnSpc>
                <a:spcPct val="125000"/>
              </a:lnSpc>
            </a:pPr>
            <a:r>
              <a:rPr 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8 formula units/cell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73415" y="4137961"/>
            <a:ext cx="4481672" cy="1169197"/>
          </a:xfrm>
          <a:prstGeom prst="rect">
            <a:avLst/>
          </a:prstGeom>
          <a:noFill/>
          <a:ln w="19050"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6347043" y="5302731"/>
            <a:ext cx="384048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302725" y="3521125"/>
                <a:ext cx="168507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Ideal F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50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accPr>
                      <m:e>
                        <m:r>
                          <a:rPr lang="en-US" sz="1500" b="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4</m:t>
                        </m:r>
                      </m:e>
                    </m:acc>
                  </m:oMath>
                </a14:m>
                <a:r>
                  <a:rPr lang="en-US" sz="15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3c model </a:t>
                </a:r>
                <a:endParaRPr lang="en-US" sz="15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725" y="3521125"/>
                <a:ext cx="1685077" cy="323165"/>
              </a:xfrm>
              <a:prstGeom prst="rect">
                <a:avLst/>
              </a:prstGeom>
              <a:blipFill>
                <a:blip r:embed="rId7"/>
                <a:stretch>
                  <a:fillRect l="-1449" t="-5660" r="-725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347043" y="4694967"/>
                <a:ext cx="168507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Ideal F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50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accPr>
                      <m:e>
                        <m:r>
                          <a:rPr lang="en-US" sz="1500" b="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4</m:t>
                        </m:r>
                      </m:e>
                    </m:acc>
                  </m:oMath>
                </a14:m>
                <a:r>
                  <a:rPr lang="en-US" sz="15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3c model </a:t>
                </a:r>
                <a:endParaRPr lang="en-US" sz="15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043" y="4694967"/>
                <a:ext cx="1685077" cy="323165"/>
              </a:xfrm>
              <a:prstGeom prst="rect">
                <a:avLst/>
              </a:prstGeom>
              <a:blipFill>
                <a:blip r:embed="rId8"/>
                <a:stretch>
                  <a:fillRect l="-1444" t="-3774" r="-361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672274" y="1042657"/>
            <a:ext cx="31247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Three disordered phases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347043" y="1786227"/>
            <a:ext cx="384048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395324" y="1434191"/>
            <a:ext cx="3678602" cy="30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  <a:r>
              <a:rPr lang="en-US" sz="1200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Jeitschko</a:t>
            </a:r>
            <a:r>
              <a:rPr lang="en-US" sz="1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i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 al</a:t>
            </a:r>
            <a:r>
              <a:rPr lang="en-US" sz="1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., </a:t>
            </a:r>
            <a:r>
              <a:rPr lang="en-US" sz="1200" i="1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Acta</a:t>
            </a:r>
            <a:r>
              <a:rPr lang="en-US" sz="1200" i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i="1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Cryst</a:t>
            </a:r>
            <a:r>
              <a:rPr lang="en-US" sz="1200" i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B33, 2767-2775 (1977)</a:t>
            </a:r>
          </a:p>
        </p:txBody>
      </p:sp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10/10/2021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864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240th ECS Meeting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1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"/>
            <a:ext cx="3474720" cy="78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7" y="65312"/>
            <a:ext cx="3241643" cy="64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3424" y="-4"/>
            <a:ext cx="8708576" cy="783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01357" y="133250"/>
            <a:ext cx="81678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Find the ground state structure for α-Li</a:t>
            </a:r>
            <a:r>
              <a:rPr lang="en-US" sz="2700" b="1" baseline="-25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700" b="1" baseline="-25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700" b="1" baseline="-25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</a:t>
            </a:r>
            <a:endParaRPr lang="en-US" sz="27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510015"/>
            <a:ext cx="12192000" cy="3479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27409" y="5388854"/>
            <a:ext cx="610118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calculation finds four identical lowest-energy configurations with the 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rhombohedral R3c (No. 161)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symmetry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96" y="2003131"/>
            <a:ext cx="4787116" cy="3291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78736" y="5184183"/>
                <a:ext cx="3317062" cy="1092607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35000"/>
                  </a:lnSpc>
                  <a:spcAft>
                    <a:spcPts val="300"/>
                  </a:spcAft>
                </a:pPr>
                <a:r>
                  <a:rPr lang="en-US" sz="16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Cubic F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b="1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accPr>
                      <m:e>
                        <m:r>
                          <a:rPr lang="en-US" sz="1600" b="1" i="1" dirty="0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𝟒</m:t>
                        </m:r>
                      </m:e>
                    </m:acc>
                  </m:oMath>
                </a14:m>
                <a:r>
                  <a:rPr lang="en-US" sz="16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3c model of the </a:t>
                </a:r>
                <a:r>
                  <a:rPr lang="el-GR" sz="16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α</a:t>
                </a:r>
                <a:r>
                  <a:rPr lang="en-US" sz="1600" b="1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phase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1600" dirty="0" smtClean="0">
                    <a:solidFill>
                      <a:srgbClr val="0000FF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Li(24c):  100% occupied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1600" dirty="0" smtClean="0">
                    <a:solidFill>
                      <a:schemeClr val="accent1">
                        <a:lumMod val="7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Li(32e): 25% occupied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736" y="5184183"/>
                <a:ext cx="3317062" cy="1092607"/>
              </a:xfrm>
              <a:prstGeom prst="rect">
                <a:avLst/>
              </a:prstGeom>
              <a:blipFill>
                <a:blip r:embed="rId4"/>
                <a:stretch>
                  <a:fillRect l="-735" r="-3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633959" y="1169411"/>
            <a:ext cx="448933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Perform geometry optimizations for 28 unique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configurations in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the primitive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cell setting</a:t>
            </a:r>
          </a:p>
        </p:txBody>
      </p:sp>
      <p:sp>
        <p:nvSpPr>
          <p:cNvPr id="14" name="Down Arrow 13"/>
          <p:cNvSpPr>
            <a:spLocks noChangeAspect="1"/>
          </p:cNvSpPr>
          <p:nvPr/>
        </p:nvSpPr>
        <p:spPr>
          <a:xfrm rot="1560000">
            <a:off x="7241538" y="4264894"/>
            <a:ext cx="182880" cy="28889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>
            <a:spLocks noChangeAspect="1"/>
          </p:cNvSpPr>
          <p:nvPr/>
        </p:nvSpPr>
        <p:spPr>
          <a:xfrm rot="1560000">
            <a:off x="8428320" y="4264894"/>
            <a:ext cx="182880" cy="28889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>
            <a:spLocks noChangeAspect="1"/>
          </p:cNvSpPr>
          <p:nvPr/>
        </p:nvSpPr>
        <p:spPr>
          <a:xfrm rot="1560000">
            <a:off x="9039490" y="4275780"/>
            <a:ext cx="182880" cy="28889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>
            <a:spLocks noChangeAspect="1"/>
          </p:cNvSpPr>
          <p:nvPr/>
        </p:nvSpPr>
        <p:spPr>
          <a:xfrm rot="1560000">
            <a:off x="10984324" y="4286667"/>
            <a:ext cx="182880" cy="28889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8" t="1803" r="43572" b="13904"/>
          <a:stretch/>
        </p:blipFill>
        <p:spPr>
          <a:xfrm>
            <a:off x="806022" y="1646386"/>
            <a:ext cx="4389120" cy="345509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243627" y="1012218"/>
            <a:ext cx="4605554" cy="415379"/>
            <a:chOff x="8215139" y="357231"/>
            <a:chExt cx="4605554" cy="41537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03533" y="420671"/>
              <a:ext cx="329184" cy="329184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457519" y="365000"/>
              <a:ext cx="9957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Li(24c)</a:t>
              </a:r>
              <a:endParaRPr lang="en-US" sz="2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975237" y="357231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B</a:t>
              </a:r>
              <a:endParaRPr lang="en-US" sz="2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403591" y="372500"/>
              <a:ext cx="4171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Cl</a:t>
              </a:r>
              <a:endParaRPr lang="en-US" sz="20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15139" y="431686"/>
              <a:ext cx="301752" cy="301752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2717929" y="1023838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Li(32e)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51927" y="1028987"/>
            <a:ext cx="411480" cy="4114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4345" y="1021651"/>
            <a:ext cx="411480" cy="41148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671520" y="1027204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endParaRPr lang="en-US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3671" y="1094737"/>
            <a:ext cx="292608" cy="292608"/>
          </a:xfrm>
          <a:prstGeom prst="rect">
            <a:avLst/>
          </a:prstGeom>
        </p:spPr>
      </p:pic>
      <p:sp>
        <p:nvSpPr>
          <p:cNvPr id="31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10/10/2021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864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240th ECS Meeting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8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"/>
            <a:ext cx="3474720" cy="78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7" y="65312"/>
            <a:ext cx="3241643" cy="64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3424" y="-4"/>
            <a:ext cx="8708576" cy="783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01357" y="133250"/>
            <a:ext cx="72401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α-Li</a:t>
            </a:r>
            <a:r>
              <a:rPr lang="en-US" sz="2700" b="1" baseline="-25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700" b="1" baseline="-25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700" b="1" baseline="-25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 in rhombohedral R3c structure</a:t>
            </a:r>
            <a:endParaRPr lang="en-US" sz="27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510015"/>
            <a:ext cx="12192000" cy="3479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11103" y="3623893"/>
            <a:ext cx="4585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1600" b="1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=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600" b="1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=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altLang="zh-CN" sz="1600" b="1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altLang="zh-CN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l-G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l-G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l-G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γ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l-GR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θ</a:t>
            </a:r>
            <a:r>
              <a:rPr lang="en-US" sz="16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≈ 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60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°</a:t>
            </a:r>
            <a:endParaRPr lang="en-US" sz="1600" b="1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10/10/2021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864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240th ECS Meeting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428" y="4174967"/>
            <a:ext cx="3975128" cy="731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7619" y="5119698"/>
            <a:ext cx="3470745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6254" y="5708392"/>
            <a:ext cx="2314993" cy="5486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7851" y="5119698"/>
            <a:ext cx="5520694" cy="54864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317172" y="3668573"/>
            <a:ext cx="4865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  <a:r>
              <a:rPr lang="en-US" sz="16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600" b="1" baseline="-250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= c</a:t>
            </a:r>
            <a:r>
              <a:rPr lang="en-US" sz="16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altLang="zh-CN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el-GR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α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l-GR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β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l-GR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γ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el-GR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θ</a:t>
            </a:r>
            <a:r>
              <a:rPr lang="en-US" sz="1600" b="1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≈ 90°</a:t>
            </a:r>
            <a:endParaRPr lang="en-US" sz="1600" b="1" baseline="-2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7794" y="888436"/>
            <a:ext cx="1952265" cy="670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Conventional </a:t>
            </a:r>
            <a:r>
              <a:rPr lang="en-US" sz="17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cell</a:t>
            </a:r>
          </a:p>
          <a:p>
            <a:pPr algn="ctr">
              <a:lnSpc>
                <a:spcPct val="114000"/>
              </a:lnSpc>
            </a:pPr>
            <a:r>
              <a:rPr lang="en-US" sz="17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8 formula units </a:t>
            </a:r>
            <a:endParaRPr lang="en-US" sz="1700" b="1" dirty="0"/>
          </a:p>
        </p:txBody>
      </p:sp>
      <p:sp>
        <p:nvSpPr>
          <p:cNvPr id="27" name="Rectangle 26"/>
          <p:cNvSpPr/>
          <p:nvPr/>
        </p:nvSpPr>
        <p:spPr>
          <a:xfrm>
            <a:off x="7734424" y="887208"/>
            <a:ext cx="3015762" cy="688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7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Face-centered primitive cell</a:t>
            </a:r>
          </a:p>
          <a:p>
            <a:pPr algn="ctr">
              <a:lnSpc>
                <a:spcPct val="114000"/>
              </a:lnSpc>
            </a:pPr>
            <a:r>
              <a:rPr lang="en-US" sz="17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 formula units</a:t>
            </a:r>
            <a:endParaRPr lang="en-US" sz="17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1043" y="5690110"/>
            <a:ext cx="2085768" cy="539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736" y="1565455"/>
            <a:ext cx="2496227" cy="21031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26" y="1493609"/>
            <a:ext cx="2202388" cy="22402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9331" y="4147346"/>
            <a:ext cx="5089839" cy="731520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247329" y="978886"/>
            <a:ext cx="1778283" cy="338554"/>
            <a:chOff x="8215139" y="387441"/>
            <a:chExt cx="1778283" cy="338554"/>
          </a:xfrm>
        </p:grpSpPr>
        <p:sp>
          <p:nvSpPr>
            <p:cNvPr id="39" name="TextBox 38"/>
            <p:cNvSpPr txBox="1"/>
            <p:nvPr/>
          </p:nvSpPr>
          <p:spPr>
            <a:xfrm>
              <a:off x="8731538" y="387441"/>
              <a:ext cx="12618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Host Li sites</a:t>
              </a:r>
              <a:endParaRPr lang="en-US" sz="16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215139" y="442572"/>
              <a:ext cx="265176" cy="265176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5987" y="1039369"/>
            <a:ext cx="237744" cy="23774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7484" y="2227133"/>
            <a:ext cx="283464" cy="28346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4030" y="1840183"/>
            <a:ext cx="228600" cy="2286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58075" y="1774776"/>
            <a:ext cx="1874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Native Li vacancies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5116" y="2183969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6145" y="1370152"/>
            <a:ext cx="1655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B-</a:t>
            </a:r>
            <a:r>
              <a:rPr lang="en-US" b="1" dirty="0">
                <a:solidFill>
                  <a:srgbClr val="F2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1600" b="1" dirty="0" smtClean="0">
                <a:solidFill>
                  <a:srgbClr val="FF7C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Wireframe</a:t>
            </a:r>
            <a:endParaRPr lang="en-US" sz="1600" b="1" baseline="-25000" dirty="0">
              <a:solidFill>
                <a:srgbClr val="FF7C8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12630" y="2131976"/>
            <a:ext cx="7034744" cy="6050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-4"/>
            <a:ext cx="3474720" cy="78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7" y="65312"/>
            <a:ext cx="3241643" cy="64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3424" y="-4"/>
            <a:ext cx="8708576" cy="783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01357" y="133250"/>
            <a:ext cx="72401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α-Li</a:t>
            </a:r>
            <a:r>
              <a:rPr lang="en-US" sz="2700" b="1" baseline="-25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700" b="1" baseline="-25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2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700" b="1" baseline="-25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2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 in rhombohedral R3c structure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6510015"/>
            <a:ext cx="12192000" cy="3479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415649" y="5185311"/>
            <a:ext cx="1714291" cy="323165"/>
            <a:chOff x="8215139" y="409213"/>
            <a:chExt cx="1714291" cy="323165"/>
          </a:xfrm>
        </p:grpSpPr>
        <p:sp>
          <p:nvSpPr>
            <p:cNvPr id="14" name="TextBox 13"/>
            <p:cNvSpPr txBox="1"/>
            <p:nvPr/>
          </p:nvSpPr>
          <p:spPr>
            <a:xfrm>
              <a:off x="8731538" y="409213"/>
              <a:ext cx="119789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latin typeface="Segoe UI" panose="020B0502040204020203" pitchFamily="34" charset="0"/>
                  <a:cs typeface="Segoe UI" panose="020B0502040204020203" pitchFamily="34" charset="0"/>
                </a:rPr>
                <a:t>Host Li sites</a:t>
              </a:r>
              <a:endParaRPr lang="en-US" sz="15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15139" y="442572"/>
              <a:ext cx="265176" cy="265176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307" y="5234908"/>
            <a:ext cx="237744" cy="2377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032" y="5605620"/>
            <a:ext cx="283464" cy="2834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3578" y="5218670"/>
            <a:ext cx="228600" cy="228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70281" y="5175035"/>
            <a:ext cx="17702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Native Li vacancies</a:t>
            </a:r>
            <a:endParaRPr lang="en-US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97322" y="5584228"/>
            <a:ext cx="3497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</a:t>
            </a:r>
            <a:endParaRPr lang="en-US" sz="15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99031" y="1030299"/>
            <a:ext cx="7418444" cy="60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450" dirty="0" smtClean="0">
                <a:latin typeface="Segoe UI" panose="020B0502040204020203" pitchFamily="34" charset="0"/>
                <a:cs typeface="Segoe UI" panose="020B0502040204020203" pitchFamily="34" charset="0"/>
              </a:rPr>
              <a:t>Lattice parameters and Li ion fractional coordinates for the R3c structure of </a:t>
            </a:r>
            <a:r>
              <a:rPr lang="en-US" sz="1450" dirty="0">
                <a:latin typeface="Segoe UI" panose="020B0502040204020203" pitchFamily="34" charset="0"/>
                <a:cs typeface="Segoe UI" panose="020B0502040204020203" pitchFamily="34" charset="0"/>
              </a:rPr>
              <a:t>α-Li</a:t>
            </a:r>
            <a:r>
              <a:rPr lang="en-US" sz="14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1450" dirty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4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1450" dirty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1450" baseline="-25000" dirty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1450" dirty="0">
                <a:latin typeface="Segoe UI" panose="020B0502040204020203" pitchFamily="34" charset="0"/>
                <a:cs typeface="Segoe UI" panose="020B0502040204020203" pitchFamily="34" charset="0"/>
              </a:rPr>
              <a:t>Cl, comparing calculated results with the experimental </a:t>
            </a:r>
            <a:r>
              <a:rPr lang="en-US" sz="1450" dirty="0" smtClean="0">
                <a:latin typeface="Segoe UI" panose="020B0502040204020203" pitchFamily="34" charset="0"/>
                <a:cs typeface="Segoe UI" panose="020B0502040204020203" pitchFamily="34" charset="0"/>
              </a:rPr>
              <a:t>measurements</a:t>
            </a:r>
            <a:r>
              <a:rPr lang="en-US" sz="145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369086" y="6006243"/>
            <a:ext cx="6771652" cy="320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3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*Experimental data taken from </a:t>
            </a:r>
            <a:r>
              <a:rPr lang="en-US" sz="1300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Jeitschko</a:t>
            </a:r>
            <a:r>
              <a:rPr lang="en-US" sz="13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i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 al</a:t>
            </a:r>
            <a:r>
              <a:rPr lang="en-US" sz="13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., </a:t>
            </a:r>
            <a:r>
              <a:rPr lang="en-US" sz="1300" i="1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Acta</a:t>
            </a:r>
            <a:r>
              <a:rPr lang="en-US" sz="1300" i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300" i="1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Cryst</a:t>
            </a:r>
            <a:r>
              <a:rPr lang="en-US" sz="1300" i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en-US" sz="13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B. </a:t>
            </a:r>
            <a:r>
              <a:rPr lang="en-US" sz="1300" b="1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33</a:t>
            </a:r>
            <a:r>
              <a:rPr lang="en-US" sz="13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2767-2775 (1977)</a:t>
            </a:r>
          </a:p>
        </p:txBody>
      </p:sp>
      <p:sp>
        <p:nvSpPr>
          <p:cNvPr id="29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10/10/2021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864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240th ECS Meeting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6</a:t>
            </a:r>
            <a:endParaRPr lang="en-US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5097021"/>
                  </p:ext>
                </p:extLst>
              </p:nvPr>
            </p:nvGraphicFramePr>
            <p:xfrm>
              <a:off x="4436974" y="3339277"/>
              <a:ext cx="7010400" cy="1645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71139">
                      <a:extLst>
                        <a:ext uri="{9D8B030D-6E8A-4147-A177-3AD203B41FA5}">
                          <a16:colId xmlns:a16="http://schemas.microsoft.com/office/drawing/2014/main" val="3241589812"/>
                        </a:ext>
                      </a:extLst>
                    </a:gridCol>
                    <a:gridCol w="598123">
                      <a:extLst>
                        <a:ext uri="{9D8B030D-6E8A-4147-A177-3AD203B41FA5}">
                          <a16:colId xmlns:a16="http://schemas.microsoft.com/office/drawing/2014/main" val="3890330784"/>
                        </a:ext>
                      </a:extLst>
                    </a:gridCol>
                    <a:gridCol w="1655075">
                      <a:extLst>
                        <a:ext uri="{9D8B030D-6E8A-4147-A177-3AD203B41FA5}">
                          <a16:colId xmlns:a16="http://schemas.microsoft.com/office/drawing/2014/main" val="2634193991"/>
                        </a:ext>
                      </a:extLst>
                    </a:gridCol>
                    <a:gridCol w="516187">
                      <a:extLst>
                        <a:ext uri="{9D8B030D-6E8A-4147-A177-3AD203B41FA5}">
                          <a16:colId xmlns:a16="http://schemas.microsoft.com/office/drawing/2014/main" val="4014074885"/>
                        </a:ext>
                      </a:extLst>
                    </a:gridCol>
                    <a:gridCol w="663670">
                      <a:extLst>
                        <a:ext uri="{9D8B030D-6E8A-4147-A177-3AD203B41FA5}">
                          <a16:colId xmlns:a16="http://schemas.microsoft.com/office/drawing/2014/main" val="199874522"/>
                        </a:ext>
                      </a:extLst>
                    </a:gridCol>
                    <a:gridCol w="606314">
                      <a:extLst>
                        <a:ext uri="{9D8B030D-6E8A-4147-A177-3AD203B41FA5}">
                          <a16:colId xmlns:a16="http://schemas.microsoft.com/office/drawing/2014/main" val="1298327109"/>
                        </a:ext>
                      </a:extLst>
                    </a:gridCol>
                    <a:gridCol w="1630496">
                      <a:extLst>
                        <a:ext uri="{9D8B030D-6E8A-4147-A177-3AD203B41FA5}">
                          <a16:colId xmlns:a16="http://schemas.microsoft.com/office/drawing/2014/main" val="1565333015"/>
                        </a:ext>
                      </a:extLst>
                    </a:gridCol>
                    <a:gridCol w="669396">
                      <a:extLst>
                        <a:ext uri="{9D8B030D-6E8A-4147-A177-3AD203B41FA5}">
                          <a16:colId xmlns:a16="http://schemas.microsoft.com/office/drawing/2014/main" val="2228299384"/>
                        </a:ext>
                      </a:extLst>
                    </a:gridCol>
                  </a:tblGrid>
                  <a:tr h="329184">
                    <a:tc gridSpan="4"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Cal. R3c</a:t>
                          </a:r>
                          <a:endParaRPr lang="en-US" sz="13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Exp. F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3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3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3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3c model</a:t>
                          </a:r>
                          <a:endParaRPr lang="en-US" sz="13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9613934"/>
                      </a:ext>
                    </a:extLst>
                  </a:tr>
                  <a:tr h="329184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Atom</a:t>
                          </a:r>
                          <a:endParaRPr lang="en-US" sz="13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Wyck</a:t>
                          </a:r>
                          <a:endParaRPr lang="en-US" sz="13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f(x,</a:t>
                          </a:r>
                          <a:r>
                            <a:rPr lang="en-US" sz="13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y, z) (conv.)</a:t>
                          </a:r>
                          <a:endParaRPr lang="en-US" sz="13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Occ.</a:t>
                          </a:r>
                          <a:endParaRPr lang="en-US" sz="13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Atom</a:t>
                          </a:r>
                          <a:endParaRPr lang="en-US" sz="13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Wyck</a:t>
                          </a:r>
                          <a:endParaRPr lang="en-US" sz="13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f(x, y, z)</a:t>
                          </a:r>
                          <a:endParaRPr lang="en-US" sz="13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Occ.</a:t>
                          </a:r>
                          <a:endParaRPr lang="en-US" sz="13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352114"/>
                      </a:ext>
                    </a:extLst>
                  </a:tr>
                  <a:tr h="329184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Li(1)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4x6 b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(0.030, 0.245, 0.245)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Li(1)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 c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(0.000, 0.250, 0.250)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00676551"/>
                      </a:ext>
                    </a:extLst>
                  </a:tr>
                  <a:tr h="329184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Li(2)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4x2 a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(0.865, 0.865, 0.865)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Li(2)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 e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(0.871, 0.871, 0.871)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5551725"/>
                      </a:ext>
                    </a:extLst>
                  </a:tr>
                  <a:tr h="329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Vac.</a:t>
                          </a:r>
                          <a:r>
                            <a:rPr lang="en-US" sz="13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Li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4x6 b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(0.633,</a:t>
                          </a:r>
                          <a:r>
                            <a:rPr lang="en-US" sz="13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0.635, 0.873)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03837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5097021"/>
                  </p:ext>
                </p:extLst>
              </p:nvPr>
            </p:nvGraphicFramePr>
            <p:xfrm>
              <a:off x="4436974" y="3339277"/>
              <a:ext cx="7010400" cy="16459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71139">
                      <a:extLst>
                        <a:ext uri="{9D8B030D-6E8A-4147-A177-3AD203B41FA5}">
                          <a16:colId xmlns:a16="http://schemas.microsoft.com/office/drawing/2014/main" val="3241589812"/>
                        </a:ext>
                      </a:extLst>
                    </a:gridCol>
                    <a:gridCol w="598123">
                      <a:extLst>
                        <a:ext uri="{9D8B030D-6E8A-4147-A177-3AD203B41FA5}">
                          <a16:colId xmlns:a16="http://schemas.microsoft.com/office/drawing/2014/main" val="3890330784"/>
                        </a:ext>
                      </a:extLst>
                    </a:gridCol>
                    <a:gridCol w="1655075">
                      <a:extLst>
                        <a:ext uri="{9D8B030D-6E8A-4147-A177-3AD203B41FA5}">
                          <a16:colId xmlns:a16="http://schemas.microsoft.com/office/drawing/2014/main" val="2634193991"/>
                        </a:ext>
                      </a:extLst>
                    </a:gridCol>
                    <a:gridCol w="516187">
                      <a:extLst>
                        <a:ext uri="{9D8B030D-6E8A-4147-A177-3AD203B41FA5}">
                          <a16:colId xmlns:a16="http://schemas.microsoft.com/office/drawing/2014/main" val="4014074885"/>
                        </a:ext>
                      </a:extLst>
                    </a:gridCol>
                    <a:gridCol w="663670">
                      <a:extLst>
                        <a:ext uri="{9D8B030D-6E8A-4147-A177-3AD203B41FA5}">
                          <a16:colId xmlns:a16="http://schemas.microsoft.com/office/drawing/2014/main" val="199874522"/>
                        </a:ext>
                      </a:extLst>
                    </a:gridCol>
                    <a:gridCol w="606314">
                      <a:extLst>
                        <a:ext uri="{9D8B030D-6E8A-4147-A177-3AD203B41FA5}">
                          <a16:colId xmlns:a16="http://schemas.microsoft.com/office/drawing/2014/main" val="1298327109"/>
                        </a:ext>
                      </a:extLst>
                    </a:gridCol>
                    <a:gridCol w="1630496">
                      <a:extLst>
                        <a:ext uri="{9D8B030D-6E8A-4147-A177-3AD203B41FA5}">
                          <a16:colId xmlns:a16="http://schemas.microsoft.com/office/drawing/2014/main" val="1565333015"/>
                        </a:ext>
                      </a:extLst>
                    </a:gridCol>
                    <a:gridCol w="669396">
                      <a:extLst>
                        <a:ext uri="{9D8B030D-6E8A-4147-A177-3AD203B41FA5}">
                          <a16:colId xmlns:a16="http://schemas.microsoft.com/office/drawing/2014/main" val="2228299384"/>
                        </a:ext>
                      </a:extLst>
                    </a:gridCol>
                  </a:tblGrid>
                  <a:tr h="329184">
                    <a:tc gridSpan="4"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Cal. R3c</a:t>
                          </a:r>
                          <a:endParaRPr lang="en-US" sz="13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96416" t="-1852" r="-171" b="-40555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9613934"/>
                      </a:ext>
                    </a:extLst>
                  </a:tr>
                  <a:tr h="329184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Atom</a:t>
                          </a:r>
                          <a:endParaRPr lang="en-US" sz="13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Wyck</a:t>
                          </a:r>
                          <a:endParaRPr lang="en-US" sz="13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f(x,</a:t>
                          </a:r>
                          <a:r>
                            <a:rPr lang="en-US" sz="1300" b="1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y, z) (conv.)</a:t>
                          </a:r>
                          <a:endParaRPr lang="en-US" sz="13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Occ.</a:t>
                          </a:r>
                          <a:endParaRPr lang="en-US" sz="13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Atom</a:t>
                          </a:r>
                          <a:endParaRPr lang="en-US" sz="13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b="1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Wyck</a:t>
                          </a:r>
                          <a:endParaRPr lang="en-US" sz="13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f(x, y, z)</a:t>
                          </a:r>
                          <a:endParaRPr lang="en-US" sz="13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Occ.</a:t>
                          </a:r>
                          <a:endParaRPr lang="en-US" sz="13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02352114"/>
                      </a:ext>
                    </a:extLst>
                  </a:tr>
                  <a:tr h="329184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Li(1)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4x6 </a:t>
                          </a: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(0.030, 0.245, 0.245)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Li(1)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 c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(0.000, 0.250, 0.250)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00676551"/>
                      </a:ext>
                    </a:extLst>
                  </a:tr>
                  <a:tr h="329184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Li(2)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4x2 a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(0.865, 0.865, 0.865)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1.00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Li(2)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32 e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(0.871, 0.871, 0.871)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</a:pPr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0.25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705551725"/>
                      </a:ext>
                    </a:extLst>
                  </a:tr>
                  <a:tr h="32918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Vac.</a:t>
                          </a:r>
                          <a:r>
                            <a:rPr lang="en-US" sz="13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Li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4x6 b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(0.633,</a:t>
                          </a:r>
                          <a:r>
                            <a:rPr lang="en-US" sz="13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0.635, 0.873)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3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0.00</a:t>
                          </a:r>
                          <a:endParaRPr lang="en-US" sz="13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03837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6147334"/>
                  </p:ext>
                </p:extLst>
              </p:nvPr>
            </p:nvGraphicFramePr>
            <p:xfrm>
              <a:off x="4412630" y="1774051"/>
              <a:ext cx="7034744" cy="13171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58686">
                      <a:extLst>
                        <a:ext uri="{9D8B030D-6E8A-4147-A177-3AD203B41FA5}">
                          <a16:colId xmlns:a16="http://schemas.microsoft.com/office/drawing/2014/main" val="198727311"/>
                        </a:ext>
                      </a:extLst>
                    </a:gridCol>
                    <a:gridCol w="2638029">
                      <a:extLst>
                        <a:ext uri="{9D8B030D-6E8A-4147-A177-3AD203B41FA5}">
                          <a16:colId xmlns:a16="http://schemas.microsoft.com/office/drawing/2014/main" val="4242854865"/>
                        </a:ext>
                      </a:extLst>
                    </a:gridCol>
                    <a:gridCol w="2638029">
                      <a:extLst>
                        <a:ext uri="{9D8B030D-6E8A-4147-A177-3AD203B41FA5}">
                          <a16:colId xmlns:a16="http://schemas.microsoft.com/office/drawing/2014/main" val="3591632131"/>
                        </a:ext>
                      </a:extLst>
                    </a:gridCol>
                  </a:tblGrid>
                  <a:tr h="3292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5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</a:t>
                          </a:r>
                          <a:r>
                            <a:rPr lang="en-US" sz="1450" b="1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145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1450" b="1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en-US" sz="145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450" b="1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en-US" sz="145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</a:t>
                          </a:r>
                          <a:endParaRPr lang="en-US" sz="145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5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450" b="1" kern="12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b = c (</a:t>
                          </a:r>
                          <a:r>
                            <a:rPr lang="en-US" sz="1450" b="1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Å</a:t>
                          </a:r>
                          <a:r>
                            <a:rPr lang="en-US" sz="1450" b="1" kern="12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45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5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45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l-GR" sz="145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β</a:t>
                          </a:r>
                          <a:r>
                            <a:rPr lang="en-US" sz="145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l-GR" sz="145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γ</a:t>
                          </a:r>
                          <a:r>
                            <a:rPr lang="en-US" sz="145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450" b="1" kern="1200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deg</a:t>
                          </a:r>
                          <a:r>
                            <a:rPr lang="en-US" sz="145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45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82798974"/>
                      </a:ext>
                    </a:extLst>
                  </a:tr>
                  <a:tr h="3292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5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Cal.</a:t>
                          </a:r>
                          <a:r>
                            <a:rPr lang="en-US" sz="1450" kern="12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R3c</a:t>
                          </a:r>
                          <a:endParaRPr lang="en-US" sz="145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5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12.137</a:t>
                          </a:r>
                          <a:endParaRPr lang="en-US" sz="145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5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90.108</a:t>
                          </a:r>
                          <a:endParaRPr lang="en-US" sz="145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88593977"/>
                      </a:ext>
                    </a:extLst>
                  </a:tr>
                  <a:tr h="3292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5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Exp.</a:t>
                          </a:r>
                          <a:r>
                            <a:rPr lang="en-US" sz="1450" kern="1200" dirty="0" smtClean="0">
                              <a:solidFill>
                                <a:schemeClr val="accent5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*</a:t>
                          </a:r>
                          <a:r>
                            <a:rPr lang="en-US" sz="145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R3</a:t>
                          </a:r>
                          <a:endParaRPr lang="en-US" sz="145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5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12.141</a:t>
                          </a:r>
                          <a:endParaRPr lang="en-US" sz="145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5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90.084</a:t>
                          </a:r>
                          <a:endParaRPr lang="en-US" sz="145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5125467"/>
                      </a:ext>
                    </a:extLst>
                  </a:tr>
                  <a:tr h="3292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5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Exp</a:t>
                          </a:r>
                          <a:r>
                            <a:rPr lang="en-US" sz="145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r>
                            <a:rPr lang="en-US" sz="1450" b="0" dirty="0" smtClean="0">
                              <a:solidFill>
                                <a:schemeClr val="accent5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r>
                            <a:rPr lang="en-US" sz="145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F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lang="en-US" sz="14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45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450" b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3c model</a:t>
                          </a:r>
                          <a:endParaRPr lang="en-US" sz="145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5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12.141</a:t>
                          </a:r>
                          <a:endParaRPr lang="en-US" sz="145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5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90.000</a:t>
                          </a:r>
                          <a:endParaRPr lang="en-US" sz="145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489169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6147334"/>
                  </p:ext>
                </p:extLst>
              </p:nvPr>
            </p:nvGraphicFramePr>
            <p:xfrm>
              <a:off x="4412630" y="1774051"/>
              <a:ext cx="7034744" cy="131718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58686">
                      <a:extLst>
                        <a:ext uri="{9D8B030D-6E8A-4147-A177-3AD203B41FA5}">
                          <a16:colId xmlns:a16="http://schemas.microsoft.com/office/drawing/2014/main" val="198727311"/>
                        </a:ext>
                      </a:extLst>
                    </a:gridCol>
                    <a:gridCol w="2638029">
                      <a:extLst>
                        <a:ext uri="{9D8B030D-6E8A-4147-A177-3AD203B41FA5}">
                          <a16:colId xmlns:a16="http://schemas.microsoft.com/office/drawing/2014/main" val="4242854865"/>
                        </a:ext>
                      </a:extLst>
                    </a:gridCol>
                    <a:gridCol w="2638029">
                      <a:extLst>
                        <a:ext uri="{9D8B030D-6E8A-4147-A177-3AD203B41FA5}">
                          <a16:colId xmlns:a16="http://schemas.microsoft.com/office/drawing/2014/main" val="3591632131"/>
                        </a:ext>
                      </a:extLst>
                    </a:gridCol>
                  </a:tblGrid>
                  <a:tr h="3292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5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Li</a:t>
                          </a:r>
                          <a:r>
                            <a:rPr lang="en-US" sz="1450" b="1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145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  <a:r>
                            <a:rPr lang="en-US" sz="1450" b="1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r>
                            <a:rPr lang="en-US" sz="145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</a:t>
                          </a:r>
                          <a:r>
                            <a:rPr lang="en-US" sz="1450" b="1" baseline="-25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  <a:r>
                            <a:rPr lang="en-US" sz="145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Cl</a:t>
                          </a:r>
                          <a:endParaRPr lang="en-US" sz="145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5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450" b="1" kern="12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b = c (</a:t>
                          </a:r>
                          <a:r>
                            <a:rPr lang="en-US" sz="1450" b="1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Å</a:t>
                          </a:r>
                          <a:r>
                            <a:rPr lang="en-US" sz="1450" b="1" kern="12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45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l-GR" sz="145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α</a:t>
                          </a:r>
                          <a:r>
                            <a:rPr lang="en-US" sz="145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= </a:t>
                          </a:r>
                          <a:r>
                            <a:rPr lang="el-GR" sz="145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β</a:t>
                          </a:r>
                          <a:r>
                            <a:rPr lang="en-US" sz="145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= </a:t>
                          </a:r>
                          <a:r>
                            <a:rPr lang="el-GR" sz="145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γ</a:t>
                          </a:r>
                          <a:r>
                            <a:rPr lang="en-US" sz="145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450" b="1" kern="1200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deg</a:t>
                          </a:r>
                          <a:r>
                            <a:rPr lang="en-US" sz="145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145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882798974"/>
                      </a:ext>
                    </a:extLst>
                  </a:tr>
                  <a:tr h="3292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5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Cal.</a:t>
                          </a:r>
                          <a:r>
                            <a:rPr lang="en-US" sz="1450" kern="120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R3c</a:t>
                          </a:r>
                          <a:endParaRPr lang="en-US" sz="145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5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12.137</a:t>
                          </a:r>
                          <a:endParaRPr lang="en-US" sz="145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5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90.108</a:t>
                          </a:r>
                          <a:endParaRPr lang="en-US" sz="145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88593977"/>
                      </a:ext>
                    </a:extLst>
                  </a:tr>
                  <a:tr h="3292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5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Exp.</a:t>
                          </a:r>
                          <a:r>
                            <a:rPr lang="en-US" sz="1450" kern="1200" dirty="0" smtClean="0">
                              <a:solidFill>
                                <a:schemeClr val="accent5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*</a:t>
                          </a:r>
                          <a:r>
                            <a:rPr lang="en-US" sz="145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R3</a:t>
                          </a:r>
                          <a:endParaRPr lang="en-US" sz="145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5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12.141</a:t>
                          </a:r>
                          <a:endParaRPr lang="en-US" sz="145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5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90.084</a:t>
                          </a:r>
                          <a:endParaRPr lang="en-US" sz="145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545125467"/>
                      </a:ext>
                    </a:extLst>
                  </a:tr>
                  <a:tr h="3292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305556" r="-300000" b="-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5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12.141</a:t>
                          </a:r>
                          <a:endParaRPr lang="en-US" sz="145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5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90.000</a:t>
                          </a:r>
                          <a:endParaRPr lang="en-US" sz="145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489169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3" name="Rectangle 32"/>
          <p:cNvSpPr/>
          <p:nvPr/>
        </p:nvSpPr>
        <p:spPr>
          <a:xfrm>
            <a:off x="1010357" y="2992295"/>
            <a:ext cx="1957972" cy="360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Primitive cell model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86574" y="5924399"/>
            <a:ext cx="2361929" cy="3604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Conventional cell model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42748"/>
            <a:ext cx="2462298" cy="250466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27" y="924086"/>
            <a:ext cx="2496227" cy="210312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376006" y="5570634"/>
            <a:ext cx="159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B-</a:t>
            </a:r>
            <a:r>
              <a:rPr lang="en-US" b="1" dirty="0" smtClean="0">
                <a:solidFill>
                  <a:srgbClr val="F2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1700" b="1" dirty="0" smtClean="0">
                <a:solidFill>
                  <a:srgbClr val="FF7C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500" b="1" dirty="0" smtClean="0">
                <a:solidFill>
                  <a:srgbClr val="FF7C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500" dirty="0" smtClean="0">
                <a:latin typeface="Segoe UI" panose="020B0502040204020203" pitchFamily="34" charset="0"/>
                <a:cs typeface="Segoe UI" panose="020B0502040204020203" pitchFamily="34" charset="0"/>
              </a:rPr>
              <a:t>Wireframe</a:t>
            </a:r>
            <a:endParaRPr lang="en-US" sz="1500" b="1" baseline="-25000" dirty="0">
              <a:solidFill>
                <a:srgbClr val="FF7C8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07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"/>
            <a:ext cx="3474720" cy="78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7" y="65312"/>
            <a:ext cx="3241643" cy="64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3424" y="-4"/>
            <a:ext cx="8708576" cy="783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01357" y="133250"/>
            <a:ext cx="502688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Phase stability of α-Li</a:t>
            </a:r>
            <a:r>
              <a:rPr lang="en-US" sz="2700" b="1" baseline="-25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700" b="1" baseline="-25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700" b="1" baseline="-250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</a:t>
            </a:r>
            <a:endParaRPr lang="en-US" sz="27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510015"/>
            <a:ext cx="12192000" cy="3479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40" y="1008504"/>
            <a:ext cx="4386328" cy="33280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29200" y="5087587"/>
                <a:ext cx="5584075" cy="1265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15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𝑆𝐿</m:t>
                        </m:r>
                      </m:sub>
                    </m:sSub>
                  </m:oMath>
                </a14:m>
                <a:r>
                  <a:rPr lang="en-US" sz="15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is </a:t>
                </a:r>
                <a:r>
                  <a:rPr lang="en-US" sz="15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the total </a:t>
                </a:r>
                <a:r>
                  <a:rPr lang="en-US" sz="15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static energy per formula unit </a:t>
                </a:r>
                <a:r>
                  <a:rPr lang="en-US" sz="15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of </a:t>
                </a:r>
                <a:r>
                  <a:rPr lang="en-US" sz="15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a specific compound.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5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𝑖</m:t>
                    </m:r>
                  </m:oMath>
                </a14:m>
                <a:r>
                  <a:rPr lang="en-US" sz="15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 =  </a:t>
                </a:r>
                <a:r>
                  <a:rPr lang="en-US" sz="15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Li</a:t>
                </a:r>
                <a:r>
                  <a:rPr lang="en-US" sz="1500" baseline="-25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n-US" sz="15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O, B</a:t>
                </a:r>
                <a:r>
                  <a:rPr lang="en-US" sz="1500" baseline="-25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2</a:t>
                </a:r>
                <a:r>
                  <a:rPr lang="en-US" sz="15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O</a:t>
                </a:r>
                <a:r>
                  <a:rPr lang="en-US" sz="1500" baseline="-250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3</a:t>
                </a:r>
                <a:r>
                  <a:rPr lang="en-US" sz="15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and </a:t>
                </a:r>
                <a:r>
                  <a:rPr lang="en-US" sz="15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LiCl</a:t>
                </a:r>
                <a:r>
                  <a:rPr lang="en-US" sz="15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15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represents the compositional ratio of each reference phase for which the total </a:t>
                </a:r>
                <a:r>
                  <a:rPr lang="en-US" sz="15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static energy per formula unit </a:t>
                </a:r>
                <a:r>
                  <a:rPr lang="en-US" sz="15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is denoted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50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Sup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𝑆𝐿</m:t>
                        </m:r>
                      </m:sub>
                      <m:sup>
                        <m:r>
                          <a:rPr lang="en-US" sz="15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1500" dirty="0" smtClean="0"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00" y="5087587"/>
                <a:ext cx="5584075" cy="1265731"/>
              </a:xfrm>
              <a:prstGeom prst="rect">
                <a:avLst/>
              </a:prstGeom>
              <a:blipFill>
                <a:blip r:embed="rId5"/>
                <a:stretch>
                  <a:fillRect l="-437" b="-1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8370" y="4791977"/>
            <a:ext cx="2304297" cy="329184"/>
          </a:xfrm>
          <a:prstGeom prst="rect">
            <a:avLst/>
          </a:prstGeom>
        </p:spPr>
      </p:pic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10/10/2021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864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240th ECS Meeting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7617" y="4738884"/>
            <a:ext cx="177548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R</a:t>
            </a:r>
            <a:r>
              <a:rPr lang="en-US" altLang="zh-CN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eaction energy:</a:t>
            </a:r>
            <a:endParaRPr lang="en-US" sz="17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94" y="1652231"/>
            <a:ext cx="5229221" cy="34105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87122" y="5043292"/>
            <a:ext cx="5885615" cy="677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Phonon dispersion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curves and projected density states of Li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 with frequencies ranging from 0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~ 1440 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cm</a:t>
            </a:r>
            <a:r>
              <a:rPr lang="en-US" sz="1600" baseline="30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-1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94202" y="5810425"/>
            <a:ext cx="609641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Brillouin zone diagram: </a:t>
            </a:r>
            <a:r>
              <a:rPr lang="en-US" sz="1200" dirty="0" err="1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Hinuma</a:t>
            </a:r>
            <a:r>
              <a:rPr lang="en-US" sz="1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 al</a:t>
            </a:r>
            <a:r>
              <a:rPr lang="en-US" sz="1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., </a:t>
            </a:r>
            <a:r>
              <a:rPr lang="en-US" sz="1200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Comp. Mat. Sci. </a:t>
            </a:r>
            <a:r>
              <a:rPr lang="en-US" sz="1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128</a:t>
            </a:r>
            <a:r>
              <a:rPr lang="en-US" sz="1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1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140</a:t>
            </a:r>
            <a:r>
              <a:rPr lang="en-US" altLang="zh-CN" sz="1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-184</a:t>
            </a:r>
            <a:r>
              <a:rPr lang="en-US" sz="1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(2017). </a:t>
            </a:r>
            <a:r>
              <a:rPr lang="en-US" sz="1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Note that the rhombohedral </a:t>
            </a:r>
            <a:r>
              <a:rPr lang="en-US" sz="1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lattice </a:t>
            </a:r>
            <a:r>
              <a:rPr lang="en-US" sz="1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described by an equivalent hexagonal system.</a:t>
            </a:r>
            <a:endParaRPr lang="en-US" sz="1200" dirty="0" smtClean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 descr="https://ars.els-cdn.com/content/image/1-s2.0-S0927025616305110-gr18_lr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258" y="830581"/>
            <a:ext cx="1923358" cy="177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0592" y="4287220"/>
            <a:ext cx="44983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O-B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16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-LiCl phase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diagram at 0 K and 0 </a:t>
            </a:r>
            <a:r>
              <a:rPr lang="en-US" sz="1600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atm</a:t>
            </a: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1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4"/>
            <a:ext cx="3474720" cy="78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7" y="65312"/>
            <a:ext cx="3241643" cy="6400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83424" y="-4"/>
            <a:ext cx="8708576" cy="783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01357" y="133250"/>
            <a:ext cx="85811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Nudged Elastic Band (NEB) analysis for </a:t>
            </a:r>
            <a:r>
              <a:rPr lang="en-US" sz="2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α-Li</a:t>
            </a:r>
            <a:r>
              <a:rPr lang="en-US" sz="2700" b="1" baseline="-25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2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2700" b="1" baseline="-25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2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2700" b="1" baseline="-25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27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</a:t>
            </a:r>
          </a:p>
          <a:p>
            <a:r>
              <a:rPr lang="it-IT" sz="27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7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510015"/>
            <a:ext cx="12192000" cy="3479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7565" y="4960927"/>
            <a:ext cx="4387177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17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hb</a:t>
            </a:r>
            <a:r>
              <a:rPr lang="en-US" altLang="zh-CN" sz="17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altLang="zh-CN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host b-type site; </a:t>
            </a:r>
            <a:r>
              <a:rPr lang="en-US" sz="17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ha: </a:t>
            </a:r>
            <a:r>
              <a:rPr 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host a-type site</a:t>
            </a:r>
          </a:p>
          <a:p>
            <a:pPr>
              <a:lnSpc>
                <a:spcPct val="125000"/>
              </a:lnSpc>
            </a:pPr>
            <a:r>
              <a:rPr lang="en-US" sz="1700" b="1" dirty="0" err="1" smtClean="0">
                <a:latin typeface="Segoe UI" panose="020B0502040204020203" pitchFamily="34" charset="0"/>
                <a:cs typeface="Segoe UI" panose="020B0502040204020203" pitchFamily="34" charset="0"/>
              </a:rPr>
              <a:t>mb</a:t>
            </a:r>
            <a:r>
              <a:rPr lang="en-US" sz="17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metastable b-type site (native vacancy)</a:t>
            </a:r>
            <a:endParaRPr lang="en-US" sz="1700" dirty="0"/>
          </a:p>
        </p:txBody>
      </p:sp>
      <p:sp>
        <p:nvSpPr>
          <p:cNvPr id="14" name="Rectangle 13"/>
          <p:cNvSpPr/>
          <p:nvPr/>
        </p:nvSpPr>
        <p:spPr>
          <a:xfrm>
            <a:off x="5647872" y="4977316"/>
            <a:ext cx="5746258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700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The concerted migration mechanism reduces the energy barrier for Li ion conduction in </a:t>
            </a:r>
            <a:r>
              <a:rPr lang="el-GR" sz="1700" dirty="0">
                <a:latin typeface="Segoe UI" panose="020B0502040204020203" pitchFamily="34" charset="0"/>
                <a:cs typeface="Segoe UI" panose="020B0502040204020203" pitchFamily="34" charset="0"/>
              </a:rPr>
              <a:t>α-</a:t>
            </a:r>
            <a:r>
              <a:rPr 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Li</a:t>
            </a:r>
            <a:r>
              <a:rPr lang="en-US" sz="17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4</a:t>
            </a:r>
            <a:r>
              <a:rPr 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B</a:t>
            </a:r>
            <a:r>
              <a:rPr lang="en-US" sz="17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7</a:t>
            </a:r>
            <a:r>
              <a:rPr 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en-US" sz="1700" baseline="-25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12</a:t>
            </a:r>
            <a:r>
              <a:rPr lang="en-US" sz="17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Cl.</a:t>
            </a:r>
            <a:endParaRPr lang="en-US" sz="1700" dirty="0"/>
          </a:p>
        </p:txBody>
      </p:sp>
      <p:sp>
        <p:nvSpPr>
          <p:cNvPr id="2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10/10/2021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864"/>
            <a:ext cx="41148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240th ECS Meeting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864"/>
            <a:ext cx="2743200" cy="3651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286" y="1497552"/>
            <a:ext cx="5614374" cy="3291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3218" y="3855887"/>
            <a:ext cx="1614779" cy="50573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485994" y="3540882"/>
            <a:ext cx="3134448" cy="653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Direct: ha 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sz="1600" b="1" dirty="0" err="1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mb</a:t>
            </a:r>
            <a:r>
              <a:rPr lang="en-US" sz="1600" b="1" dirty="0" smtClean="0"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endParaRPr lang="en-US" sz="1600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1600" b="1" dirty="0" smtClean="0">
                <a:solidFill>
                  <a:srgbClr val="EA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Concerted: ha</a:t>
            </a:r>
            <a:r>
              <a:rPr lang="en-US" sz="1600" b="1" dirty="0" smtClean="0">
                <a:solidFill>
                  <a:srgbClr val="EA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sz="1600" b="1" dirty="0" err="1" smtClean="0">
                <a:solidFill>
                  <a:srgbClr val="EA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hb</a:t>
            </a:r>
            <a:r>
              <a:rPr lang="en-US" sz="1600" b="1" dirty="0" smtClean="0">
                <a:solidFill>
                  <a:srgbClr val="EA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&amp; </a:t>
            </a:r>
            <a:r>
              <a:rPr lang="en-US" sz="1600" b="1" dirty="0" err="1" smtClean="0">
                <a:solidFill>
                  <a:srgbClr val="EA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hb</a:t>
            </a:r>
            <a:r>
              <a:rPr lang="en-US" sz="1600" b="1" dirty="0" smtClean="0">
                <a:solidFill>
                  <a:srgbClr val="EA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</a:t>
            </a:r>
            <a:r>
              <a:rPr lang="en-US" sz="1600" b="1" dirty="0" err="1" smtClean="0">
                <a:solidFill>
                  <a:srgbClr val="EA00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mb</a:t>
            </a:r>
            <a:endParaRPr lang="en-US" sz="1600" dirty="0">
              <a:solidFill>
                <a:srgbClr val="EA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780" y="5853036"/>
            <a:ext cx="8502118" cy="513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NEB: </a:t>
            </a:r>
            <a:r>
              <a:rPr lang="it-IT" sz="1200" baseline="300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</a:t>
            </a:r>
            <a:r>
              <a:rPr lang="en-US" sz="1200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Jónsson</a:t>
            </a:r>
            <a:r>
              <a:rPr lang="en-US" sz="1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et al., </a:t>
            </a:r>
            <a:r>
              <a:rPr lang="en-US" sz="1200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Classical and Quantum Dynamics in Condensed Phase Simulations</a:t>
            </a:r>
            <a:r>
              <a:rPr lang="en-US" sz="1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World Scientific, Singapore (1998</a:t>
            </a:r>
            <a:r>
              <a:rPr lang="en-US" sz="1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</a:p>
          <a:p>
            <a:pPr>
              <a:lnSpc>
                <a:spcPct val="114000"/>
              </a:lnSpc>
            </a:pPr>
            <a:r>
              <a:rPr lang="it-IT" sz="1200" baseline="300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</a:t>
            </a:r>
            <a:r>
              <a:rPr lang="it-IT" sz="1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Henkelman </a:t>
            </a:r>
            <a:r>
              <a:rPr lang="it-IT" sz="1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 al., </a:t>
            </a:r>
            <a:r>
              <a:rPr lang="en-US" sz="1200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J. Chem. Phys. </a:t>
            </a:r>
            <a:r>
              <a:rPr lang="en-US" sz="1200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113</a:t>
            </a:r>
            <a:r>
              <a:rPr lang="en-US" sz="12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9901-9904 (2000</a:t>
            </a:r>
            <a:r>
              <a:rPr lang="en-US" sz="1200" dirty="0" smtClean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sz="12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7311" y="3489021"/>
            <a:ext cx="241312" cy="120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7840" r="26528" b="7790"/>
          <a:stretch/>
        </p:blipFill>
        <p:spPr>
          <a:xfrm>
            <a:off x="1209239" y="1535829"/>
            <a:ext cx="3363481" cy="3429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60554" y="1069826"/>
            <a:ext cx="20826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200" b="1" dirty="0" err="1" smtClean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altLang="zh-CN" sz="2200" b="1" baseline="-25000" dirty="0" err="1" smtClean="0">
                <a:solidFill>
                  <a:srgbClr val="0000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hb</a:t>
            </a:r>
            <a:r>
              <a:rPr lang="en-US" altLang="zh-CN" sz="2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&lt; </a:t>
            </a:r>
            <a:r>
              <a:rPr lang="en-US" altLang="zh-CN" sz="2200" b="1" dirty="0" err="1" smtClean="0">
                <a:solidFill>
                  <a:srgbClr val="006E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altLang="zh-CN" sz="2200" b="1" baseline="-25000" dirty="0" err="1" smtClean="0">
                <a:solidFill>
                  <a:srgbClr val="006E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</a:t>
            </a:r>
            <a:r>
              <a:rPr lang="en-US" altLang="zh-CN" sz="22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&lt; </a:t>
            </a:r>
            <a:r>
              <a:rPr lang="en-US" altLang="zh-CN" sz="2200" b="1" dirty="0" err="1" smtClean="0">
                <a:solidFill>
                  <a:srgbClr val="EE77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en-US" altLang="zh-CN" sz="2200" b="1" baseline="-25000" dirty="0" err="1" smtClean="0">
                <a:solidFill>
                  <a:srgbClr val="EE77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mb</a:t>
            </a:r>
            <a:endParaRPr lang="en-US" sz="2200" baseline="-25000" dirty="0">
              <a:solidFill>
                <a:srgbClr val="EE770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0948230" y="1752600"/>
            <a:ext cx="0" cy="1012371"/>
          </a:xfrm>
          <a:prstGeom prst="straightConnector1">
            <a:avLst/>
          </a:prstGeom>
          <a:ln w="28575">
            <a:solidFill>
              <a:srgbClr val="006E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932101" y="2065933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accent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0.33 eV</a:t>
            </a:r>
            <a:endParaRPr lang="en-US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18940</TotalTime>
  <Words>1753</Words>
  <Application>Microsoft Office PowerPoint</Application>
  <PresentationFormat>Widescreen</PresentationFormat>
  <Paragraphs>298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DengXian</vt:lpstr>
      <vt:lpstr>DengXian</vt:lpstr>
      <vt:lpstr>Arial</vt:lpstr>
      <vt:lpstr>Calibri</vt:lpstr>
      <vt:lpstr>Calibri Light</vt:lpstr>
      <vt:lpstr>Cambria Math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Li, Yan</dc:creator>
  <cp:lastModifiedBy>Li, Yan</cp:lastModifiedBy>
  <cp:revision>697</cp:revision>
  <dcterms:created xsi:type="dcterms:W3CDTF">2021-09-08T16:09:43Z</dcterms:created>
  <dcterms:modified xsi:type="dcterms:W3CDTF">2021-09-29T20:01:28Z</dcterms:modified>
</cp:coreProperties>
</file>