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6" r:id="rId2"/>
    <p:sldId id="354" r:id="rId3"/>
    <p:sldId id="387" r:id="rId4"/>
    <p:sldId id="388" r:id="rId5"/>
    <p:sldId id="390" r:id="rId6"/>
    <p:sldId id="389" r:id="rId7"/>
    <p:sldId id="391" r:id="rId8"/>
    <p:sldId id="392" r:id="rId9"/>
    <p:sldId id="393" r:id="rId10"/>
    <p:sldId id="394" r:id="rId11"/>
    <p:sldId id="395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57" d="100"/>
          <a:sy n="57" d="100"/>
        </p:scale>
        <p:origin x="-8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10/15/2012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2012 --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7239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9: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Chapter 3 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Hamilton’s principle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Lagrange’s equations in presence of magnetic fields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Lorentz force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307383"/>
              </p:ext>
            </p:extLst>
          </p:nvPr>
        </p:nvGraphicFramePr>
        <p:xfrm>
          <a:off x="1219200" y="533400"/>
          <a:ext cx="626302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24" name="数式" r:id="rId3" imgW="2666880" imgH="393480" progId="Equation.3">
                  <p:embed/>
                </p:oleObj>
              </mc:Choice>
              <mc:Fallback>
                <p:oleObj name="数式" r:id="rId3" imgW="2666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33400"/>
                        <a:ext cx="626302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227980"/>
              </p:ext>
            </p:extLst>
          </p:nvPr>
        </p:nvGraphicFramePr>
        <p:xfrm>
          <a:off x="1295400" y="1371600"/>
          <a:ext cx="51593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25" name="数式" r:id="rId5" imgW="2197080" imgH="457200" progId="Equation.3">
                  <p:embed/>
                </p:oleObj>
              </mc:Choice>
              <mc:Fallback>
                <p:oleObj name="数式" r:id="rId5" imgW="219708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371600"/>
                        <a:ext cx="515937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1132338"/>
              </p:ext>
            </p:extLst>
          </p:nvPr>
        </p:nvGraphicFramePr>
        <p:xfrm>
          <a:off x="838200" y="2514600"/>
          <a:ext cx="7693025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26" name="数式" r:id="rId7" imgW="3276360" imgH="1701720" progId="Equation.3">
                  <p:embed/>
                </p:oleObj>
              </mc:Choice>
              <mc:Fallback>
                <p:oleObj name="数式" r:id="rId7" imgW="3276360" imgH="1701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514600"/>
                        <a:ext cx="7693025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618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Lorentz force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366261"/>
              </p:ext>
            </p:extLst>
          </p:nvPr>
        </p:nvGraphicFramePr>
        <p:xfrm>
          <a:off x="838200" y="533400"/>
          <a:ext cx="5397500" cy="331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1" name="数式" r:id="rId3" imgW="2298600" imgH="1422360" progId="Equation.3">
                  <p:embed/>
                </p:oleObj>
              </mc:Choice>
              <mc:Fallback>
                <p:oleObj name="数式" r:id="rId3" imgW="229860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33400"/>
                        <a:ext cx="5397500" cy="331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548841"/>
              </p:ext>
            </p:extLst>
          </p:nvPr>
        </p:nvGraphicFramePr>
        <p:xfrm>
          <a:off x="152400" y="3810000"/>
          <a:ext cx="8828088" cy="248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2" name="数式" r:id="rId5" imgW="3759120" imgH="1066680" progId="Equation.3">
                  <p:embed/>
                </p:oleObj>
              </mc:Choice>
              <mc:Fallback>
                <p:oleObj name="数式" r:id="rId5" imgW="3759120" imgH="10666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810000"/>
                        <a:ext cx="8828088" cy="248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51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43" t="23978" r="20678" b="16139"/>
          <a:stretch/>
        </p:blipFill>
        <p:spPr bwMode="auto">
          <a:xfrm>
            <a:off x="1162049" y="603885"/>
            <a:ext cx="6777991" cy="490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769618" y="5088255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863659"/>
              </p:ext>
            </p:extLst>
          </p:nvPr>
        </p:nvGraphicFramePr>
        <p:xfrm>
          <a:off x="762000" y="1219200"/>
          <a:ext cx="7639050" cy="346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08" name="数式" r:id="rId3" imgW="3949560" imgH="1803240" progId="Equation.3">
                  <p:embed/>
                </p:oleObj>
              </mc:Choice>
              <mc:Fallback>
                <p:oleObj name="数式" r:id="rId3" imgW="3949560" imgH="1803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19200"/>
                        <a:ext cx="7639050" cy="346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Hamilton’s principle:</a:t>
            </a:r>
          </a:p>
        </p:txBody>
      </p:sp>
    </p:spTree>
    <p:extLst>
      <p:ext uri="{BB962C8B-B14F-4D97-AF65-F5344CB8AC3E}">
        <p14:creationId xmlns:p14="http://schemas.microsoft.com/office/powerpoint/2010/main" val="183855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2819400"/>
            <a:ext cx="78295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81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simple harmonic oscillator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3609946"/>
              </p:ext>
            </p:extLst>
          </p:nvPr>
        </p:nvGraphicFramePr>
        <p:xfrm>
          <a:off x="733425" y="322263"/>
          <a:ext cx="6972300" cy="282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9" name="数式" r:id="rId4" imgW="3606480" imgH="1473120" progId="Equation.3">
                  <p:embed/>
                </p:oleObj>
              </mc:Choice>
              <mc:Fallback>
                <p:oleObj name="数式" r:id="rId4" imgW="3606480" imgH="147312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322263"/>
                        <a:ext cx="6972300" cy="282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00800" y="3276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</a:t>
            </a:r>
            <a:r>
              <a:rPr lang="en-US" sz="2400" b="1" i="1" baseline="-25000" dirty="0" smtClean="0">
                <a:latin typeface="+mj-lt"/>
              </a:rPr>
              <a:t>1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3200" y="47961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</a:t>
            </a:r>
            <a:r>
              <a:rPr lang="en-US" sz="2400" b="1" i="1" baseline="-25000" dirty="0" smtClean="0">
                <a:latin typeface="+mj-lt"/>
              </a:rPr>
              <a:t>2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4495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</a:t>
            </a:r>
            <a:r>
              <a:rPr lang="en-US" sz="2400" b="1" i="1" baseline="-25000" dirty="0" smtClean="0">
                <a:latin typeface="+mj-lt"/>
              </a:rPr>
              <a:t>3</a:t>
            </a:r>
            <a:endParaRPr lang="en-US" sz="2400" b="1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734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543920"/>
              </p:ext>
            </p:extLst>
          </p:nvPr>
        </p:nvGraphicFramePr>
        <p:xfrm>
          <a:off x="1266825" y="1633538"/>
          <a:ext cx="6632575" cy="2633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0" name="数式" r:id="rId3" imgW="3429000" imgH="1371600" progId="Equation.3">
                  <p:embed/>
                </p:oleObj>
              </mc:Choice>
              <mc:Fallback>
                <p:oleObj name="数式" r:id="rId3" imgW="342900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825" y="1633538"/>
                        <a:ext cx="6632575" cy="2633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in “proof” of Hamilton’s principle:</a:t>
            </a:r>
          </a:p>
        </p:txBody>
      </p:sp>
    </p:spTree>
    <p:extLst>
      <p:ext uri="{BB962C8B-B14F-4D97-AF65-F5344CB8AC3E}">
        <p14:creationId xmlns:p14="http://schemas.microsoft.com/office/powerpoint/2010/main" val="160208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28800" y="5105400"/>
            <a:ext cx="3124200" cy="533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253669"/>
              </p:ext>
            </p:extLst>
          </p:nvPr>
        </p:nvGraphicFramePr>
        <p:xfrm>
          <a:off x="180975" y="1905000"/>
          <a:ext cx="7710488" cy="455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7" name="数式" r:id="rId3" imgW="3987720" imgH="2374560" progId="Equation.3">
                  <p:embed/>
                </p:oleObj>
              </mc:Choice>
              <mc:Fallback>
                <p:oleObj name="数式" r:id="rId3" imgW="3987720" imgH="2374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" y="1905000"/>
                        <a:ext cx="7710488" cy="455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873625"/>
              </p:ext>
            </p:extLst>
          </p:nvPr>
        </p:nvGraphicFramePr>
        <p:xfrm>
          <a:off x="228600" y="596900"/>
          <a:ext cx="8867775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8" name="数式" r:id="rId5" imgW="4584600" imgH="685800" progId="Equation.3">
                  <p:embed/>
                </p:oleObj>
              </mc:Choice>
              <mc:Fallback>
                <p:oleObj name="数式" r:id="rId5" imgW="4584600" imgH="685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96900"/>
                        <a:ext cx="8867775" cy="131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Lorentz forces:</a:t>
            </a:r>
          </a:p>
        </p:txBody>
      </p:sp>
    </p:spTree>
    <p:extLst>
      <p:ext uri="{BB962C8B-B14F-4D97-AF65-F5344CB8AC3E}">
        <p14:creationId xmlns:p14="http://schemas.microsoft.com/office/powerpoint/2010/main" val="33939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016472"/>
              </p:ext>
            </p:extLst>
          </p:nvPr>
        </p:nvGraphicFramePr>
        <p:xfrm>
          <a:off x="671513" y="914400"/>
          <a:ext cx="665797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22" name="数式" r:id="rId3" imgW="3441600" imgH="228600" progId="Equation.3">
                  <p:embed/>
                </p:oleObj>
              </mc:Choice>
              <mc:Fallback>
                <p:oleObj name="数式" r:id="rId3" imgW="3441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914400"/>
                        <a:ext cx="665797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Lorentz forces, continued: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65289"/>
              </p:ext>
            </p:extLst>
          </p:nvPr>
        </p:nvGraphicFramePr>
        <p:xfrm>
          <a:off x="838200" y="1600200"/>
          <a:ext cx="4543425" cy="156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23" name="数式" r:id="rId5" imgW="2349360" imgH="812520" progId="Equation.3">
                  <p:embed/>
                </p:oleObj>
              </mc:Choice>
              <mc:Fallback>
                <p:oleObj name="数式" r:id="rId5" imgW="234936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00200"/>
                        <a:ext cx="4543425" cy="156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3363302"/>
              </p:ext>
            </p:extLst>
          </p:nvPr>
        </p:nvGraphicFramePr>
        <p:xfrm>
          <a:off x="920750" y="3352800"/>
          <a:ext cx="714692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24" name="数式" r:id="rId7" imgW="3695400" imgH="482400" progId="Equation.3">
                  <p:embed/>
                </p:oleObj>
              </mc:Choice>
              <mc:Fallback>
                <p:oleObj name="数式" r:id="rId7" imgW="369540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3352800"/>
                        <a:ext cx="714692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051193"/>
              </p:ext>
            </p:extLst>
          </p:nvPr>
        </p:nvGraphicFramePr>
        <p:xfrm>
          <a:off x="990600" y="4267200"/>
          <a:ext cx="2087563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25" name="数式" r:id="rId9" imgW="1079280" imgH="393480" progId="Equation.3">
                  <p:embed/>
                </p:oleObj>
              </mc:Choice>
              <mc:Fallback>
                <p:oleObj name="数式" r:id="rId9" imgW="107928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267200"/>
                        <a:ext cx="2087563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842890"/>
              </p:ext>
            </p:extLst>
          </p:nvPr>
        </p:nvGraphicFramePr>
        <p:xfrm>
          <a:off x="762000" y="5208890"/>
          <a:ext cx="7437438" cy="734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26" name="数式" r:id="rId11" imgW="4597200" imgH="457200" progId="Equation.3">
                  <p:embed/>
                </p:oleObj>
              </mc:Choice>
              <mc:Fallback>
                <p:oleObj name="数式" r:id="rId11" imgW="4597200" imgH="457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208890"/>
                        <a:ext cx="7437438" cy="7347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612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Lorentz forces,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096323"/>
              </p:ext>
            </p:extLst>
          </p:nvPr>
        </p:nvGraphicFramePr>
        <p:xfrm>
          <a:off x="838200" y="838200"/>
          <a:ext cx="714692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94" name="数式" r:id="rId3" imgW="3695400" imgH="482400" progId="Equation.3">
                  <p:embed/>
                </p:oleObj>
              </mc:Choice>
              <mc:Fallback>
                <p:oleObj name="数式" r:id="rId3" imgW="36954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838200"/>
                        <a:ext cx="714692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826637"/>
              </p:ext>
            </p:extLst>
          </p:nvPr>
        </p:nvGraphicFramePr>
        <p:xfrm>
          <a:off x="685801" y="1752600"/>
          <a:ext cx="7315200" cy="896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95" name="数式" r:id="rId5" imgW="3708360" imgH="457200" progId="Equation.3">
                  <p:embed/>
                </p:oleObj>
              </mc:Choice>
              <mc:Fallback>
                <p:oleObj name="数式" r:id="rId5" imgW="37083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" y="1752600"/>
                        <a:ext cx="7315200" cy="8962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17189"/>
              </p:ext>
            </p:extLst>
          </p:nvPr>
        </p:nvGraphicFramePr>
        <p:xfrm>
          <a:off x="152400" y="2798508"/>
          <a:ext cx="8932863" cy="3145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96" name="数式" r:id="rId7" imgW="5016240" imgH="1777680" progId="Equation.3">
                  <p:embed/>
                </p:oleObj>
              </mc:Choice>
              <mc:Fallback>
                <p:oleObj name="数式" r:id="rId7" imgW="5016240" imgH="1777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798508"/>
                        <a:ext cx="8932863" cy="31450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777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9600" y="4191000"/>
            <a:ext cx="5334000" cy="609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Lorentz forces,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2850287"/>
              </p:ext>
            </p:extLst>
          </p:nvPr>
        </p:nvGraphicFramePr>
        <p:xfrm>
          <a:off x="622300" y="1138238"/>
          <a:ext cx="7710488" cy="365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6" name="数式" r:id="rId3" imgW="3987720" imgH="1904760" progId="Equation.3">
                  <p:embed/>
                </p:oleObj>
              </mc:Choice>
              <mc:Fallback>
                <p:oleObj name="数式" r:id="rId3" imgW="3987720" imgH="19047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1138238"/>
                        <a:ext cx="7710488" cy="365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005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7505</TotalTime>
  <Words>176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396</cp:revision>
  <cp:lastPrinted>2012-09-19T03:01:11Z</cp:lastPrinted>
  <dcterms:created xsi:type="dcterms:W3CDTF">2012-01-10T18:32:24Z</dcterms:created>
  <dcterms:modified xsi:type="dcterms:W3CDTF">2012-10-15T17:43:25Z</dcterms:modified>
</cp:coreProperties>
</file>