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6778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Comment on Exam questions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Remaining concepts in classical mechanics</a:t>
            </a:r>
          </a:p>
          <a:p>
            <a:pPr marL="1428750" lvl="3" indent="-514350"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Stokes equation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Class evaluation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00400" y="2514600"/>
            <a:ext cx="3429000" cy="14478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viscous effects in incompressible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08481"/>
              </p:ext>
            </p:extLst>
          </p:nvPr>
        </p:nvGraphicFramePr>
        <p:xfrm>
          <a:off x="228600" y="1199079"/>
          <a:ext cx="8624887" cy="169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70" name="数式" r:id="rId3" imgW="3365280" imgH="660240" progId="Equation.3">
                  <p:embed/>
                </p:oleObj>
              </mc:Choice>
              <mc:Fallback>
                <p:oleObj name="数式" r:id="rId3" imgW="336528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9079"/>
                        <a:ext cx="8624887" cy="1696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429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general effects of viscosity on fluid equations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solution to the linearized equations for the case of steady-state flow of a sphere of radius 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Infer the drag force needed to maintain the steady-state flow</a:t>
            </a:r>
          </a:p>
        </p:txBody>
      </p:sp>
      <p:sp>
        <p:nvSpPr>
          <p:cNvPr id="8" name="Oval 7"/>
          <p:cNvSpPr/>
          <p:nvPr/>
        </p:nvSpPr>
        <p:spPr>
          <a:xfrm>
            <a:off x="3788525" y="2804160"/>
            <a:ext cx="609600" cy="609600"/>
          </a:xfrm>
          <a:prstGeom prst="ellipse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93325" y="3108960"/>
            <a:ext cx="14692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26472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81400" y="3581400"/>
            <a:ext cx="1219200" cy="0"/>
          </a:xfrm>
          <a:prstGeom prst="straightConnector1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200" y="3272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48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23186"/>
              </p:ext>
            </p:extLst>
          </p:nvPr>
        </p:nvGraphicFramePr>
        <p:xfrm>
          <a:off x="187325" y="628650"/>
          <a:ext cx="88804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04" name="数式" r:id="rId3" imgW="3695400" imgH="1091880" progId="Equation.3">
                  <p:embed/>
                </p:oleObj>
              </mc:Choice>
              <mc:Fallback>
                <p:oleObj name="数式" r:id="rId3" imgW="36954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628650"/>
                        <a:ext cx="8880475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99015"/>
              </p:ext>
            </p:extLst>
          </p:nvPr>
        </p:nvGraphicFramePr>
        <p:xfrm>
          <a:off x="533400" y="3276600"/>
          <a:ext cx="5675313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05" name="数式" r:id="rId5" imgW="2361960" imgH="1371600" progId="Equation.3">
                  <p:embed/>
                </p:oleObj>
              </mc:Choice>
              <mc:Fallback>
                <p:oleObj name="数式" r:id="rId5" imgW="236196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5675313" cy="330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1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84658"/>
              </p:ext>
            </p:extLst>
          </p:nvPr>
        </p:nvGraphicFramePr>
        <p:xfrm>
          <a:off x="304800" y="228600"/>
          <a:ext cx="8662988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2" name="数式" r:id="rId3" imgW="3606480" imgH="1180800" progId="Equation.3">
                  <p:embed/>
                </p:oleObj>
              </mc:Choice>
              <mc:Fallback>
                <p:oleObj name="数式" r:id="rId3" imgW="3606480" imgH="1180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662988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754994"/>
              </p:ext>
            </p:extLst>
          </p:nvPr>
        </p:nvGraphicFramePr>
        <p:xfrm>
          <a:off x="228600" y="3200400"/>
          <a:ext cx="8783637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3" name="数式" r:id="rId5" imgW="3657600" imgH="1333440" progId="Equation.3">
                  <p:embed/>
                </p:oleObj>
              </mc:Choice>
              <mc:Fallback>
                <p:oleObj name="数式" r:id="rId5" imgW="365760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00400"/>
                        <a:ext cx="8783637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6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594617"/>
              </p:ext>
            </p:extLst>
          </p:nvPr>
        </p:nvGraphicFramePr>
        <p:xfrm>
          <a:off x="625475" y="541337"/>
          <a:ext cx="7837488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33" name="数式" r:id="rId3" imgW="3263760" imgH="2336760" progId="Equation.3">
                  <p:embed/>
                </p:oleObj>
              </mc:Choice>
              <mc:Fallback>
                <p:oleObj name="数式" r:id="rId3" imgW="326376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41337"/>
                        <a:ext cx="7837488" cy="563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2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49013"/>
              </p:ext>
            </p:extLst>
          </p:nvPr>
        </p:nvGraphicFramePr>
        <p:xfrm>
          <a:off x="1828800" y="609600"/>
          <a:ext cx="5002212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56" name="数式" r:id="rId3" imgW="2082600" imgH="2120760" progId="Equation.3">
                  <p:embed/>
                </p:oleObj>
              </mc:Choice>
              <mc:Fallback>
                <p:oleObj name="数式" r:id="rId3" imgW="2082600" imgH="2120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"/>
                        <a:ext cx="5002212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906873"/>
              </p:ext>
            </p:extLst>
          </p:nvPr>
        </p:nvGraphicFramePr>
        <p:xfrm>
          <a:off x="1676400" y="1143000"/>
          <a:ext cx="51847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79" name="数式" r:id="rId3" imgW="2158920" imgH="1091880" progId="Equation.3">
                  <p:embed/>
                </p:oleObj>
              </mc:Choice>
              <mc:Fallback>
                <p:oleObj name="数式" r:id="rId3" imgW="215892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143000"/>
                        <a:ext cx="51847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3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7" t="24761" r="28951" b="7658"/>
          <a:stretch/>
        </p:blipFill>
        <p:spPr bwMode="auto">
          <a:xfrm>
            <a:off x="824345" y="737234"/>
            <a:ext cx="7401100" cy="55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81395" y="539357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Schedule for PHY 711 presentations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Monday, Dec. 3, 2012</a:t>
            </a:r>
            <a:br>
              <a:rPr lang="en-US" dirty="0"/>
            </a:br>
            <a:r>
              <a:rPr lang="en-US" dirty="0"/>
              <a:t>10:00            Pete </a:t>
            </a:r>
            <a:r>
              <a:rPr lang="en-US" dirty="0" err="1"/>
              <a:t>Diemer</a:t>
            </a:r>
            <a:r>
              <a:rPr lang="en-US" dirty="0"/>
              <a:t>  -- examples of hydrodynamic phenomena</a:t>
            </a:r>
            <a:br>
              <a:rPr lang="en-US" dirty="0"/>
            </a:br>
            <a:r>
              <a:rPr lang="en-US" dirty="0" smtClean="0"/>
              <a:t>10:15 </a:t>
            </a:r>
            <a:r>
              <a:rPr lang="en-US" dirty="0"/>
              <a:t>      </a:t>
            </a:r>
            <a:r>
              <a:rPr lang="en-US" dirty="0" smtClean="0"/>
              <a:t>   </a:t>
            </a:r>
            <a:r>
              <a:rPr lang="en-US" dirty="0"/>
              <a:t>  Katelyn Goetz - Physics and Golf </a:t>
            </a:r>
            <a:br>
              <a:rPr lang="en-US" dirty="0"/>
            </a:br>
            <a:r>
              <a:rPr lang="en-US" dirty="0" smtClean="0"/>
              <a:t>10:30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10:45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11:00</a:t>
            </a:r>
            <a:r>
              <a:rPr lang="en-US" dirty="0"/>
              <a:t>             </a:t>
            </a:r>
            <a:r>
              <a:rPr lang="en-US" dirty="0" err="1"/>
              <a:t>Xiaohua</a:t>
            </a:r>
            <a:r>
              <a:rPr lang="en-US" dirty="0"/>
              <a:t> Liu---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Wednesday, Dec. 5, 2012</a:t>
            </a:r>
            <a:br>
              <a:rPr lang="en-US" dirty="0"/>
            </a:br>
            <a:r>
              <a:rPr lang="en-US" dirty="0"/>
              <a:t>10:00         Zach </a:t>
            </a:r>
            <a:r>
              <a:rPr lang="en-US" dirty="0" err="1"/>
              <a:t>Lamport</a:t>
            </a:r>
            <a:r>
              <a:rPr lang="en-US" dirty="0"/>
              <a:t> -- The Physics of Hockey</a:t>
            </a:r>
            <a:br>
              <a:rPr lang="en-US" dirty="0"/>
            </a:br>
            <a:r>
              <a:rPr lang="en-US" dirty="0" smtClean="0"/>
              <a:t>10:15 </a:t>
            </a:r>
            <a:r>
              <a:rPr lang="en-US" dirty="0"/>
              <a:t>        </a:t>
            </a:r>
            <a:r>
              <a:rPr lang="en-US" dirty="0" err="1"/>
              <a:t>Jiajie</a:t>
            </a:r>
            <a:r>
              <a:rPr lang="en-US" dirty="0"/>
              <a:t> Xiao -- Physics of Chinese Flute</a:t>
            </a:r>
            <a:br>
              <a:rPr lang="en-US" dirty="0"/>
            </a:br>
            <a:r>
              <a:rPr lang="en-US" dirty="0" smtClean="0"/>
              <a:t>10:30 </a:t>
            </a:r>
            <a:r>
              <a:rPr lang="en-US" dirty="0"/>
              <a:t>        David Montgomery--</a:t>
            </a:r>
            <a:br>
              <a:rPr lang="en-US" dirty="0"/>
            </a:br>
            <a:r>
              <a:rPr lang="en-US" dirty="0" smtClean="0"/>
              <a:t>10:45 </a:t>
            </a:r>
            <a:r>
              <a:rPr lang="en-US" dirty="0"/>
              <a:t>        </a:t>
            </a:r>
            <a:r>
              <a:rPr lang="en-US" dirty="0" err="1"/>
              <a:t>Chaochao</a:t>
            </a:r>
            <a:r>
              <a:rPr lang="en-US" dirty="0"/>
              <a:t> Dun-Membranes</a:t>
            </a:r>
            <a:br>
              <a:rPr lang="en-US" dirty="0"/>
            </a:br>
            <a:r>
              <a:rPr lang="en-US" dirty="0" smtClean="0"/>
              <a:t>11:00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87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exam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problem 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3657143" cy="365714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96449"/>
              </p:ext>
            </p:extLst>
          </p:nvPr>
        </p:nvGraphicFramePr>
        <p:xfrm>
          <a:off x="3968750" y="1828800"/>
          <a:ext cx="502285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5" name="数式" r:id="rId4" imgW="2577960" imgH="736560" progId="Equation.3">
                  <p:embed/>
                </p:oleObj>
              </mc:Choice>
              <mc:Fallback>
                <p:oleObj name="数式" r:id="rId4" imgW="257796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68750" y="1828800"/>
                        <a:ext cx="502285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7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 flipV="1">
            <a:off x="1943100" y="3280755"/>
            <a:ext cx="413870" cy="562495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3" idx="3"/>
          </p:cNvCxnSpPr>
          <p:nvPr/>
        </p:nvCxnSpPr>
        <p:spPr>
          <a:xfrm flipV="1">
            <a:off x="1935480" y="2631290"/>
            <a:ext cx="310030" cy="634274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43100" y="1066800"/>
            <a:ext cx="0" cy="4397526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" y="3276600"/>
            <a:ext cx="4305300" cy="0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2423160"/>
            <a:ext cx="243840" cy="243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09800" y="3794760"/>
            <a:ext cx="243840" cy="243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3097875"/>
            <a:ext cx="365760" cy="3657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43575" y="300505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43000" y="381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Principal moments of inertia</a:t>
            </a:r>
          </a:p>
        </p:txBody>
      </p:sp>
    </p:spTree>
    <p:extLst>
      <p:ext uri="{BB962C8B-B14F-4D97-AF65-F5344CB8AC3E}">
        <p14:creationId xmlns:p14="http://schemas.microsoft.com/office/powerpoint/2010/main" val="5027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exam problem 4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09600" y="1524000"/>
            <a:ext cx="3657600" cy="3657600"/>
            <a:chOff x="1524000" y="1600200"/>
            <a:chExt cx="3657600" cy="3657600"/>
          </a:xfrm>
        </p:grpSpPr>
        <p:sp>
          <p:nvSpPr>
            <p:cNvPr id="6" name="Oval 5"/>
            <p:cNvSpPr/>
            <p:nvPr/>
          </p:nvSpPr>
          <p:spPr>
            <a:xfrm>
              <a:off x="1524000" y="1600200"/>
              <a:ext cx="3657600" cy="3657600"/>
            </a:xfrm>
            <a:prstGeom prst="ellipse">
              <a:avLst/>
            </a:prstGeom>
            <a:pattFill prst="spher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2514600"/>
              <a:ext cx="1828800" cy="1828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3352800" y="2514600"/>
              <a:ext cx="381000" cy="914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352800" y="2667000"/>
              <a:ext cx="16764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86100" y="27409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C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91000" y="23622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2a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312214"/>
              </p:ext>
            </p:extLst>
          </p:nvPr>
        </p:nvGraphicFramePr>
        <p:xfrm>
          <a:off x="4051300" y="1371600"/>
          <a:ext cx="4970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2" name="数式" r:id="rId3" imgW="1473120" imgH="241200" progId="Equation.3">
                  <p:embed/>
                </p:oleObj>
              </mc:Choice>
              <mc:Fallback>
                <p:oleObj name="数式" r:id="rId3" imgW="1473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1371600"/>
                        <a:ext cx="49704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3847"/>
              </p:ext>
            </p:extLst>
          </p:nvPr>
        </p:nvGraphicFramePr>
        <p:xfrm>
          <a:off x="2895600" y="5246688"/>
          <a:ext cx="57419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3" name="数式" r:id="rId5" imgW="1701720" imgH="228600" progId="Equation.3">
                  <p:embed/>
                </p:oleObj>
              </mc:Choice>
              <mc:Fallback>
                <p:oleObj name="数式" r:id="rId5" imgW="170172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46688"/>
                        <a:ext cx="574198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8600" y="304800"/>
            <a:ext cx="3657600" cy="3657600"/>
            <a:chOff x="1524000" y="1600200"/>
            <a:chExt cx="3657600" cy="3657600"/>
          </a:xfrm>
        </p:grpSpPr>
        <p:sp>
          <p:nvSpPr>
            <p:cNvPr id="6" name="Oval 5"/>
            <p:cNvSpPr/>
            <p:nvPr/>
          </p:nvSpPr>
          <p:spPr>
            <a:xfrm>
              <a:off x="1524000" y="1600200"/>
              <a:ext cx="3657600" cy="3657600"/>
            </a:xfrm>
            <a:prstGeom prst="ellipse">
              <a:avLst/>
            </a:prstGeom>
            <a:pattFill prst="spher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2514600"/>
              <a:ext cx="1828800" cy="1828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3352800" y="2514600"/>
              <a:ext cx="381000" cy="914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352800" y="2667000"/>
              <a:ext cx="16764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86100" y="27409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C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91000" y="23622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2a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885970"/>
              </p:ext>
            </p:extLst>
          </p:nvPr>
        </p:nvGraphicFramePr>
        <p:xfrm>
          <a:off x="4367212" y="966787"/>
          <a:ext cx="4243388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4" name="数式" r:id="rId3" imgW="1701720" imgH="863280" progId="Equation.3">
                  <p:embed/>
                </p:oleObj>
              </mc:Choice>
              <mc:Fallback>
                <p:oleObj name="数式" r:id="rId3" imgW="1701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2" y="966787"/>
                        <a:ext cx="4243388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109133"/>
              </p:ext>
            </p:extLst>
          </p:nvPr>
        </p:nvGraphicFramePr>
        <p:xfrm>
          <a:off x="881062" y="4294188"/>
          <a:ext cx="6967538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5" name="数式" r:id="rId5" imgW="2793960" imgH="660240" progId="Equation.3">
                  <p:embed/>
                </p:oleObj>
              </mc:Choice>
              <mc:Fallback>
                <p:oleObj name="数式" r:id="rId5" imgW="279396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2" y="4294188"/>
                        <a:ext cx="6967538" cy="164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1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3799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527175"/>
            <a:ext cx="5619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=0:     k=3.286/a             x=-2.125</a:t>
            </a:r>
          </a:p>
        </p:txBody>
      </p:sp>
    </p:spTree>
    <p:extLst>
      <p:ext uri="{BB962C8B-B14F-4D97-AF65-F5344CB8AC3E}">
        <p14:creationId xmlns:p14="http://schemas.microsoft.com/office/powerpoint/2010/main" val="16580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=1:     k=0.920/a             x=-0.092/a</a:t>
            </a:r>
          </a:p>
        </p:txBody>
      </p:sp>
      <p:pic>
        <p:nvPicPr>
          <p:cNvPr id="380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527175"/>
            <a:ext cx="5962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5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22507</TotalTime>
  <Words>254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1031</cp:revision>
  <cp:lastPrinted>2012-11-28T16:21:03Z</cp:lastPrinted>
  <dcterms:created xsi:type="dcterms:W3CDTF">2012-01-10T18:32:24Z</dcterms:created>
  <dcterms:modified xsi:type="dcterms:W3CDTF">2012-11-30T17:50:57Z</dcterms:modified>
</cp:coreProperties>
</file>