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354" r:id="rId3"/>
    <p:sldId id="364" r:id="rId4"/>
    <p:sldId id="360" r:id="rId5"/>
    <p:sldId id="359" r:id="rId6"/>
    <p:sldId id="363" r:id="rId7"/>
    <p:sldId id="365" r:id="rId8"/>
    <p:sldId id="366" r:id="rId9"/>
    <p:sldId id="367" r:id="rId10"/>
    <p:sldId id="368" r:id="rId11"/>
    <p:sldId id="369" r:id="rId12"/>
    <p:sldId id="370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Userdata\Userdata\Coursework\f12phy711\Lecturenotes\Lecture36\solitonplot.mw" TargetMode="External"/><Relationship Id="rId2" Type="http://schemas.openxmlformats.org/officeDocument/2006/relationships/hyperlink" Target="file:///D:\Userdata\Userdata\Coursework\f12phy711\Lecturenotes\Lecture36\solitonslides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.hw.ac.uk/solit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10 in F &amp; W:    Surface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Water waves in a shallow or deep channel – linear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Nonlinear effects –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soliton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162669"/>
              </p:ext>
            </p:extLst>
          </p:nvPr>
        </p:nvGraphicFramePr>
        <p:xfrm>
          <a:off x="990600" y="1143000"/>
          <a:ext cx="58134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3" name="数式" r:id="rId3" imgW="2679480" imgH="393480" progId="Equation.3">
                  <p:embed/>
                </p:oleObj>
              </mc:Choice>
              <mc:Fallback>
                <p:oleObj name="数式" r:id="rId3" imgW="26794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58134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51345"/>
              </p:ext>
            </p:extLst>
          </p:nvPr>
        </p:nvGraphicFramePr>
        <p:xfrm>
          <a:off x="990600" y="2133600"/>
          <a:ext cx="47672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4" name="数式" r:id="rId5" imgW="2197080" imgH="431640" progId="Equation.3">
                  <p:embed/>
                </p:oleObj>
              </mc:Choice>
              <mc:Fallback>
                <p:oleObj name="数式" r:id="rId5" imgW="21970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7672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87797"/>
              </p:ext>
            </p:extLst>
          </p:nvPr>
        </p:nvGraphicFramePr>
        <p:xfrm>
          <a:off x="1057275" y="2743200"/>
          <a:ext cx="730091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5" name="数式" r:id="rId7" imgW="3365280" imgH="419040" progId="Equation.3">
                  <p:embed/>
                </p:oleObj>
              </mc:Choice>
              <mc:Fallback>
                <p:oleObj name="数式" r:id="rId7" imgW="3365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743200"/>
                        <a:ext cx="7300913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30508"/>
              </p:ext>
            </p:extLst>
          </p:nvPr>
        </p:nvGraphicFramePr>
        <p:xfrm>
          <a:off x="394128" y="4114800"/>
          <a:ext cx="85212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6" name="数式" r:id="rId9" imgW="3606480" imgH="457200" progId="Equation.3">
                  <p:embed/>
                </p:oleObj>
              </mc:Choice>
              <mc:Fallback>
                <p:oleObj name="数式" r:id="rId9" imgW="36064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28" y="4114800"/>
                        <a:ext cx="85212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13560" y="54864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81228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84528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694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207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4209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links: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smtClean="0">
                <a:latin typeface="+mj-lt"/>
                <a:hlinkClick r:id="rId2" action="ppaction://hlinkfile"/>
              </a:rPr>
              <a:t>Details of </a:t>
            </a:r>
            <a:r>
              <a:rPr lang="en-US" sz="2400" dirty="0" err="1" smtClean="0">
                <a:latin typeface="+mj-lt"/>
                <a:hlinkClick r:id="rId2" action="ppaction://hlinkfile"/>
              </a:rPr>
              <a:t>soliton</a:t>
            </a:r>
            <a:r>
              <a:rPr lang="en-US" sz="2400" dirty="0" smtClean="0">
                <a:latin typeface="+mj-lt"/>
                <a:hlinkClick r:id="rId2" action="ppaction://hlinkfile"/>
              </a:rPr>
              <a:t> </a:t>
            </a:r>
            <a:r>
              <a:rPr lang="en-US" sz="2400" dirty="0" smtClean="0">
                <a:latin typeface="+mj-lt"/>
                <a:hlinkClick r:id="rId2" action="ppaction://hlinkfile"/>
              </a:rPr>
              <a:t>equations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smtClean="0">
                <a:latin typeface="+mj-lt"/>
                <a:hlinkClick r:id="rId3" action="ppaction://hlinkfile"/>
              </a:rPr>
              <a:t>Maple animation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Website – </a:t>
            </a:r>
            <a:r>
              <a:rPr lang="en-US" sz="2400" dirty="0" smtClean="0">
                <a:latin typeface="+mj-lt"/>
                <a:hlinkClick r:id="rId4"/>
              </a:rPr>
              <a:t>http://www.ma.hw.ac.uk/solitons/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23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7" t="24761" r="28951" b="7658"/>
          <a:stretch/>
        </p:blipFill>
        <p:spPr bwMode="auto">
          <a:xfrm>
            <a:off x="824345" y="737234"/>
            <a:ext cx="7401100" cy="55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81395" y="4953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1066800" y="3962400"/>
            <a:ext cx="7848600" cy="2057400"/>
          </a:xfrm>
          <a:prstGeom prst="cube">
            <a:avLst>
              <a:gd name="adj" fmla="val 39601"/>
            </a:avLst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1066800" y="2895600"/>
            <a:ext cx="7848600" cy="3124200"/>
          </a:xfrm>
          <a:prstGeom prst="cube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3124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12280" y="3276600"/>
            <a:ext cx="274320" cy="75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533400" y="4800600"/>
            <a:ext cx="304800" cy="1219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8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03817" y="4991100"/>
            <a:ext cx="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8240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z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6248400"/>
            <a:ext cx="5943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9000" y="5939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066800" y="4114800"/>
            <a:ext cx="7010400" cy="1066800"/>
          </a:xfrm>
          <a:prstGeom prst="curvedConnector3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41910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43122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z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container of water with average height h and surface </a:t>
            </a:r>
            <a:r>
              <a:rPr lang="en-US" sz="2400" dirty="0" err="1" smtClean="0">
                <a:latin typeface="+mj-lt"/>
              </a:rPr>
              <a:t>h+</a:t>
            </a:r>
            <a:r>
              <a:rPr lang="en-US" sz="2400" dirty="0" err="1" smtClean="0">
                <a:latin typeface="Symbol" pitchFamily="18" charset="2"/>
              </a:rPr>
              <a:t>z</a:t>
            </a:r>
            <a:r>
              <a:rPr lang="en-US" sz="2400" dirty="0" smtClean="0"/>
              <a:t>(</a:t>
            </a:r>
            <a:r>
              <a:rPr lang="en-US" sz="2400" dirty="0" err="1" smtClean="0"/>
              <a:t>x,y,t</a:t>
            </a:r>
            <a:r>
              <a:rPr lang="en-US" sz="2400" dirty="0" smtClean="0"/>
              <a:t>)  (slightly different notation than last time):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4400" y="4991100"/>
            <a:ext cx="1143000" cy="94803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7800" y="5329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6680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793126"/>
              </p:ext>
            </p:extLst>
          </p:nvPr>
        </p:nvGraphicFramePr>
        <p:xfrm>
          <a:off x="381000" y="735012"/>
          <a:ext cx="8382000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18" name="数式" r:id="rId3" imgW="3504960" imgH="2234880" progId="Equation.3">
                  <p:embed/>
                </p:oleObj>
              </mc:Choice>
              <mc:Fallback>
                <p:oleObj name="数式" r:id="rId3" imgW="3504960" imgH="223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35012"/>
                        <a:ext cx="8382000" cy="528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71705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6760" y="152400"/>
            <a:ext cx="6949440" cy="2804160"/>
            <a:chOff x="228600" y="2895600"/>
            <a:chExt cx="8686800" cy="3505200"/>
          </a:xfrm>
        </p:grpSpPr>
        <p:sp>
          <p:nvSpPr>
            <p:cNvPr id="8" name="Cube 7"/>
            <p:cNvSpPr/>
            <p:nvPr/>
          </p:nvSpPr>
          <p:spPr>
            <a:xfrm>
              <a:off x="1066800" y="3962400"/>
              <a:ext cx="7848600" cy="2057400"/>
            </a:xfrm>
            <a:prstGeom prst="cube">
              <a:avLst>
                <a:gd name="adj" fmla="val 39601"/>
              </a:avLst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1066800" y="2895600"/>
              <a:ext cx="7848600" cy="3124200"/>
            </a:xfrm>
            <a:prstGeom prst="cube">
              <a:avLst/>
            </a:prstGeom>
            <a:solidFill>
              <a:schemeClr val="accent1">
                <a:alpha val="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7000" y="3124200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</a:t>
              </a:r>
              <a:r>
                <a:rPr lang="en-US" sz="2400" baseline="-25000" dirty="0" smtClean="0">
                  <a:latin typeface="+mj-lt"/>
                </a:rPr>
                <a:t>0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812280" y="3276600"/>
              <a:ext cx="274320" cy="7597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>
              <a:off x="533400" y="4800600"/>
              <a:ext cx="304800" cy="1219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6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903817" y="4991100"/>
              <a:ext cx="0" cy="1028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000" y="482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066800" y="6248400"/>
              <a:ext cx="5943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239000" y="59391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cxnSp>
          <p:nvCxnSpPr>
            <p:cNvPr id="23" name="Curved Connector 22"/>
            <p:cNvCxnSpPr/>
            <p:nvPr/>
          </p:nvCxnSpPr>
          <p:spPr>
            <a:xfrm flipV="1">
              <a:off x="1066800" y="4114800"/>
              <a:ext cx="7010400" cy="1066800"/>
            </a:xfrm>
            <a:prstGeom prst="curvedConnector3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6172200" y="4191000"/>
              <a:ext cx="0" cy="53340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2600" y="431226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z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4400" y="4991100"/>
              <a:ext cx="1143000" cy="948035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47800" y="5329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y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251396"/>
              </p:ext>
            </p:extLst>
          </p:nvPr>
        </p:nvGraphicFramePr>
        <p:xfrm>
          <a:off x="652463" y="3200400"/>
          <a:ext cx="7688262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562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200400"/>
                        <a:ext cx="7688262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8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40779"/>
              </p:ext>
            </p:extLst>
          </p:nvPr>
        </p:nvGraphicFramePr>
        <p:xfrm>
          <a:off x="698500" y="360363"/>
          <a:ext cx="7688263" cy="329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1" name="数式" r:id="rId3" imgW="3543120" imgH="1536480" progId="Equation.3">
                  <p:embed/>
                </p:oleObj>
              </mc:Choice>
              <mc:Fallback>
                <p:oleObj name="数式" r:id="rId3" imgW="3543120" imgH="1536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60363"/>
                        <a:ext cx="7688263" cy="329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" y="739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equations: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Linearized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73711"/>
              </p:ext>
            </p:extLst>
          </p:nvPr>
        </p:nvGraphicFramePr>
        <p:xfrm>
          <a:off x="914400" y="3825875"/>
          <a:ext cx="771525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12" name="数式" r:id="rId5" imgW="3555720" imgH="1218960" progId="Equation.3">
                  <p:embed/>
                </p:oleObj>
              </mc:Choice>
              <mc:Fallback>
                <p:oleObj name="数式" r:id="rId5" imgW="355572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25875"/>
                        <a:ext cx="771525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26987"/>
              </p:ext>
            </p:extLst>
          </p:nvPr>
        </p:nvGraphicFramePr>
        <p:xfrm>
          <a:off x="246063" y="1524000"/>
          <a:ext cx="8651875" cy="392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09" name="数式" r:id="rId3" imgW="3987720" imgH="1828800" progId="Equation.3">
                  <p:embed/>
                </p:oleObj>
              </mc:Choice>
              <mc:Fallback>
                <p:oleObj name="数式" r:id="rId3" imgW="3987720" imgH="182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524000"/>
                        <a:ext cx="8651875" cy="392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3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591646"/>
              </p:ext>
            </p:extLst>
          </p:nvPr>
        </p:nvGraphicFramePr>
        <p:xfrm>
          <a:off x="201613" y="1211997"/>
          <a:ext cx="8789987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9" name="数式" r:id="rId3" imgW="4051080" imgH="1244520" progId="Equation.3">
                  <p:embed/>
                </p:oleObj>
              </mc:Choice>
              <mc:Fallback>
                <p:oleObj name="数式" r:id="rId3" imgW="4051080" imgH="1244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211997"/>
                        <a:ext cx="8789987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485974"/>
              </p:ext>
            </p:extLst>
          </p:nvPr>
        </p:nvGraphicFramePr>
        <p:xfrm>
          <a:off x="357187" y="4267200"/>
          <a:ext cx="8101013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50" name="数式" r:id="rId5" imgW="3733560" imgH="685800" progId="Equation.3">
                  <p:embed/>
                </p:oleObj>
              </mc:Choice>
              <mc:Fallback>
                <p:oleObj name="数式" r:id="rId5" imgW="37335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" y="4267200"/>
                        <a:ext cx="8101013" cy="147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9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" y="152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simplicity</a:t>
            </a:r>
            <a:r>
              <a:rPr lang="en-US" sz="2400" dirty="0">
                <a:latin typeface="+mj-lt"/>
              </a:rPr>
              <a:t>,</a:t>
            </a:r>
            <a:r>
              <a:rPr lang="en-US" sz="2400" dirty="0" smtClean="0">
                <a:latin typeface="+mj-lt"/>
              </a:rPr>
              <a:t> keep only linear terms and assume that horizontal variation is only along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– continued: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422243"/>
              </p:ext>
            </p:extLst>
          </p:nvPr>
        </p:nvGraphicFramePr>
        <p:xfrm>
          <a:off x="1066800" y="1295400"/>
          <a:ext cx="537210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3" name="数式" r:id="rId3" imgW="2476440" imgH="838080" progId="Equation.3">
                  <p:embed/>
                </p:oleObj>
              </mc:Choice>
              <mc:Fallback>
                <p:oleObj name="数式" r:id="rId3" imgW="2476440" imgH="838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400"/>
                        <a:ext cx="537210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755904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596961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262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426273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h=10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3223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h=20 m</a:t>
            </a:r>
          </a:p>
        </p:txBody>
      </p:sp>
    </p:spTree>
    <p:extLst>
      <p:ext uri="{BB962C8B-B14F-4D97-AF65-F5344CB8AC3E}">
        <p14:creationId xmlns:p14="http://schemas.microsoft.com/office/powerpoint/2010/main" val="3122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21504</TotalTime>
  <Words>298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1000</cp:revision>
  <cp:lastPrinted>2012-11-16T15:49:00Z</cp:lastPrinted>
  <dcterms:created xsi:type="dcterms:W3CDTF">2012-01-10T18:32:24Z</dcterms:created>
  <dcterms:modified xsi:type="dcterms:W3CDTF">2012-11-26T17:07:50Z</dcterms:modified>
</cp:coreProperties>
</file>