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73" r:id="rId4"/>
    <p:sldId id="386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91" r:id="rId14"/>
    <p:sldId id="392" r:id="rId15"/>
    <p:sldId id="393" r:id="rId16"/>
    <p:sldId id="387" r:id="rId17"/>
    <p:sldId id="388" r:id="rId18"/>
    <p:sldId id="389" r:id="rId19"/>
    <p:sldId id="390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jpeg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jpeg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hyperlink" Target="http://en.wikipedia.org/wiki/Lift_(force)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jpe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Correction – Euler formulation revisited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Euler’s equation for fluid 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Bernoulli’s integrals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88919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68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1382"/>
              </p:ext>
            </p:extLst>
          </p:nvPr>
        </p:nvGraphicFramePr>
        <p:xfrm>
          <a:off x="1098550" y="3371850"/>
          <a:ext cx="50927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69" name="数式" r:id="rId6" imgW="2070000" imgH="1320480" progId="Equation.3">
                  <p:embed/>
                </p:oleObj>
              </mc:Choice>
              <mc:Fallback>
                <p:oleObj name="数式" r:id="rId6" imgW="2070000" imgH="1320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71850"/>
                        <a:ext cx="50927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718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86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621633"/>
              </p:ext>
            </p:extLst>
          </p:nvPr>
        </p:nvGraphicFramePr>
        <p:xfrm>
          <a:off x="1660525" y="3460750"/>
          <a:ext cx="3968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87" name="数式" r:id="rId6" imgW="1612800" imgH="1244520" progId="Equation.3">
                  <p:embed/>
                </p:oleObj>
              </mc:Choice>
              <mc:Fallback>
                <p:oleObj name="数式" r:id="rId6" imgW="1612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60750"/>
                        <a:ext cx="3968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6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284674" name="Picture 2" descr="http://upload.wikimedia.org/wikipedia/commons/thumb/b/b3/Streamlines_around_a_NACA_0012.svg/302px-Streamlines_around_a_NACA_0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1844506"/>
            <a:ext cx="43148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970" y="15397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Approximate explanation of airplane lift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921603"/>
            <a:ext cx="692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 of airplane wing</a:t>
            </a:r>
          </a:p>
          <a:p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hlinkClick r:id="rId4"/>
              </a:rPr>
              <a:t>http://en.wikipedia.org/wiki/Lift_%28force%29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9" name="Oval 8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800" y="3729335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815075"/>
              </p:ext>
            </p:extLst>
          </p:nvPr>
        </p:nvGraphicFramePr>
        <p:xfrm>
          <a:off x="1447800" y="4187656"/>
          <a:ext cx="481171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93" name="数式" r:id="rId5" imgW="1955520" imgH="939600" progId="Equation.3">
                  <p:embed/>
                </p:oleObj>
              </mc:Choice>
              <mc:Fallback>
                <p:oleObj name="数式" r:id="rId5" imgW="19555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87656"/>
                        <a:ext cx="4811713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353331"/>
              </p:ext>
            </p:extLst>
          </p:nvPr>
        </p:nvGraphicFramePr>
        <p:xfrm>
          <a:off x="346075" y="933450"/>
          <a:ext cx="76549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50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6549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3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4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cylinder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909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  <a:endParaRPr lang="en-US" sz="2400" b="1" dirty="0" smtClean="0"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895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66800" y="5410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 be continued…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18108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0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8559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1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6639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2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44679"/>
              </p:ext>
            </p:extLst>
          </p:nvPr>
        </p:nvGraphicFramePr>
        <p:xfrm>
          <a:off x="609600" y="383232"/>
          <a:ext cx="6705600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98" name="数式" r:id="rId3" imgW="2717640" imgH="1473120" progId="Equation.3">
                  <p:embed/>
                </p:oleObj>
              </mc:Choice>
              <mc:Fallback>
                <p:oleObj name="数式" r:id="rId3" imgW="271764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3232"/>
                        <a:ext cx="6705600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99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9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49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0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1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867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7" t="23544" r="14923" b="6529"/>
          <a:stretch/>
        </p:blipFill>
        <p:spPr bwMode="auto">
          <a:xfrm>
            <a:off x="1219200" y="565959"/>
            <a:ext cx="7315200" cy="572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35429" y="5913121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Euler</a:t>
            </a:r>
            <a:r>
              <a:rPr lang="en-US" sz="2400" dirty="0" smtClean="0">
                <a:latin typeface="+mj-lt"/>
              </a:rPr>
              <a:t> formulation; properties described in terms of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stationary spatial grid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768"/>
              </p:ext>
            </p:extLst>
          </p:nvPr>
        </p:nvGraphicFramePr>
        <p:xfrm>
          <a:off x="1981200" y="1591027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69" name="数式" r:id="rId3" imgW="2120760" imgH="660240" progId="Equation.3">
                  <p:embed/>
                </p:oleObj>
              </mc:Choice>
              <mc:Fallback>
                <p:oleObj name="数式" r:id="rId3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1027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2153" y="3352800"/>
            <a:ext cx="3733800" cy="28956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76153" y="4343400"/>
            <a:ext cx="685800" cy="457200"/>
            <a:chOff x="6934200" y="4876800"/>
            <a:chExt cx="685800" cy="457200"/>
          </a:xfrm>
        </p:grpSpPr>
        <p:sp>
          <p:nvSpPr>
            <p:cNvPr id="9" name="Oval 8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</a:t>
              </a:r>
              <a:endParaRPr lang="en-US" sz="2400" dirty="0" smtClean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2378" y="3758738"/>
            <a:ext cx="685800" cy="457200"/>
            <a:chOff x="6934200" y="4876800"/>
            <a:chExt cx="685800" cy="457200"/>
          </a:xfrm>
        </p:grpSpPr>
        <p:sp>
          <p:nvSpPr>
            <p:cNvPr id="13" name="Oval 12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t’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998856"/>
              </p:ext>
            </p:extLst>
          </p:nvPr>
        </p:nvGraphicFramePr>
        <p:xfrm>
          <a:off x="4495800" y="4202113"/>
          <a:ext cx="3970337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0" name="数式" r:id="rId5" imgW="1434960" imgH="431640" progId="Equation.3">
                  <p:embed/>
                </p:oleObj>
              </mc:Choice>
              <mc:Fallback>
                <p:oleObj name="数式" r:id="rId5" imgW="1434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02113"/>
                        <a:ext cx="3970337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analysis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085545"/>
              </p:ext>
            </p:extLst>
          </p:nvPr>
        </p:nvGraphicFramePr>
        <p:xfrm>
          <a:off x="76200" y="1573212"/>
          <a:ext cx="8923338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12" name="数式" r:id="rId3" imgW="3225600" imgH="1523880" progId="Equation.3">
                  <p:embed/>
                </p:oleObj>
              </mc:Choice>
              <mc:Fallback>
                <p:oleObj name="数式" r:id="rId3" imgW="3225600" imgH="1523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73212"/>
                        <a:ext cx="8923338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844003"/>
              </p:ext>
            </p:extLst>
          </p:nvPr>
        </p:nvGraphicFramePr>
        <p:xfrm>
          <a:off x="533400" y="1023937"/>
          <a:ext cx="7469187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4" name="数式" r:id="rId3" imgW="3035160" imgH="1854000" progId="Equation.3">
                  <p:embed/>
                </p:oleObj>
              </mc:Choice>
              <mc:Fallback>
                <p:oleObj name="数式" r:id="rId3" imgW="30351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23937"/>
                        <a:ext cx="7469187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3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4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5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 for constant </a:t>
            </a:r>
            <a:r>
              <a:rPr lang="en-US" sz="2400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30414"/>
              </p:ext>
            </p:extLst>
          </p:nvPr>
        </p:nvGraphicFramePr>
        <p:xfrm>
          <a:off x="303213" y="1143000"/>
          <a:ext cx="7421562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3" name="数式" r:id="rId3" imgW="3174840" imgH="1803240" progId="Equation.3">
                  <p:embed/>
                </p:oleObj>
              </mc:Choice>
              <mc:Fallback>
                <p:oleObj name="数式" r:id="rId3" imgW="317484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143000"/>
                        <a:ext cx="7421562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for constant </a:t>
            </a:r>
            <a:r>
              <a:rPr lang="en-US" sz="2400" dirty="0" smtClean="0">
                <a:latin typeface="Symbol" pitchFamily="18" charset="2"/>
              </a:rPr>
              <a:t>r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259431"/>
              </p:ext>
            </p:extLst>
          </p:nvPr>
        </p:nvGraphicFramePr>
        <p:xfrm>
          <a:off x="598488" y="1246188"/>
          <a:ext cx="4719637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32" name="数式" r:id="rId3" imgW="1917360" imgH="1066680" progId="Equation.3">
                  <p:embed/>
                </p:oleObj>
              </mc:Choice>
              <mc:Fallback>
                <p:oleObj name="数式" r:id="rId3" imgW="1917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246188"/>
                        <a:ext cx="4719637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0581" name="Picture 5" descr="E:\Media\Image_Library\chapter14\14P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18" y="3505199"/>
            <a:ext cx="3585882" cy="289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83698" y="4693920"/>
            <a:ext cx="533400" cy="537865"/>
            <a:chOff x="2667000" y="4724400"/>
            <a:chExt cx="533400" cy="537865"/>
          </a:xfrm>
        </p:grpSpPr>
        <p:sp>
          <p:nvSpPr>
            <p:cNvPr id="7" name="Oval 6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01000" y="5562600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46628"/>
              </p:ext>
            </p:extLst>
          </p:nvPr>
        </p:nvGraphicFramePr>
        <p:xfrm>
          <a:off x="267298" y="396240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33" name="数式" r:id="rId6" imgW="1930320" imgH="1143000" progId="Equation.3">
                  <p:embed/>
                </p:oleObj>
              </mc:Choice>
              <mc:Fallback>
                <p:oleObj name="数式" r:id="rId6" imgW="1930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98" y="396240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31" y="14878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58183"/>
              </p:ext>
            </p:extLst>
          </p:nvPr>
        </p:nvGraphicFramePr>
        <p:xfrm>
          <a:off x="4309131" y="580055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82" name="数式" r:id="rId3" imgW="1930320" imgH="1143000" progId="Equation.3">
                  <p:embed/>
                </p:oleObj>
              </mc:Choice>
              <mc:Fallback>
                <p:oleObj name="数式" r:id="rId3" imgW="19303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131" y="580055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197871"/>
              </p:ext>
            </p:extLst>
          </p:nvPr>
        </p:nvGraphicFramePr>
        <p:xfrm>
          <a:off x="4495800" y="3199912"/>
          <a:ext cx="1687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83" name="数式" r:id="rId5" imgW="685800" imgH="253800" progId="Equation.3">
                  <p:embed/>
                </p:oleObj>
              </mc:Choice>
              <mc:Fallback>
                <p:oleObj name="数式" r:id="rId5" imgW="6858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99912"/>
                        <a:ext cx="1687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40298" y="685800"/>
            <a:ext cx="4050702" cy="3429000"/>
            <a:chOff x="140298" y="685800"/>
            <a:chExt cx="4050702" cy="3429000"/>
          </a:xfrm>
        </p:grpSpPr>
        <p:grpSp>
          <p:nvGrpSpPr>
            <p:cNvPr id="15" name="Group 14"/>
            <p:cNvGrpSpPr/>
            <p:nvPr/>
          </p:nvGrpSpPr>
          <p:grpSpPr>
            <a:xfrm>
              <a:off x="140298" y="1224579"/>
              <a:ext cx="4050702" cy="2890221"/>
              <a:chOff x="-76200" y="990600"/>
              <a:chExt cx="4050702" cy="2890221"/>
            </a:xfrm>
          </p:grpSpPr>
          <p:pic>
            <p:nvPicPr>
              <p:cNvPr id="280581" name="Picture 5" descr="E:\Media\Image_Library\chapter14\14P50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620" y="990600"/>
                <a:ext cx="3585882" cy="28902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-76200" y="2179321"/>
                <a:ext cx="533400" cy="537865"/>
                <a:chOff x="2667000" y="4724400"/>
                <a:chExt cx="533400" cy="53786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2667000" y="4724400"/>
                  <a:ext cx="533400" cy="5334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743200" y="4800600"/>
                  <a:ext cx="381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+mj-lt"/>
                    </a:rPr>
                    <a:t>1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441102" y="3048001"/>
                <a:ext cx="533400" cy="537865"/>
                <a:chOff x="2667000" y="4724400"/>
                <a:chExt cx="533400" cy="537865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2667000" y="4724400"/>
                  <a:ext cx="533400" cy="5334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743200" y="4800600"/>
                  <a:ext cx="381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+mj-lt"/>
                    </a:rPr>
                    <a:t>2</a:t>
                  </a:r>
                </a:p>
              </p:txBody>
            </p:sp>
          </p:grpSp>
        </p:grpSp>
        <p:sp>
          <p:nvSpPr>
            <p:cNvPr id="16" name="Oval 15"/>
            <p:cNvSpPr/>
            <p:nvPr/>
          </p:nvSpPr>
          <p:spPr>
            <a:xfrm>
              <a:off x="2133600" y="691179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09800" y="6858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3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8131" y="148781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929531"/>
              </p:ext>
            </p:extLst>
          </p:nvPr>
        </p:nvGraphicFramePr>
        <p:xfrm>
          <a:off x="92075" y="4343400"/>
          <a:ext cx="471805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84" name="数式" r:id="rId8" imgW="1917360" imgH="660240" progId="Equation.3">
                  <p:embed/>
                </p:oleObj>
              </mc:Choice>
              <mc:Fallback>
                <p:oleObj name="数式" r:id="rId8" imgW="1917360" imgH="660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4343400"/>
                        <a:ext cx="471805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651027"/>
              </p:ext>
            </p:extLst>
          </p:nvPr>
        </p:nvGraphicFramePr>
        <p:xfrm>
          <a:off x="4876800" y="4111625"/>
          <a:ext cx="418782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85" name="数式" r:id="rId10" imgW="1701720" imgH="927000" progId="Equation.3">
                  <p:embed/>
                </p:oleObj>
              </mc:Choice>
              <mc:Fallback>
                <p:oleObj name="数式" r:id="rId10" imgW="1701720" imgH="927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1625"/>
                        <a:ext cx="418782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4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17324</TotalTime>
  <Words>382</Words>
  <Application>Microsoft Office PowerPoint</Application>
  <PresentationFormat>On-screen Show (4:3)</PresentationFormat>
  <Paragraphs>110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829</cp:revision>
  <cp:lastPrinted>2012-11-02T15:52:29Z</cp:lastPrinted>
  <dcterms:created xsi:type="dcterms:W3CDTF">2012-01-10T18:32:24Z</dcterms:created>
  <dcterms:modified xsi:type="dcterms:W3CDTF">2012-11-02T15:52:56Z</dcterms:modified>
</cp:coreProperties>
</file>