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9.png"/><Relationship Id="rId10" Type="http://schemas.openxmlformats.org/officeDocument/2006/relationships/image" Target="../media/image14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6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Traveling and standing waves in 1 and 2 dimensions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Brief review of 1-d from Chap.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Waves in 2-d elastic membranes – Chap. 8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rectangular boundary: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1447800"/>
            <a:ext cx="4038600" cy="1828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5840" y="22859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3272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02748"/>
              </p:ext>
            </p:extLst>
          </p:nvPr>
        </p:nvGraphicFramePr>
        <p:xfrm>
          <a:off x="1371600" y="3776662"/>
          <a:ext cx="57213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6" name="数式" r:id="rId3" imgW="2908080" imgH="1371600" progId="Equation.3">
                  <p:embed/>
                </p:oleObj>
              </mc:Choice>
              <mc:Fallback>
                <p:oleObj name="数式" r:id="rId3" imgW="290808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76662"/>
                        <a:ext cx="57213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8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262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2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2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319659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88280"/>
              </p:ext>
            </p:extLst>
          </p:nvPr>
        </p:nvGraphicFramePr>
        <p:xfrm>
          <a:off x="603250" y="2747963"/>
          <a:ext cx="20288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21" name="数式" r:id="rId7" imgW="1257120" imgH="469800" progId="Equation.3">
                  <p:embed/>
                </p:oleObj>
              </mc:Choice>
              <mc:Fallback>
                <p:oleObj name="数式" r:id="rId7" imgW="1257120" imgH="469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747963"/>
                        <a:ext cx="2028825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197321"/>
              </p:ext>
            </p:extLst>
          </p:nvPr>
        </p:nvGraphicFramePr>
        <p:xfrm>
          <a:off x="1384300" y="5865813"/>
          <a:ext cx="2173288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22" name="数式" r:id="rId9" imgW="1346040" imgH="469800" progId="Equation.3">
                  <p:embed/>
                </p:oleObj>
              </mc:Choice>
              <mc:Fallback>
                <p:oleObj name="数式" r:id="rId9" imgW="134604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865813"/>
                        <a:ext cx="2173288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678098"/>
              </p:ext>
            </p:extLst>
          </p:nvPr>
        </p:nvGraphicFramePr>
        <p:xfrm>
          <a:off x="5759450" y="5865813"/>
          <a:ext cx="23161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23" name="数式" r:id="rId11" imgW="1434960" imgH="469800" progId="Equation.3">
                  <p:embed/>
                </p:oleObj>
              </mc:Choice>
              <mc:Fallback>
                <p:oleObj name="数式" r:id="rId11" imgW="14349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5865813"/>
                        <a:ext cx="2316163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28846"/>
              </p:ext>
            </p:extLst>
          </p:nvPr>
        </p:nvGraphicFramePr>
        <p:xfrm>
          <a:off x="5068888" y="2817813"/>
          <a:ext cx="21717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24" name="数式" r:id="rId13" imgW="1346040" imgH="469800" progId="Equation.3">
                  <p:embed/>
                </p:oleObj>
              </mc:Choice>
              <mc:Fallback>
                <p:oleObj name="数式" r:id="rId13" imgW="134604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2817813"/>
                        <a:ext cx="21717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016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boundary conditions: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865074"/>
              </p:ext>
            </p:extLst>
          </p:nvPr>
        </p:nvGraphicFramePr>
        <p:xfrm>
          <a:off x="304800" y="611832"/>
          <a:ext cx="81419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9" name="数式" r:id="rId3" imgW="4063680" imgH="533160" progId="Equation.3">
                  <p:embed/>
                </p:oleObj>
              </mc:Choice>
              <mc:Fallback>
                <p:oleObj name="数式" r:id="rId3" imgW="406368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1832"/>
                        <a:ext cx="81419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016733"/>
              </p:ext>
            </p:extLst>
          </p:nvPr>
        </p:nvGraphicFramePr>
        <p:xfrm>
          <a:off x="266700" y="1752600"/>
          <a:ext cx="6072188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0" name="数式" r:id="rId5" imgW="3085920" imgH="1549080" progId="Equation.3">
                  <p:embed/>
                </p:oleObj>
              </mc:Choice>
              <mc:Fallback>
                <p:oleObj name="数式" r:id="rId5" imgW="308592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752600"/>
                        <a:ext cx="6072188" cy="305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3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5052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38307"/>
              </p:ext>
            </p:extLst>
          </p:nvPr>
        </p:nvGraphicFramePr>
        <p:xfrm>
          <a:off x="3989388" y="5410200"/>
          <a:ext cx="23733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1" name="数式" r:id="rId8" imgW="1206360" imgH="469800" progId="Equation.3">
                  <p:embed/>
                </p:oleObj>
              </mc:Choice>
              <mc:Fallback>
                <p:oleObj name="数式" r:id="rId8" imgW="1206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5410200"/>
                        <a:ext cx="2373312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8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circular boundary:</a:t>
            </a:r>
          </a:p>
        </p:txBody>
      </p:sp>
      <p:sp>
        <p:nvSpPr>
          <p:cNvPr id="6" name="Oval 5"/>
          <p:cNvSpPr/>
          <p:nvPr/>
        </p:nvSpPr>
        <p:spPr>
          <a:xfrm>
            <a:off x="5638800" y="323850"/>
            <a:ext cx="1828800" cy="1828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6" idx="7"/>
          </p:cNvCxnSpPr>
          <p:nvPr/>
        </p:nvCxnSpPr>
        <p:spPr>
          <a:xfrm flipV="1">
            <a:off x="6553200" y="591672"/>
            <a:ext cx="646578" cy="551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95489" y="461665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063829"/>
              </p:ext>
            </p:extLst>
          </p:nvPr>
        </p:nvGraphicFramePr>
        <p:xfrm>
          <a:off x="304800" y="918865"/>
          <a:ext cx="50720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6" name="数式" r:id="rId3" imgW="2577960" imgH="431640" progId="Equation.3">
                  <p:embed/>
                </p:oleObj>
              </mc:Choice>
              <mc:Fallback>
                <p:oleObj name="数式" r:id="rId3" imgW="25779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8865"/>
                        <a:ext cx="507206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539975"/>
              </p:ext>
            </p:extLst>
          </p:nvPr>
        </p:nvGraphicFramePr>
        <p:xfrm>
          <a:off x="304800" y="2152650"/>
          <a:ext cx="48974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7" name="数式" r:id="rId5" imgW="2489040" imgH="393480" progId="Equation.3">
                  <p:embed/>
                </p:oleObj>
              </mc:Choice>
              <mc:Fallback>
                <p:oleObj name="数式" r:id="rId5" imgW="24890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52650"/>
                        <a:ext cx="489743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63083"/>
              </p:ext>
            </p:extLst>
          </p:nvPr>
        </p:nvGraphicFramePr>
        <p:xfrm>
          <a:off x="752475" y="3106738"/>
          <a:ext cx="3848100" cy="314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38" name="数式" r:id="rId7" imgW="1955520" imgH="1600200" progId="Equation.3">
                  <p:embed/>
                </p:oleObj>
              </mc:Choice>
              <mc:Fallback>
                <p:oleObj name="数式" r:id="rId7" imgW="1955520" imgH="160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3106738"/>
                        <a:ext cx="3848100" cy="314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3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237196"/>
              </p:ext>
            </p:extLst>
          </p:nvPr>
        </p:nvGraphicFramePr>
        <p:xfrm>
          <a:off x="609600" y="914400"/>
          <a:ext cx="7870826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6" name="数式" r:id="rId3" imgW="4000320" imgH="1384200" progId="Equation.3">
                  <p:embed/>
                </p:oleObj>
              </mc:Choice>
              <mc:Fallback>
                <p:oleObj name="数式" r:id="rId3" imgW="4000320" imgH="1384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7870826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circular boundary -- continued</a:t>
            </a:r>
          </a:p>
        </p:txBody>
      </p:sp>
      <p:pic>
        <p:nvPicPr>
          <p:cNvPr id="265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73868"/>
            <a:ext cx="71056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143000" y="3429000"/>
            <a:ext cx="38862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962400" y="3048000"/>
            <a:ext cx="609600" cy="1905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8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properties of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865366"/>
              </p:ext>
            </p:extLst>
          </p:nvPr>
        </p:nvGraphicFramePr>
        <p:xfrm>
          <a:off x="1143000" y="4343400"/>
          <a:ext cx="476885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3" name="数式" r:id="rId3" imgW="2425680" imgH="914400" progId="Equation.3">
                  <p:embed/>
                </p:oleObj>
              </mc:Choice>
              <mc:Fallback>
                <p:oleObj name="数式" r:id="rId3" imgW="242568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76885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982918"/>
              </p:ext>
            </p:extLst>
          </p:nvPr>
        </p:nvGraphicFramePr>
        <p:xfrm>
          <a:off x="1066800" y="766465"/>
          <a:ext cx="6891338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4" name="数式" r:id="rId5" imgW="3504960" imgH="1777680" progId="Equation.3">
                  <p:embed/>
                </p:oleObj>
              </mc:Choice>
              <mc:Fallback>
                <p:oleObj name="数式" r:id="rId5" imgW="3504960" imgH="1777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766465"/>
                        <a:ext cx="6891338" cy="349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5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properties of Bessel functions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317875"/>
              </p:ext>
            </p:extLst>
          </p:nvPr>
        </p:nvGraphicFramePr>
        <p:xfrm>
          <a:off x="1066800" y="1066800"/>
          <a:ext cx="566737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5" name="数式" r:id="rId3" imgW="2882880" imgH="1143000" progId="Equation.3">
                  <p:embed/>
                </p:oleObj>
              </mc:Choice>
              <mc:Fallback>
                <p:oleObj name="数式" r:id="rId3" imgW="28828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5667375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51852"/>
              </p:ext>
            </p:extLst>
          </p:nvPr>
        </p:nvGraphicFramePr>
        <p:xfrm>
          <a:off x="916781" y="3581400"/>
          <a:ext cx="6396038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6" name="数式" r:id="rId5" imgW="3251160" imgH="1143000" progId="Equation.3">
                  <p:embed/>
                </p:oleObj>
              </mc:Choice>
              <mc:Fallback>
                <p:oleObj name="数式" r:id="rId5" imgW="325116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781" y="3581400"/>
                        <a:ext cx="6396038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6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268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06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" y="12192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239126"/>
              </p:ext>
            </p:extLst>
          </p:nvPr>
        </p:nvGraphicFramePr>
        <p:xfrm>
          <a:off x="1219200" y="566737"/>
          <a:ext cx="2324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7" name="数式" r:id="rId5" imgW="1180800" imgH="431640" progId="Equation.3">
                  <p:embed/>
                </p:oleObj>
              </mc:Choice>
              <mc:Fallback>
                <p:oleObj name="数式" r:id="rId5" imgW="11808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6737"/>
                        <a:ext cx="23241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47551"/>
              </p:ext>
            </p:extLst>
          </p:nvPr>
        </p:nvGraphicFramePr>
        <p:xfrm>
          <a:off x="5500688" y="609600"/>
          <a:ext cx="23733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8" name="数式" r:id="rId7" imgW="1206360" imgH="431640" progId="Equation.3">
                  <p:embed/>
                </p:oleObj>
              </mc:Choice>
              <mc:Fallback>
                <p:oleObj name="数式" r:id="rId7" imgW="12063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609600"/>
                        <a:ext cx="237331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3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4" t="24434" r="16259" b="8113"/>
          <a:stretch/>
        </p:blipFill>
        <p:spPr bwMode="auto">
          <a:xfrm>
            <a:off x="914400" y="636270"/>
            <a:ext cx="716661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9600" y="57721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024304"/>
              </p:ext>
            </p:extLst>
          </p:nvPr>
        </p:nvGraphicFramePr>
        <p:xfrm>
          <a:off x="1447800" y="2192338"/>
          <a:ext cx="53879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3" name="数式" r:id="rId3" imgW="2387520" imgH="1091880" progId="Equation.3">
                  <p:embed/>
                </p:oleObj>
              </mc:Choice>
              <mc:Fallback>
                <p:oleObj name="数式" r:id="rId3" imgW="238752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92338"/>
                        <a:ext cx="538797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wave equation in one-dimension – here </a:t>
            </a:r>
            <a:r>
              <a:rPr lang="en-US" sz="2400" i="1" dirty="0" smtClean="0">
                <a:latin typeface="Symbol" pitchFamily="18" charset="2"/>
              </a:rPr>
              <a:t>m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x,t</a:t>
            </a:r>
            <a:r>
              <a:rPr lang="en-US" sz="2400" i="1" dirty="0" smtClean="0">
                <a:latin typeface="+mj-lt"/>
              </a:rPr>
              <a:t>) </a:t>
            </a:r>
            <a:r>
              <a:rPr lang="en-US" sz="2400" dirty="0" smtClean="0">
                <a:latin typeface="+mj-lt"/>
              </a:rPr>
              <a:t>can describe either a longitudinal or transverse wave.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 Traveling wave solutions --</a:t>
            </a:r>
          </a:p>
        </p:txBody>
      </p:sp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87699"/>
              </p:ext>
            </p:extLst>
          </p:nvPr>
        </p:nvGraphicFramePr>
        <p:xfrm>
          <a:off x="914400" y="152400"/>
          <a:ext cx="6764338" cy="634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0" name="数式" r:id="rId3" imgW="3606480" imgH="3403440" progId="Equation.3">
                  <p:embed/>
                </p:oleObj>
              </mc:Choice>
              <mc:Fallback>
                <p:oleObj name="数式" r:id="rId3" imgW="3606480" imgH="340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"/>
                        <a:ext cx="6764338" cy="6340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Standing wave solutions of wave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001022"/>
              </p:ext>
            </p:extLst>
          </p:nvPr>
        </p:nvGraphicFramePr>
        <p:xfrm>
          <a:off x="1048068" y="914400"/>
          <a:ext cx="34401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7" name="数式" r:id="rId3" imgW="1523880" imgH="634680" progId="Equation.3">
                  <p:embed/>
                </p:oleObj>
              </mc:Choice>
              <mc:Fallback>
                <p:oleObj name="数式" r:id="rId3" imgW="152388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068" y="914400"/>
                        <a:ext cx="3440112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12427"/>
              </p:ext>
            </p:extLst>
          </p:nvPr>
        </p:nvGraphicFramePr>
        <p:xfrm>
          <a:off x="1103313" y="2438400"/>
          <a:ext cx="6708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8" name="数式" r:id="rId5" imgW="2971800" imgH="660240" progId="Equation.3">
                  <p:embed/>
                </p:oleObj>
              </mc:Choice>
              <mc:Fallback>
                <p:oleObj name="数式" r:id="rId5" imgW="297180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438400"/>
                        <a:ext cx="67087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205493"/>
              </p:ext>
            </p:extLst>
          </p:nvPr>
        </p:nvGraphicFramePr>
        <p:xfrm>
          <a:off x="1295400" y="3962400"/>
          <a:ext cx="3354387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69" name="数式" r:id="rId7" imgW="1485720" imgH="838080" progId="Equation.3">
                  <p:embed/>
                </p:oleObj>
              </mc:Choice>
              <mc:Fallback>
                <p:oleObj name="数式" r:id="rId7" imgW="1485720" imgH="838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62400"/>
                        <a:ext cx="3354387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4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257026" name="Picture 2" descr="E:\Media\Image_Library\chapter18\18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29" y="2057400"/>
            <a:ext cx="8516471" cy="178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8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ideas to wave motion on a two-dimensional surface – elastic membrane (transverse wave; linear regime).</a:t>
            </a:r>
          </a:p>
        </p:txBody>
      </p:sp>
      <p:pic>
        <p:nvPicPr>
          <p:cNvPr id="258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3200400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u(</a:t>
            </a:r>
            <a:r>
              <a:rPr lang="en-US" sz="2400" i="1" dirty="0" err="1" smtClean="0">
                <a:latin typeface="+mj-lt"/>
              </a:rPr>
              <a:t>x,y,t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84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068835"/>
              </p:ext>
            </p:extLst>
          </p:nvPr>
        </p:nvGraphicFramePr>
        <p:xfrm>
          <a:off x="715963" y="1125538"/>
          <a:ext cx="6221412" cy="42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8" name="数式" r:id="rId3" imgW="3162240" imgH="2145960" progId="Equation.3">
                  <p:embed/>
                </p:oleObj>
              </mc:Choice>
              <mc:Fallback>
                <p:oleObj name="数式" r:id="rId3" imgW="3162240" imgH="214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5963" y="1125538"/>
                        <a:ext cx="6221412" cy="422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6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028981"/>
              </p:ext>
            </p:extLst>
          </p:nvPr>
        </p:nvGraphicFramePr>
        <p:xfrm>
          <a:off x="914400" y="38100"/>
          <a:ext cx="6221412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6" name="数式" r:id="rId3" imgW="3162240" imgH="1574640" progId="Equation.3">
                  <p:embed/>
                </p:oleObj>
              </mc:Choice>
              <mc:Fallback>
                <p:oleObj name="数式" r:id="rId3" imgW="31622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8100"/>
                        <a:ext cx="6221412" cy="309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19446"/>
              </p:ext>
            </p:extLst>
          </p:nvPr>
        </p:nvGraphicFramePr>
        <p:xfrm>
          <a:off x="866775" y="3114675"/>
          <a:ext cx="4897438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47" name="数式" r:id="rId5" imgW="2489040" imgH="1523880" progId="Equation.3">
                  <p:embed/>
                </p:oleObj>
              </mc:Choice>
              <mc:Fallback>
                <p:oleObj name="数式" r:id="rId5" imgW="248904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114675"/>
                        <a:ext cx="4897438" cy="299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3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16325</TotalTime>
  <Words>285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777</cp:revision>
  <cp:lastPrinted>2012-10-29T15:15:30Z</cp:lastPrinted>
  <dcterms:created xsi:type="dcterms:W3CDTF">2012-01-10T18:32:24Z</dcterms:created>
  <dcterms:modified xsi:type="dcterms:W3CDTF">2012-11-01T15:41:31Z</dcterms:modified>
</cp:coreProperties>
</file>