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6" r:id="rId2"/>
    <p:sldId id="354" r:id="rId3"/>
    <p:sldId id="403" r:id="rId4"/>
    <p:sldId id="406" r:id="rId5"/>
    <p:sldId id="407" r:id="rId6"/>
    <p:sldId id="408" r:id="rId7"/>
    <p:sldId id="409" r:id="rId8"/>
    <p:sldId id="410" r:id="rId9"/>
    <p:sldId id="411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7" d="100"/>
          <a:sy n="57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7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9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914400"/>
            <a:ext cx="82296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Rigid body rotational motion (Chap.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  <a:sym typeface="Wingdings" pitchFamily="2" charset="2"/>
              </a:rPr>
              <a:t>Motion of a symmetric top</a:t>
            </a:r>
          </a:p>
          <a:p>
            <a:pPr marL="914400" lvl="3">
              <a:spcBef>
                <a:spcPct val="50000"/>
              </a:spcBef>
            </a:pPr>
            <a:endParaRPr lang="en-US" sz="3200" b="1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24781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40" t="29742" r="16357" b="10110"/>
          <a:stretch/>
        </p:blipFill>
        <p:spPr bwMode="auto">
          <a:xfrm>
            <a:off x="990600" y="1219200"/>
            <a:ext cx="7858170" cy="4285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ight Arrow 4"/>
          <p:cNvSpPr/>
          <p:nvPr/>
        </p:nvSpPr>
        <p:spPr>
          <a:xfrm>
            <a:off x="762000" y="5123565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5512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64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27042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65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31730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66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904002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67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1634354"/>
              </p:ext>
            </p:extLst>
          </p:nvPr>
        </p:nvGraphicFramePr>
        <p:xfrm>
          <a:off x="4395788" y="2057400"/>
          <a:ext cx="40100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4868" name="数式" r:id="rId12" imgW="1993680" imgH="723600" progId="Equation.3">
                  <p:embed/>
                </p:oleObj>
              </mc:Choice>
              <mc:Fallback>
                <p:oleObj name="数式" r:id="rId12" imgW="1993680" imgH="723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5788" y="2057400"/>
                        <a:ext cx="40100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99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Rotational kinetic energy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036743"/>
              </p:ext>
            </p:extLst>
          </p:nvPr>
        </p:nvGraphicFramePr>
        <p:xfrm>
          <a:off x="1363662" y="1331913"/>
          <a:ext cx="6256338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4" name="数式" r:id="rId3" imgW="3111480" imgH="1625400" progId="Equation.3">
                  <p:embed/>
                </p:oleObj>
              </mc:Choice>
              <mc:Fallback>
                <p:oleObj name="数式" r:id="rId3" imgW="3111480" imgH="1625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1331913"/>
                        <a:ext cx="6256338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452047"/>
              </p:ext>
            </p:extLst>
          </p:nvPr>
        </p:nvGraphicFramePr>
        <p:xfrm>
          <a:off x="887413" y="4495800"/>
          <a:ext cx="72263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5" name="数式" r:id="rId5" imgW="3593880" imgH="634680" progId="Equation.3">
                  <p:embed/>
                </p:oleObj>
              </mc:Choice>
              <mc:Fallback>
                <p:oleObj name="数式" r:id="rId5" imgW="359388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495800"/>
                        <a:ext cx="72263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20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Motion of a symmetric top under the influence of the torque of gravity: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600" y="1443335"/>
            <a:ext cx="43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Symbol" pitchFamily="18" charset="2"/>
              </a:rPr>
              <a:t>g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447800" y="1905000"/>
            <a:ext cx="2320562" cy="2895600"/>
            <a:chOff x="1447800" y="1905000"/>
            <a:chExt cx="2320562" cy="2895600"/>
          </a:xfrm>
        </p:grpSpPr>
        <p:grpSp>
          <p:nvGrpSpPr>
            <p:cNvPr id="19" name="Group 18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ardrop 14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20" name="Arc 19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5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b</a:t>
              </a:r>
            </a:p>
          </p:txBody>
        </p:sp>
        <p:sp>
          <p:nvSpPr>
            <p:cNvPr id="24" name="Curved Right Arrow 23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Symbol" pitchFamily="18" charset="2"/>
                </a:rPr>
                <a:t>a</a:t>
              </a: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59754"/>
              </p:ext>
            </p:extLst>
          </p:nvPr>
        </p:nvGraphicFramePr>
        <p:xfrm>
          <a:off x="2743200" y="4589463"/>
          <a:ext cx="554196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847" name="数式" r:id="rId3" imgW="2755800" imgH="812520" progId="Equation.3">
                  <p:embed/>
                </p:oleObj>
              </mc:Choice>
              <mc:Fallback>
                <p:oleObj name="数式" r:id="rId3" imgW="27558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89463"/>
                        <a:ext cx="554196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94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91898"/>
              </p:ext>
            </p:extLst>
          </p:nvPr>
        </p:nvGraphicFramePr>
        <p:xfrm>
          <a:off x="990600" y="3175"/>
          <a:ext cx="5541963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3" name="数式" r:id="rId3" imgW="2755800" imgH="2361960" progId="Equation.3">
                  <p:embed/>
                </p:oleObj>
              </mc:Choice>
              <mc:Fallback>
                <p:oleObj name="数式" r:id="rId3" imgW="2755800" imgH="236196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75"/>
                        <a:ext cx="5541963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86523"/>
              </p:ext>
            </p:extLst>
          </p:nvPr>
        </p:nvGraphicFramePr>
        <p:xfrm>
          <a:off x="990600" y="4518025"/>
          <a:ext cx="6564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9884" name="数式" r:id="rId5" imgW="3263760" imgH="965160" progId="Equation.3">
                  <p:embed/>
                </p:oleObj>
              </mc:Choice>
              <mc:Fallback>
                <p:oleObj name="数式" r:id="rId5" imgW="3263760" imgH="965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18025"/>
                        <a:ext cx="6564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00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99874"/>
              </p:ext>
            </p:extLst>
          </p:nvPr>
        </p:nvGraphicFramePr>
        <p:xfrm>
          <a:off x="800100" y="228600"/>
          <a:ext cx="6437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0894" name="数式" r:id="rId3" imgW="3200400" imgH="965160" progId="Equation.3">
                  <p:embed/>
                </p:oleObj>
              </mc:Choice>
              <mc:Fallback>
                <p:oleObj name="数式" r:id="rId3" imgW="320040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28600"/>
                        <a:ext cx="6437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088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08564"/>
            <a:ext cx="57531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3581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Stable/unstable solutions near</a:t>
            </a:r>
          </a:p>
          <a:p>
            <a:r>
              <a:rPr lang="en-US" sz="2400" dirty="0" smtClean="0">
                <a:latin typeface="Symbol" pitchFamily="18" charset="2"/>
              </a:rPr>
              <a:t>b</a:t>
            </a:r>
            <a:r>
              <a:rPr lang="en-US" sz="2400" dirty="0" smtClean="0">
                <a:latin typeface="+mj-lt"/>
              </a:rPr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21944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6721951"/>
              </p:ext>
            </p:extLst>
          </p:nvPr>
        </p:nvGraphicFramePr>
        <p:xfrm>
          <a:off x="685800" y="865188"/>
          <a:ext cx="7151688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1914" name="数式" r:id="rId3" imgW="3555720" imgH="2286000" progId="Equation.3">
                  <p:embed/>
                </p:oleObj>
              </mc:Choice>
              <mc:Fallback>
                <p:oleObj name="数式" r:id="rId3" imgW="3555720" imgH="2286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865188"/>
                        <a:ext cx="7151688" cy="446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417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10/26/2012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2012 -- Lecture 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pic>
        <p:nvPicPr>
          <p:cNvPr id="2529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524000"/>
            <a:ext cx="558165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</a:t>
            </a:r>
            <a:r>
              <a:rPr lang="en-US" sz="2400" smtClean="0">
                <a:latin typeface="+mj-lt"/>
              </a:rPr>
              <a:t>general case: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799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15698</TotalTime>
  <Words>146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</cp:lastModifiedBy>
  <cp:revision>743</cp:revision>
  <cp:lastPrinted>2012-10-24T16:02:11Z</cp:lastPrinted>
  <dcterms:created xsi:type="dcterms:W3CDTF">2012-01-10T18:32:24Z</dcterms:created>
  <dcterms:modified xsi:type="dcterms:W3CDTF">2012-10-26T16:49:40Z</dcterms:modified>
</cp:coreProperties>
</file>