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393" r:id="rId4"/>
    <p:sldId id="394" r:id="rId5"/>
    <p:sldId id="395" r:id="rId6"/>
    <p:sldId id="396" r:id="rId7"/>
    <p:sldId id="397" r:id="rId8"/>
    <p:sldId id="398" r:id="rId9"/>
    <p:sldId id="388" r:id="rId10"/>
    <p:sldId id="389" r:id="rId11"/>
    <p:sldId id="392" r:id="rId12"/>
    <p:sldId id="399" r:id="rId13"/>
    <p:sldId id="400" r:id="rId14"/>
    <p:sldId id="401" r:id="rId15"/>
    <p:sldId id="402" r:id="rId16"/>
    <p:sldId id="404" r:id="rId17"/>
    <p:sldId id="405" r:id="rId18"/>
    <p:sldId id="403" r:id="rId19"/>
    <p:sldId id="40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-14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5" Type="http://schemas.openxmlformats.org/officeDocument/2006/relationships/image" Target="../media/image27.wmf"/><Relationship Id="rId4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en.wikipedia.org/wiki/Euler_angle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9.bin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144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24: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Rigid body rotational motion (Chap. 5)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Torque free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Euler angles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Motion of a symmetric top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Descriptions of rotation about a given origin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90665"/>
              </p:ext>
            </p:extLst>
          </p:nvPr>
        </p:nvGraphicFramePr>
        <p:xfrm>
          <a:off x="381000" y="1143000"/>
          <a:ext cx="8488362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7" name="数式" r:id="rId3" imgW="3403440" imgH="1777680" progId="Equation.3">
                  <p:embed/>
                </p:oleObj>
              </mc:Choice>
              <mc:Fallback>
                <p:oleObj name="数式" r:id="rId3" imgW="3403440" imgH="1777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488362" cy="430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0829"/>
              </p:ext>
            </p:extLst>
          </p:nvPr>
        </p:nvGraphicFramePr>
        <p:xfrm>
          <a:off x="304800" y="152400"/>
          <a:ext cx="741045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1" name="数式" r:id="rId3" imgW="2971800" imgH="990360" progId="Equation.3">
                  <p:embed/>
                </p:oleObj>
              </mc:Choice>
              <mc:Fallback>
                <p:oleObj name="数式" r:id="rId3" imgW="297180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7410450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774869"/>
              </p:ext>
            </p:extLst>
          </p:nvPr>
        </p:nvGraphicFramePr>
        <p:xfrm>
          <a:off x="457200" y="3048000"/>
          <a:ext cx="6973888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2" name="数式" r:id="rId5" imgW="2971800" imgH="1117440" progId="Equation.3">
                  <p:embed/>
                </p:oleObj>
              </mc:Choice>
              <mc:Fallback>
                <p:oleObj name="数式" r:id="rId5" imgW="29718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6973888" cy="254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5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934138"/>
              </p:ext>
            </p:extLst>
          </p:nvPr>
        </p:nvGraphicFramePr>
        <p:xfrm>
          <a:off x="381000" y="152400"/>
          <a:ext cx="7927976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4" name="数式" r:id="rId3" imgW="3377880" imgH="1218960" progId="Equation.3">
                  <p:embed/>
                </p:oleObj>
              </mc:Choice>
              <mc:Fallback>
                <p:oleObj name="数式" r:id="rId3" imgW="3377880" imgH="12189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"/>
                        <a:ext cx="7927976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450616"/>
              </p:ext>
            </p:extLst>
          </p:nvPr>
        </p:nvGraphicFramePr>
        <p:xfrm>
          <a:off x="452437" y="2963862"/>
          <a:ext cx="8462963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55" name="数式" r:id="rId5" imgW="3606480" imgH="1473120" progId="Equation.3">
                  <p:embed/>
                </p:oleObj>
              </mc:Choice>
              <mc:Fallback>
                <p:oleObj name="数式" r:id="rId5" imgW="3606480" imgH="14731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" y="2963862"/>
                        <a:ext cx="8462963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6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Transformation between body-fixed and inertial coordinate systems – Euler angles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638800"/>
            <a:ext cx="6477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hlinkClick r:id="rId2"/>
              </a:rPr>
              <a:t>http://en.wikipedia.org/wiki/Euler_angles</a:t>
            </a:r>
            <a:endParaRPr lang="en-US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7767" y="1447800"/>
            <a:ext cx="3429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inertial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28600" y="1447800"/>
            <a:ext cx="3589868" cy="3863340"/>
            <a:chOff x="228600" y="1447800"/>
            <a:chExt cx="3589868" cy="3863340"/>
          </a:xfrm>
        </p:grpSpPr>
        <p:pic>
          <p:nvPicPr>
            <p:cNvPr id="240642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28600" y="2133600"/>
              <a:ext cx="3429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body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58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847124"/>
              </p:ext>
            </p:extLst>
          </p:nvPr>
        </p:nvGraphicFramePr>
        <p:xfrm>
          <a:off x="1648883" y="93080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4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93080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4800" y="1447800"/>
            <a:ext cx="3513668" cy="3863340"/>
            <a:chOff x="304800" y="1447800"/>
            <a:chExt cx="3513668" cy="3863340"/>
          </a:xfrm>
        </p:grpSpPr>
        <p:pic>
          <p:nvPicPr>
            <p:cNvPr id="19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404574"/>
              </p:ext>
            </p:extLst>
          </p:nvPr>
        </p:nvGraphicFramePr>
        <p:xfrm>
          <a:off x="3048000" y="472122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5"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122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932955"/>
              </p:ext>
            </p:extLst>
          </p:nvPr>
        </p:nvGraphicFramePr>
        <p:xfrm>
          <a:off x="152400" y="280193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6"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193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929921"/>
              </p:ext>
            </p:extLst>
          </p:nvPr>
        </p:nvGraphicFramePr>
        <p:xfrm>
          <a:off x="4191000" y="2010569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7"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10569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818468" y="3379470"/>
            <a:ext cx="486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express all components in body-fixed frame:</a:t>
            </a:r>
          </a:p>
        </p:txBody>
      </p:sp>
    </p:spTree>
    <p:extLst>
      <p:ext uri="{BB962C8B-B14F-4D97-AF65-F5344CB8AC3E}">
        <p14:creationId xmlns:p14="http://schemas.microsoft.com/office/powerpoint/2010/main" val="14513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275807"/>
              </p:ext>
            </p:extLst>
          </p:nvPr>
        </p:nvGraphicFramePr>
        <p:xfrm>
          <a:off x="1648883" y="93080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4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93080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4800" y="1447800"/>
            <a:ext cx="3513668" cy="3863340"/>
            <a:chOff x="304800" y="1447800"/>
            <a:chExt cx="3513668" cy="3863340"/>
          </a:xfrm>
        </p:grpSpPr>
        <p:pic>
          <p:nvPicPr>
            <p:cNvPr id="19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603845"/>
              </p:ext>
            </p:extLst>
          </p:nvPr>
        </p:nvGraphicFramePr>
        <p:xfrm>
          <a:off x="3048000" y="472122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5"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122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60319"/>
              </p:ext>
            </p:extLst>
          </p:nvPr>
        </p:nvGraphicFramePr>
        <p:xfrm>
          <a:off x="152400" y="280193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6"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193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583474"/>
              </p:ext>
            </p:extLst>
          </p:nvPr>
        </p:nvGraphicFramePr>
        <p:xfrm>
          <a:off x="3733800" y="609600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7"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812297"/>
              </p:ext>
            </p:extLst>
          </p:nvPr>
        </p:nvGraphicFramePr>
        <p:xfrm>
          <a:off x="3962400" y="2573111"/>
          <a:ext cx="4724400" cy="230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38" name="数式" r:id="rId12" imgW="2349360" imgH="1180800" progId="Equation.3">
                  <p:embed/>
                </p:oleObj>
              </mc:Choice>
              <mc:Fallback>
                <p:oleObj name="数式" r:id="rId12" imgW="2349360" imgH="11808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573111"/>
                        <a:ext cx="4724400" cy="2303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43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122507"/>
              </p:ext>
            </p:extLst>
          </p:nvPr>
        </p:nvGraphicFramePr>
        <p:xfrm>
          <a:off x="914400" y="457200"/>
          <a:ext cx="31289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2" name="数式" r:id="rId3" imgW="1333440" imgH="241200" progId="Equation.3">
                  <p:embed/>
                </p:oleObj>
              </mc:Choice>
              <mc:Fallback>
                <p:oleObj name="数式" r:id="rId3" imgW="1333440" imgH="2412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31289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630820"/>
              </p:ext>
            </p:extLst>
          </p:nvPr>
        </p:nvGraphicFramePr>
        <p:xfrm>
          <a:off x="914400" y="1847850"/>
          <a:ext cx="602773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3" name="数式" r:id="rId5" imgW="2997000" imgH="1904760" progId="Equation.3">
                  <p:embed/>
                </p:oleObj>
              </mc:Choice>
              <mc:Fallback>
                <p:oleObj name="数式" r:id="rId5" imgW="2997000" imgH="1904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47850"/>
                        <a:ext cx="6027738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17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722049"/>
              </p:ext>
            </p:extLst>
          </p:nvPr>
        </p:nvGraphicFramePr>
        <p:xfrm>
          <a:off x="914400" y="457200"/>
          <a:ext cx="31289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6" name="数式" r:id="rId3" imgW="1333440" imgH="241200" progId="Equation.3">
                  <p:embed/>
                </p:oleObj>
              </mc:Choice>
              <mc:Fallback>
                <p:oleObj name="数式" r:id="rId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7200"/>
                        <a:ext cx="31289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903173"/>
              </p:ext>
            </p:extLst>
          </p:nvPr>
        </p:nvGraphicFramePr>
        <p:xfrm>
          <a:off x="838200" y="1301750"/>
          <a:ext cx="4878388" cy="183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7" name="数式" r:id="rId5" imgW="2425680" imgH="939600" progId="Equation.3">
                  <p:embed/>
                </p:oleObj>
              </mc:Choice>
              <mc:Fallback>
                <p:oleObj name="数式" r:id="rId5" imgW="242568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01750"/>
                        <a:ext cx="4878388" cy="183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84161"/>
              </p:ext>
            </p:extLst>
          </p:nvPr>
        </p:nvGraphicFramePr>
        <p:xfrm>
          <a:off x="1293812" y="3352800"/>
          <a:ext cx="48783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8" name="数式" r:id="rId7" imgW="2425680" imgH="1447560" progId="Equation.3">
                  <p:embed/>
                </p:oleObj>
              </mc:Choice>
              <mc:Fallback>
                <p:oleObj name="数式" r:id="rId7" imgW="2425680" imgH="1447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2" y="3352800"/>
                        <a:ext cx="48783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2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55127"/>
              </p:ext>
            </p:extLst>
          </p:nvPr>
        </p:nvGraphicFramePr>
        <p:xfrm>
          <a:off x="1648883" y="930804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79" name="数式" r:id="rId3" imgW="164880" imgH="241200" progId="Equation.3">
                  <p:embed/>
                </p:oleObj>
              </mc:Choice>
              <mc:Fallback>
                <p:oleObj name="数式" r:id="rId3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883" y="930804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304800" y="1447800"/>
            <a:ext cx="3513668" cy="3863340"/>
            <a:chOff x="304800" y="1447800"/>
            <a:chExt cx="3513668" cy="3863340"/>
          </a:xfrm>
        </p:grpSpPr>
        <p:pic>
          <p:nvPicPr>
            <p:cNvPr id="19" name="Picture 2" descr="http://upload.wikimedia.org/wikipedia/commons/thumb/a/a1/Eulerangles.svg/300px-Eulerangles.sv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447800"/>
              <a:ext cx="3429000" cy="3863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4000" y="4267200"/>
              <a:ext cx="36195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304800" y="3810000"/>
              <a:ext cx="1638300" cy="0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7200" y="33528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F0"/>
                  </a:solidFill>
                  <a:latin typeface="+mj-lt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71801" y="3657600"/>
              <a:ext cx="846667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y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295400" y="4724400"/>
              <a:ext cx="228600" cy="5867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009650" y="4648200"/>
              <a:ext cx="36195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+mj-lt"/>
                </a:rPr>
                <a:t>x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1943100" y="2362200"/>
              <a:ext cx="647700" cy="1371600"/>
            </a:xfrm>
            <a:prstGeom prst="straightConnector1">
              <a:avLst/>
            </a:prstGeom>
            <a:ln w="635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2514600" y="20574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527042"/>
              </p:ext>
            </p:extLst>
          </p:nvPr>
        </p:nvGraphicFramePr>
        <p:xfrm>
          <a:off x="3048000" y="4721225"/>
          <a:ext cx="3873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0" name="数式" r:id="rId6" imgW="164880" imgH="228600" progId="Equation.3">
                  <p:embed/>
                </p:oleObj>
              </mc:Choice>
              <mc:Fallback>
                <p:oleObj name="数式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721225"/>
                        <a:ext cx="3873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31730"/>
              </p:ext>
            </p:extLst>
          </p:nvPr>
        </p:nvGraphicFramePr>
        <p:xfrm>
          <a:off x="152400" y="2801937"/>
          <a:ext cx="3873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1" name="数式" r:id="rId8" imgW="164880" imgH="241200" progId="Equation.3">
                  <p:embed/>
                </p:oleObj>
              </mc:Choice>
              <mc:Fallback>
                <p:oleObj name="数式" r:id="rId8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801937"/>
                        <a:ext cx="38735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04002"/>
              </p:ext>
            </p:extLst>
          </p:nvPr>
        </p:nvGraphicFramePr>
        <p:xfrm>
          <a:off x="3733800" y="609600"/>
          <a:ext cx="31289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2" name="数式" r:id="rId10" imgW="1333440" imgH="241200" progId="Equation.3">
                  <p:embed/>
                </p:oleObj>
              </mc:Choice>
              <mc:Fallback>
                <p:oleObj name="数式" r:id="rId10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609600"/>
                        <a:ext cx="31289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634354"/>
              </p:ext>
            </p:extLst>
          </p:nvPr>
        </p:nvGraphicFramePr>
        <p:xfrm>
          <a:off x="4395788" y="2057400"/>
          <a:ext cx="401002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83" name="数式" r:id="rId12" imgW="1993680" imgH="723600" progId="Equation.3">
                  <p:embed/>
                </p:oleObj>
              </mc:Choice>
              <mc:Fallback>
                <p:oleObj name="数式" r:id="rId12" imgW="1993680" imgH="72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788" y="2057400"/>
                        <a:ext cx="4010025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Rotational kinetic energy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36743"/>
              </p:ext>
            </p:extLst>
          </p:nvPr>
        </p:nvGraphicFramePr>
        <p:xfrm>
          <a:off x="1363662" y="1331913"/>
          <a:ext cx="6256338" cy="316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9" name="数式" r:id="rId3" imgW="3111480" imgH="1625400" progId="Equation.3">
                  <p:embed/>
                </p:oleObj>
              </mc:Choice>
              <mc:Fallback>
                <p:oleObj name="数式" r:id="rId3" imgW="3111480" imgH="1625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2" y="1331913"/>
                        <a:ext cx="6256338" cy="316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52047"/>
              </p:ext>
            </p:extLst>
          </p:nvPr>
        </p:nvGraphicFramePr>
        <p:xfrm>
          <a:off x="887413" y="4495800"/>
          <a:ext cx="722630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0" name="数式" r:id="rId5" imgW="3593880" imgH="634680" progId="Equation.3">
                  <p:embed/>
                </p:oleObj>
              </mc:Choice>
              <mc:Fallback>
                <p:oleObj name="数式" r:id="rId5" imgW="35938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4495800"/>
                        <a:ext cx="7226300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2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414462" y="5838017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3" t="23256" r="39303" b="4292"/>
          <a:stretch/>
        </p:blipFill>
        <p:spPr bwMode="auto">
          <a:xfrm>
            <a:off x="1863213" y="284134"/>
            <a:ext cx="5929313" cy="593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2334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30000" r="31948" b="4118"/>
          <a:stretch/>
        </p:blipFill>
        <p:spPr bwMode="auto">
          <a:xfrm>
            <a:off x="129439" y="990600"/>
            <a:ext cx="8938361" cy="490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1896533"/>
            <a:ext cx="2590800" cy="25146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30261" r="34864" b="5425"/>
          <a:stretch/>
        </p:blipFill>
        <p:spPr bwMode="auto">
          <a:xfrm>
            <a:off x="990600" y="914400"/>
            <a:ext cx="7233901" cy="499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0787" y="208782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about Exam problem #1:</a:t>
            </a:r>
          </a:p>
        </p:txBody>
      </p:sp>
      <p:pic>
        <p:nvPicPr>
          <p:cNvPr id="2355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2" t="9661" r="8962" b="5081"/>
          <a:stretch/>
        </p:blipFill>
        <p:spPr bwMode="auto">
          <a:xfrm>
            <a:off x="0" y="685800"/>
            <a:ext cx="9153266" cy="558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1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Motivation for model: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</a:p>
        </p:txBody>
      </p:sp>
      <p:pic>
        <p:nvPicPr>
          <p:cNvPr id="236546" name="Picture 2" descr="http://tap.iop.org/atoms/rutherford/img_full_4719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640455" cy="33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99491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http://tap.iop.org/atoms/rutherford/img_full_47190.gif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1055" y="1216673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Au target particles consist of</a:t>
            </a:r>
          </a:p>
          <a:p>
            <a:r>
              <a:rPr lang="en-US" sz="2400" dirty="0" smtClean="0">
                <a:latin typeface="+mj-lt"/>
              </a:rPr>
              <a:t>Au nuclei which are screened by electrons.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943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71674"/>
              </p:ext>
            </p:extLst>
          </p:nvPr>
        </p:nvGraphicFramePr>
        <p:xfrm>
          <a:off x="457200" y="381000"/>
          <a:ext cx="8305800" cy="479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96" name="数式" r:id="rId3" imgW="4330440" imgH="2577960" progId="Equation.3">
                  <p:embed/>
                </p:oleObj>
              </mc:Choice>
              <mc:Fallback>
                <p:oleObj name="数式" r:id="rId3" imgW="4330440" imgH="25779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"/>
                        <a:ext cx="8305800" cy="479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914065"/>
              </p:ext>
            </p:extLst>
          </p:nvPr>
        </p:nvGraphicFramePr>
        <p:xfrm>
          <a:off x="1066800" y="685800"/>
          <a:ext cx="5334000" cy="276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13" name="数式" r:id="rId3" imgW="2781000" imgH="1485720" progId="Equation.3">
                  <p:embed/>
                </p:oleObj>
              </mc:Choice>
              <mc:Fallback>
                <p:oleObj name="数式" r:id="rId3" imgW="2781000" imgH="1485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5800"/>
                        <a:ext cx="5334000" cy="276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7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10/24/2012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501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Back to rotational motion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093559"/>
              </p:ext>
            </p:extLst>
          </p:nvPr>
        </p:nvGraphicFramePr>
        <p:xfrm>
          <a:off x="385763" y="644525"/>
          <a:ext cx="7980362" cy="553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93" name="数式" r:id="rId3" imgW="3200400" imgH="2286000" progId="Equation.3">
                  <p:embed/>
                </p:oleObj>
              </mc:Choice>
              <mc:Fallback>
                <p:oleObj name="数式" r:id="rId3" imgW="3200400" imgH="2286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644525"/>
                        <a:ext cx="7980362" cy="553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4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15094</TotalTime>
  <Words>292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728</cp:revision>
  <cp:lastPrinted>2012-10-15T18:08:23Z</cp:lastPrinted>
  <dcterms:created xsi:type="dcterms:W3CDTF">2012-01-10T18:32:24Z</dcterms:created>
  <dcterms:modified xsi:type="dcterms:W3CDTF">2012-10-24T16:00:39Z</dcterms:modified>
</cp:coreProperties>
</file>