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96" r:id="rId2"/>
    <p:sldId id="354" r:id="rId3"/>
    <p:sldId id="381" r:id="rId4"/>
    <p:sldId id="382" r:id="rId5"/>
    <p:sldId id="383" r:id="rId6"/>
    <p:sldId id="384" r:id="rId7"/>
    <p:sldId id="385" r:id="rId8"/>
    <p:sldId id="386" r:id="rId9"/>
    <p:sldId id="387" r:id="rId10"/>
    <p:sldId id="388" r:id="rId11"/>
    <p:sldId id="389" r:id="rId12"/>
    <p:sldId id="390" r:id="rId13"/>
    <p:sldId id="391" r:id="rId14"/>
    <p:sldId id="392" r:id="rId15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32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6" autoAdjust="0"/>
    <p:restoredTop sz="94660"/>
  </p:normalViewPr>
  <p:slideViewPr>
    <p:cSldViewPr>
      <p:cViewPr varScale="1">
        <p:scale>
          <a:sx n="56" d="100"/>
          <a:sy n="56" d="100"/>
        </p:scale>
        <p:origin x="-151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0" d="100"/>
        <a:sy n="6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3.wmf"/><Relationship Id="rId1" Type="http://schemas.openxmlformats.org/officeDocument/2006/relationships/image" Target="../media/image22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24.wmf"/><Relationship Id="rId1" Type="http://schemas.openxmlformats.org/officeDocument/2006/relationships/image" Target="../media/image19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4" Type="http://schemas.openxmlformats.org/officeDocument/2006/relationships/image" Target="../media/image14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94727C-8B30-4386-9703-61EF7B04C9A7}" type="datetimeFigureOut">
              <a:rPr lang="en-US" smtClean="0"/>
              <a:t>10/23/2012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357BCF-F272-4C79-9BBA-DF21EFA30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5871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AC5D2E9F-93AF-4192-9362-BE5EFDABCE46}" type="datetimeFigureOut">
              <a:rPr lang="en-US" smtClean="0"/>
              <a:t>10/23/2012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615B37F0-B5B5-4873-843A-F6B8A32A0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160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57383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10/22/2012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23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254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10/22/2012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23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155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10/22/2012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23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288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10/22/2012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23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855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10/22/2012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23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383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10/22/2012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23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10/22/2012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23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922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10/22/2012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23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916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10/22/2012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23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865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10/22/2012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23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502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10/22/2012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23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244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10/22/2012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PHY 711  Fall 2012 -- Lecture 23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172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17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18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3" Type="http://schemas.openxmlformats.org/officeDocument/2006/relationships/oleObject" Target="../embeddings/oleObject18.bin"/><Relationship Id="rId7" Type="http://schemas.openxmlformats.org/officeDocument/2006/relationships/oleObject" Target="../embeddings/oleObject2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20.wmf"/><Relationship Id="rId5" Type="http://schemas.openxmlformats.org/officeDocument/2006/relationships/oleObject" Target="../embeddings/oleObject19.bin"/><Relationship Id="rId4" Type="http://schemas.openxmlformats.org/officeDocument/2006/relationships/image" Target="../media/image19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23.wmf"/><Relationship Id="rId5" Type="http://schemas.openxmlformats.org/officeDocument/2006/relationships/oleObject" Target="../embeddings/oleObject22.bin"/><Relationship Id="rId4" Type="http://schemas.openxmlformats.org/officeDocument/2006/relationships/image" Target="../media/image22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24.wmf"/><Relationship Id="rId5" Type="http://schemas.openxmlformats.org/officeDocument/2006/relationships/oleObject" Target="../embeddings/oleObject24.bin"/><Relationship Id="rId4" Type="http://schemas.openxmlformats.org/officeDocument/2006/relationships/image" Target="../media/image19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5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7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8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11.bin"/><Relationship Id="rId10" Type="http://schemas.openxmlformats.org/officeDocument/2006/relationships/image" Target="../media/image14.wmf"/><Relationship Id="rId4" Type="http://schemas.openxmlformats.org/officeDocument/2006/relationships/image" Target="../media/image11.wmf"/><Relationship Id="rId9" Type="http://schemas.openxmlformats.org/officeDocument/2006/relationships/oleObject" Target="../embeddings/oleObject13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5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6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10/22/2012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23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914400"/>
            <a:ext cx="8229600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PHY </a:t>
            </a:r>
            <a:r>
              <a:rPr lang="en-US" sz="3200" b="1" dirty="0"/>
              <a:t>7</a:t>
            </a:r>
            <a:r>
              <a:rPr lang="en-US" sz="3200" b="1" dirty="0" smtClean="0"/>
              <a:t>11 Classical Mechanics and Mathematical Methods</a:t>
            </a:r>
          </a:p>
          <a:p>
            <a:pPr algn="ctr"/>
            <a:r>
              <a:rPr lang="en-US" sz="3200" b="1" dirty="0" smtClean="0"/>
              <a:t>10-10:50 AM  MWF  Olin 103</a:t>
            </a:r>
          </a:p>
          <a:p>
            <a:pPr algn="ctr"/>
            <a:endParaRPr lang="en-US" sz="3200" b="1" dirty="0"/>
          </a:p>
          <a:p>
            <a:pPr algn="ctr"/>
            <a:r>
              <a:rPr lang="en-US" sz="3200" b="1" dirty="0" smtClean="0"/>
              <a:t>Plan for Lecture 23:</a:t>
            </a:r>
            <a:endParaRPr lang="en-US" sz="3200" b="1" dirty="0">
              <a:solidFill>
                <a:schemeClr val="folHlink"/>
              </a:solidFill>
            </a:endParaRPr>
          </a:p>
          <a:p>
            <a:pPr marL="457200" lvl="2">
              <a:spcBef>
                <a:spcPct val="50000"/>
              </a:spcBef>
            </a:pPr>
            <a:r>
              <a:rPr lang="en-US" sz="3200" b="1" dirty="0" smtClean="0">
                <a:solidFill>
                  <a:schemeClr val="folHlink"/>
                </a:solidFill>
              </a:rPr>
              <a:t>Rigid body rotational motion (Chap. 5)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3200" b="1" dirty="0" smtClean="0">
                <a:solidFill>
                  <a:schemeClr val="folHlink"/>
                </a:solidFill>
                <a:sym typeface="Wingdings" pitchFamily="2" charset="2"/>
              </a:rPr>
              <a:t>Moment of inertia tensor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3200" b="1" dirty="0" smtClean="0">
                <a:solidFill>
                  <a:schemeClr val="folHlink"/>
                </a:solidFill>
                <a:sym typeface="Wingdings" pitchFamily="2" charset="2"/>
              </a:rPr>
              <a:t>Rotational equations of motion</a:t>
            </a:r>
            <a:endParaRPr lang="en-US" sz="3200" b="1" dirty="0" smtClean="0">
              <a:solidFill>
                <a:schemeClr val="folHlin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9874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10/22/2012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23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10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150167"/>
            <a:ext cx="807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Descriptions of rotation about a given origin --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74093559"/>
              </p:ext>
            </p:extLst>
          </p:nvPr>
        </p:nvGraphicFramePr>
        <p:xfrm>
          <a:off x="385763" y="644525"/>
          <a:ext cx="7980362" cy="5538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8372" name="数式" r:id="rId3" imgW="3200400" imgH="2286000" progId="Equation.3">
                  <p:embed/>
                </p:oleObj>
              </mc:Choice>
              <mc:Fallback>
                <p:oleObj name="数式" r:id="rId3" imgW="3200400" imgH="22860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5763" y="644525"/>
                        <a:ext cx="7980362" cy="5538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1453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10/22/2012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23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150167"/>
            <a:ext cx="807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Descriptions of rotation about a given origin --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99590665"/>
              </p:ext>
            </p:extLst>
          </p:nvPr>
        </p:nvGraphicFramePr>
        <p:xfrm>
          <a:off x="381000" y="1143000"/>
          <a:ext cx="8488362" cy="4306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9396" name="数式" r:id="rId3" imgW="3403440" imgH="1777680" progId="Equation.3">
                  <p:embed/>
                </p:oleObj>
              </mc:Choice>
              <mc:Fallback>
                <p:oleObj name="数式" r:id="rId3" imgW="3403440" imgH="177768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1143000"/>
                        <a:ext cx="8488362" cy="4306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05789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10/22/2012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23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12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61507101"/>
              </p:ext>
            </p:extLst>
          </p:nvPr>
        </p:nvGraphicFramePr>
        <p:xfrm>
          <a:off x="304800" y="152400"/>
          <a:ext cx="7410450" cy="2400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0452" name="数式" r:id="rId3" imgW="2971800" imgH="990360" progId="Equation.3">
                  <p:embed/>
                </p:oleObj>
              </mc:Choice>
              <mc:Fallback>
                <p:oleObj name="数式" r:id="rId3" imgW="2971800" imgH="99036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152400"/>
                        <a:ext cx="7410450" cy="2400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69144912"/>
              </p:ext>
            </p:extLst>
          </p:nvPr>
        </p:nvGraphicFramePr>
        <p:xfrm>
          <a:off x="304800" y="2819400"/>
          <a:ext cx="5699125" cy="3508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0453" name="数式" r:id="rId5" imgW="2286000" imgH="1447560" progId="Equation.3">
                  <p:embed/>
                </p:oleObj>
              </mc:Choice>
              <mc:Fallback>
                <p:oleObj name="数式" r:id="rId5" imgW="2286000" imgH="144756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2819400"/>
                        <a:ext cx="5699125" cy="3508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87979189"/>
              </p:ext>
            </p:extLst>
          </p:nvPr>
        </p:nvGraphicFramePr>
        <p:xfrm>
          <a:off x="6096000" y="5105400"/>
          <a:ext cx="1739900" cy="1231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0454" name="数式" r:id="rId7" imgW="698400" imgH="507960" progId="Equation.3">
                  <p:embed/>
                </p:oleObj>
              </mc:Choice>
              <mc:Fallback>
                <p:oleObj name="数式" r:id="rId7" imgW="698400" imgH="50796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0" y="5105400"/>
                        <a:ext cx="1739900" cy="1231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37410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10/22/2012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23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457200"/>
            <a:ext cx="822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Solution of Euler equations for a symmetric top --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57904377"/>
              </p:ext>
            </p:extLst>
          </p:nvPr>
        </p:nvGraphicFramePr>
        <p:xfrm>
          <a:off x="1143000" y="1295400"/>
          <a:ext cx="5345113" cy="2771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1452" name="数式" r:id="rId3" imgW="2145960" imgH="1143000" progId="Equation.3">
                  <p:embed/>
                </p:oleObj>
              </mc:Choice>
              <mc:Fallback>
                <p:oleObj name="数式" r:id="rId3" imgW="2145960" imgH="11430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1295400"/>
                        <a:ext cx="5345113" cy="2771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44762791"/>
              </p:ext>
            </p:extLst>
          </p:nvPr>
        </p:nvGraphicFramePr>
        <p:xfrm>
          <a:off x="1447800" y="4648200"/>
          <a:ext cx="4845050" cy="1014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1453" name="数式" r:id="rId5" imgW="1942920" imgH="419040" progId="Equation.3">
                  <p:embed/>
                </p:oleObj>
              </mc:Choice>
              <mc:Fallback>
                <p:oleObj name="数式" r:id="rId5" imgW="1942920" imgH="4190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4648200"/>
                        <a:ext cx="4845050" cy="1014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25130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10/22/2012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23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14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5580829"/>
              </p:ext>
            </p:extLst>
          </p:nvPr>
        </p:nvGraphicFramePr>
        <p:xfrm>
          <a:off x="304800" y="152400"/>
          <a:ext cx="7410450" cy="2400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2466" name="数式" r:id="rId3" imgW="2971800" imgH="990360" progId="Equation.3">
                  <p:embed/>
                </p:oleObj>
              </mc:Choice>
              <mc:Fallback>
                <p:oleObj name="数式" r:id="rId3" imgW="2971800" imgH="9903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152400"/>
                        <a:ext cx="7410450" cy="2400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97185308"/>
              </p:ext>
            </p:extLst>
          </p:nvPr>
        </p:nvGraphicFramePr>
        <p:xfrm>
          <a:off x="685801" y="2513106"/>
          <a:ext cx="6705600" cy="43448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2467" name="数式" r:id="rId5" imgW="2857320" imgH="1904760" progId="Equation.3">
                  <p:embed/>
                </p:oleObj>
              </mc:Choice>
              <mc:Fallback>
                <p:oleObj name="数式" r:id="rId5" imgW="2857320" imgH="19047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1" y="2513106"/>
                        <a:ext cx="6705600" cy="434489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78568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10/22/2012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23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</a:t>
            </a:fld>
            <a:endParaRPr lang="en-US" dirty="0"/>
          </a:p>
        </p:txBody>
      </p:sp>
      <p:sp>
        <p:nvSpPr>
          <p:cNvPr id="5" name="Right Arrow 4"/>
          <p:cNvSpPr/>
          <p:nvPr/>
        </p:nvSpPr>
        <p:spPr>
          <a:xfrm>
            <a:off x="1414462" y="5660996"/>
            <a:ext cx="457200" cy="381000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223235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673" t="23256" r="39303" b="4292"/>
          <a:stretch/>
        </p:blipFill>
        <p:spPr bwMode="auto">
          <a:xfrm>
            <a:off x="1863213" y="284134"/>
            <a:ext cx="5929313" cy="59348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66633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10/22/2012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23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19489505"/>
              </p:ext>
            </p:extLst>
          </p:nvPr>
        </p:nvGraphicFramePr>
        <p:xfrm>
          <a:off x="609600" y="457200"/>
          <a:ext cx="4808538" cy="1379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0280" name="数式" r:id="rId3" imgW="2234880" imgH="660240" progId="Equation.3">
                  <p:embed/>
                </p:oleObj>
              </mc:Choice>
              <mc:Fallback>
                <p:oleObj name="数式" r:id="rId3" imgW="2234880" imgH="660240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457200"/>
                        <a:ext cx="4808538" cy="1379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3248983"/>
              </p:ext>
            </p:extLst>
          </p:nvPr>
        </p:nvGraphicFramePr>
        <p:xfrm>
          <a:off x="533400" y="1905000"/>
          <a:ext cx="5683250" cy="1220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0281" name="数式" r:id="rId5" imgW="2641320" imgH="583920" progId="Equation.3">
                  <p:embed/>
                </p:oleObj>
              </mc:Choice>
              <mc:Fallback>
                <p:oleObj name="数式" r:id="rId5" imgW="2641320" imgH="58392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905000"/>
                        <a:ext cx="5683250" cy="12207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52023344"/>
              </p:ext>
            </p:extLst>
          </p:nvPr>
        </p:nvGraphicFramePr>
        <p:xfrm>
          <a:off x="685800" y="3581400"/>
          <a:ext cx="3987800" cy="2786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0282" name="数式" r:id="rId7" imgW="1854000" imgH="1333440" progId="Equation.3">
                  <p:embed/>
                </p:oleObj>
              </mc:Choice>
              <mc:Fallback>
                <p:oleObj name="数式" r:id="rId7" imgW="1854000" imgH="13334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3581400"/>
                        <a:ext cx="3987800" cy="2786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85195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10/22/2012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23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4</a:t>
            </a:fld>
            <a:endParaRPr lang="en-US" dirty="0"/>
          </a:p>
        </p:txBody>
      </p:sp>
      <p:grpSp>
        <p:nvGrpSpPr>
          <p:cNvPr id="18" name="Group 17"/>
          <p:cNvGrpSpPr/>
          <p:nvPr/>
        </p:nvGrpSpPr>
        <p:grpSpPr>
          <a:xfrm>
            <a:off x="228600" y="76200"/>
            <a:ext cx="4800600" cy="4428530"/>
            <a:chOff x="1143000" y="452735"/>
            <a:chExt cx="4800600" cy="4428530"/>
          </a:xfrm>
        </p:grpSpPr>
        <p:sp>
          <p:nvSpPr>
            <p:cNvPr id="5" name="Cube 4"/>
            <p:cNvSpPr/>
            <p:nvPr/>
          </p:nvSpPr>
          <p:spPr>
            <a:xfrm rot="10800000" flipV="1">
              <a:off x="1462658" y="1909480"/>
              <a:ext cx="2819400" cy="1734662"/>
            </a:xfrm>
            <a:prstGeom prst="cube">
              <a:avLst>
                <a:gd name="adj" fmla="val 38449"/>
              </a:avLst>
            </a:prstGeom>
            <a:solidFill>
              <a:schemeClr val="accent6">
                <a:alpha val="24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" name="Straight Arrow Connector 6"/>
            <p:cNvCxnSpPr/>
            <p:nvPr/>
          </p:nvCxnSpPr>
          <p:spPr>
            <a:xfrm flipV="1">
              <a:off x="1447800" y="838200"/>
              <a:ext cx="0" cy="213360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>
            <a:xfrm>
              <a:off x="1447800" y="2971800"/>
              <a:ext cx="1524000" cy="144780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/>
            <p:nvPr/>
          </p:nvCxnSpPr>
          <p:spPr>
            <a:xfrm>
              <a:off x="1447800" y="2971800"/>
              <a:ext cx="3886200" cy="7620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Box 11"/>
            <p:cNvSpPr txBox="1"/>
            <p:nvPr/>
          </p:nvSpPr>
          <p:spPr>
            <a:xfrm>
              <a:off x="3124200" y="4419600"/>
              <a:ext cx="6096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latin typeface="+mj-lt"/>
                </a:rPr>
                <a:t>x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1447800" y="452735"/>
              <a:ext cx="6096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latin typeface="+mj-lt"/>
                </a:rPr>
                <a:t>z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5334000" y="2819400"/>
              <a:ext cx="6096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latin typeface="+mj-lt"/>
                </a:rPr>
                <a:t>y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1371600" y="3124200"/>
              <a:ext cx="6096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latin typeface="+mj-lt"/>
                </a:rPr>
                <a:t>a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1143000" y="2281535"/>
              <a:ext cx="6096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latin typeface="+mj-lt"/>
                </a:rPr>
                <a:t>c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3048000" y="3576935"/>
              <a:ext cx="6096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latin typeface="+mj-lt"/>
                </a:rPr>
                <a:t>b</a:t>
              </a:r>
            </a:p>
          </p:txBody>
        </p:sp>
      </p:grpSp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97390061"/>
              </p:ext>
            </p:extLst>
          </p:nvPr>
        </p:nvGraphicFramePr>
        <p:xfrm>
          <a:off x="2962275" y="3840163"/>
          <a:ext cx="5953125" cy="2389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1246" name="数式" r:id="rId3" imgW="2768400" imgH="1143000" progId="Equation.3">
                  <p:embed/>
                </p:oleObj>
              </mc:Choice>
              <mc:Fallback>
                <p:oleObj name="数式" r:id="rId3" imgW="2768400" imgH="11430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62275" y="3840163"/>
                        <a:ext cx="5953125" cy="2389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39777140"/>
              </p:ext>
            </p:extLst>
          </p:nvPr>
        </p:nvGraphicFramePr>
        <p:xfrm>
          <a:off x="5029200" y="490537"/>
          <a:ext cx="3987800" cy="2786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1247" name="数式" r:id="rId5" imgW="1854000" imgH="1333440" progId="Equation.3">
                  <p:embed/>
                </p:oleObj>
              </mc:Choice>
              <mc:Fallback>
                <p:oleObj name="数式" r:id="rId5" imgW="1854000" imgH="133344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29200" y="490537"/>
                        <a:ext cx="3987800" cy="2786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85325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10/22/2012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23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9600" y="533400"/>
            <a:ext cx="7010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Properties of moment of inertia tensor:</a:t>
            </a:r>
          </a:p>
          <a:p>
            <a:pPr marL="800100" lvl="1" indent="-342900">
              <a:buFont typeface="Wingdings" pitchFamily="2" charset="2"/>
              <a:buChar char="Ø"/>
            </a:pPr>
            <a:r>
              <a:rPr lang="en-US" sz="2400" dirty="0" smtClean="0">
                <a:latin typeface="+mj-lt"/>
              </a:rPr>
              <a:t>Symmetric matrix </a:t>
            </a:r>
            <a:r>
              <a:rPr lang="en-US" sz="2400" dirty="0" smtClean="0">
                <a:latin typeface="+mj-lt"/>
                <a:sym typeface="Wingdings" pitchFamily="2" charset="2"/>
              </a:rPr>
              <a:t>real eigenvalues </a:t>
            </a:r>
            <a:r>
              <a:rPr lang="en-US" sz="2400" i="1" dirty="0" smtClean="0">
                <a:latin typeface="+mj-lt"/>
                <a:sym typeface="Wingdings" pitchFamily="2" charset="2"/>
              </a:rPr>
              <a:t>I</a:t>
            </a:r>
            <a:r>
              <a:rPr lang="en-US" sz="2400" i="1" baseline="-25000" dirty="0" smtClean="0">
                <a:latin typeface="+mj-lt"/>
                <a:sym typeface="Wingdings" pitchFamily="2" charset="2"/>
              </a:rPr>
              <a:t>1</a:t>
            </a:r>
            <a:r>
              <a:rPr lang="en-US" sz="2400" i="1" dirty="0" smtClean="0">
                <a:latin typeface="+mj-lt"/>
                <a:sym typeface="Wingdings" pitchFamily="2" charset="2"/>
              </a:rPr>
              <a:t>,I</a:t>
            </a:r>
            <a:r>
              <a:rPr lang="en-US" sz="2400" i="1" baseline="-25000" dirty="0" smtClean="0">
                <a:latin typeface="+mj-lt"/>
                <a:sym typeface="Wingdings" pitchFamily="2" charset="2"/>
              </a:rPr>
              <a:t>2</a:t>
            </a:r>
            <a:r>
              <a:rPr lang="en-US" sz="2400" i="1" dirty="0" smtClean="0">
                <a:latin typeface="+mj-lt"/>
                <a:sym typeface="Wingdings" pitchFamily="2" charset="2"/>
              </a:rPr>
              <a:t>,I</a:t>
            </a:r>
            <a:r>
              <a:rPr lang="en-US" sz="2400" i="1" baseline="-25000" dirty="0" smtClean="0">
                <a:latin typeface="+mj-lt"/>
                <a:sym typeface="Wingdings" pitchFamily="2" charset="2"/>
              </a:rPr>
              <a:t>3</a:t>
            </a:r>
          </a:p>
          <a:p>
            <a:pPr marL="800100" lvl="1" indent="-342900">
              <a:buFont typeface="Wingdings" pitchFamily="2" charset="2"/>
              <a:buChar char="Ø"/>
            </a:pPr>
            <a:r>
              <a:rPr lang="en-US" sz="2400" i="1" dirty="0">
                <a:latin typeface="+mj-lt"/>
                <a:sym typeface="Wingdings" pitchFamily="2" charset="2"/>
              </a:rPr>
              <a:t> </a:t>
            </a:r>
            <a:r>
              <a:rPr lang="en-US" sz="2400" i="1" dirty="0" smtClean="0">
                <a:latin typeface="+mj-lt"/>
                <a:sym typeface="Wingdings" pitchFamily="2" charset="2"/>
              </a:rPr>
              <a:t>                            </a:t>
            </a:r>
            <a:r>
              <a:rPr lang="en-US" sz="2400" dirty="0" smtClean="0">
                <a:latin typeface="+mj-lt"/>
                <a:sym typeface="Wingdings" pitchFamily="2" charset="2"/>
              </a:rPr>
              <a:t>orthogonal eigenvectors</a:t>
            </a:r>
            <a:endParaRPr lang="en-US" sz="2400" dirty="0" smtClean="0">
              <a:latin typeface="+mj-lt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61365190"/>
              </p:ext>
            </p:extLst>
          </p:nvPr>
        </p:nvGraphicFramePr>
        <p:xfrm>
          <a:off x="1143000" y="2438400"/>
          <a:ext cx="3360737" cy="530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2243" name="数式" r:id="rId3" imgW="1562040" imgH="253800" progId="Equation.3">
                  <p:embed/>
                </p:oleObj>
              </mc:Choice>
              <mc:Fallback>
                <p:oleObj name="数式" r:id="rId3" imgW="1562040" imgH="2538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2438400"/>
                        <a:ext cx="3360737" cy="530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77148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10/22/2012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23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304800"/>
            <a:ext cx="6858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Changing origin of rotation</a:t>
            </a:r>
          </a:p>
        </p:txBody>
      </p:sp>
      <p:graphicFrame>
        <p:nvGraphicFramePr>
          <p:cNvPr id="29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92080367"/>
              </p:ext>
            </p:extLst>
          </p:nvPr>
        </p:nvGraphicFramePr>
        <p:xfrm>
          <a:off x="5029200" y="762000"/>
          <a:ext cx="3987800" cy="1539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4337" name="数式" r:id="rId3" imgW="1854000" imgH="736560" progId="Equation.3">
                  <p:embed/>
                </p:oleObj>
              </mc:Choice>
              <mc:Fallback>
                <p:oleObj name="数式" r:id="rId3" imgW="1854000" imgH="73656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29200" y="762000"/>
                        <a:ext cx="3987800" cy="1539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" name="Object 3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26959855"/>
              </p:ext>
            </p:extLst>
          </p:nvPr>
        </p:nvGraphicFramePr>
        <p:xfrm>
          <a:off x="5116513" y="2438400"/>
          <a:ext cx="3659187" cy="2468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4338" name="数式" r:id="rId5" imgW="1701720" imgH="1180800" progId="Equation.3">
                  <p:embed/>
                </p:oleObj>
              </mc:Choice>
              <mc:Fallback>
                <p:oleObj name="数式" r:id="rId5" imgW="1701720" imgH="1180800" progId="Equation.3">
                  <p:embed/>
                  <p:pic>
                    <p:nvPicPr>
                      <p:cNvPr id="0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16513" y="2438400"/>
                        <a:ext cx="3659187" cy="2468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" name="Object 3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8533751"/>
              </p:ext>
            </p:extLst>
          </p:nvPr>
        </p:nvGraphicFramePr>
        <p:xfrm>
          <a:off x="644525" y="5486400"/>
          <a:ext cx="7977188" cy="530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4339" name="数式" r:id="rId7" imgW="3708360" imgH="253800" progId="Equation.3">
                  <p:embed/>
                </p:oleObj>
              </mc:Choice>
              <mc:Fallback>
                <p:oleObj name="数式" r:id="rId7" imgW="3708360" imgH="253800" progId="Equation.3">
                  <p:embed/>
                  <p:pic>
                    <p:nvPicPr>
                      <p:cNvPr id="0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4525" y="5486400"/>
                        <a:ext cx="7977188" cy="530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8" name="Group 37"/>
          <p:cNvGrpSpPr/>
          <p:nvPr/>
        </p:nvGrpSpPr>
        <p:grpSpPr>
          <a:xfrm>
            <a:off x="228600" y="753070"/>
            <a:ext cx="4800600" cy="4428530"/>
            <a:chOff x="228600" y="753070"/>
            <a:chExt cx="4800600" cy="4428530"/>
          </a:xfrm>
        </p:grpSpPr>
        <p:grpSp>
          <p:nvGrpSpPr>
            <p:cNvPr id="35" name="Group 34"/>
            <p:cNvGrpSpPr/>
            <p:nvPr/>
          </p:nvGrpSpPr>
          <p:grpSpPr>
            <a:xfrm>
              <a:off x="228600" y="753070"/>
              <a:ext cx="4800600" cy="4428530"/>
              <a:chOff x="228600" y="753070"/>
              <a:chExt cx="4800600" cy="4428530"/>
            </a:xfrm>
          </p:grpSpPr>
          <p:grpSp>
            <p:nvGrpSpPr>
              <p:cNvPr id="28" name="Group 27"/>
              <p:cNvGrpSpPr/>
              <p:nvPr/>
            </p:nvGrpSpPr>
            <p:grpSpPr>
              <a:xfrm>
                <a:off x="228600" y="753070"/>
                <a:ext cx="4800600" cy="4428530"/>
                <a:chOff x="228600" y="753070"/>
                <a:chExt cx="4800600" cy="4428530"/>
              </a:xfrm>
            </p:grpSpPr>
            <p:grpSp>
              <p:nvGrpSpPr>
                <p:cNvPr id="6" name="Group 5"/>
                <p:cNvGrpSpPr/>
                <p:nvPr/>
              </p:nvGrpSpPr>
              <p:grpSpPr>
                <a:xfrm>
                  <a:off x="228600" y="753070"/>
                  <a:ext cx="4800600" cy="4428530"/>
                  <a:chOff x="1143000" y="452735"/>
                  <a:chExt cx="4800600" cy="4428530"/>
                </a:xfrm>
              </p:grpSpPr>
              <p:sp>
                <p:nvSpPr>
                  <p:cNvPr id="7" name="Cube 6"/>
                  <p:cNvSpPr/>
                  <p:nvPr/>
                </p:nvSpPr>
                <p:spPr>
                  <a:xfrm rot="10800000" flipV="1">
                    <a:off x="1462658" y="1909480"/>
                    <a:ext cx="2819400" cy="1734662"/>
                  </a:xfrm>
                  <a:prstGeom prst="cube">
                    <a:avLst>
                      <a:gd name="adj" fmla="val 38449"/>
                    </a:avLst>
                  </a:prstGeom>
                  <a:solidFill>
                    <a:schemeClr val="accent6">
                      <a:alpha val="24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cxnSp>
                <p:nvCxnSpPr>
                  <p:cNvPr id="8" name="Straight Arrow Connector 7"/>
                  <p:cNvCxnSpPr/>
                  <p:nvPr/>
                </p:nvCxnSpPr>
                <p:spPr>
                  <a:xfrm flipV="1">
                    <a:off x="1447800" y="838200"/>
                    <a:ext cx="0" cy="2133600"/>
                  </a:xfrm>
                  <a:prstGeom prst="straightConnector1">
                    <a:avLst/>
                  </a:prstGeom>
                  <a:ln w="25400"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" name="Straight Arrow Connector 8"/>
                  <p:cNvCxnSpPr/>
                  <p:nvPr/>
                </p:nvCxnSpPr>
                <p:spPr>
                  <a:xfrm>
                    <a:off x="1447800" y="2971800"/>
                    <a:ext cx="1524000" cy="1447800"/>
                  </a:xfrm>
                  <a:prstGeom prst="straightConnector1">
                    <a:avLst/>
                  </a:prstGeom>
                  <a:ln w="25400"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" name="Straight Arrow Connector 9"/>
                  <p:cNvCxnSpPr/>
                  <p:nvPr/>
                </p:nvCxnSpPr>
                <p:spPr>
                  <a:xfrm>
                    <a:off x="1447800" y="2971800"/>
                    <a:ext cx="3886200" cy="76200"/>
                  </a:xfrm>
                  <a:prstGeom prst="straightConnector1">
                    <a:avLst/>
                  </a:prstGeom>
                  <a:ln w="25400"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1" name="TextBox 10"/>
                  <p:cNvSpPr txBox="1"/>
                  <p:nvPr/>
                </p:nvSpPr>
                <p:spPr>
                  <a:xfrm>
                    <a:off x="3124200" y="4419600"/>
                    <a:ext cx="609600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2400" b="1" dirty="0" smtClean="0">
                        <a:latin typeface="+mj-lt"/>
                      </a:rPr>
                      <a:t>x</a:t>
                    </a:r>
                  </a:p>
                </p:txBody>
              </p:sp>
              <p:sp>
                <p:nvSpPr>
                  <p:cNvPr id="12" name="TextBox 11"/>
                  <p:cNvSpPr txBox="1"/>
                  <p:nvPr/>
                </p:nvSpPr>
                <p:spPr>
                  <a:xfrm>
                    <a:off x="1447800" y="452735"/>
                    <a:ext cx="609600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2400" b="1" dirty="0" smtClean="0">
                        <a:latin typeface="+mj-lt"/>
                      </a:rPr>
                      <a:t>z</a:t>
                    </a:r>
                  </a:p>
                </p:txBody>
              </p:sp>
              <p:sp>
                <p:nvSpPr>
                  <p:cNvPr id="13" name="TextBox 12"/>
                  <p:cNvSpPr txBox="1"/>
                  <p:nvPr/>
                </p:nvSpPr>
                <p:spPr>
                  <a:xfrm>
                    <a:off x="5334000" y="2819400"/>
                    <a:ext cx="609600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2400" b="1" dirty="0" smtClean="0">
                        <a:latin typeface="+mj-lt"/>
                      </a:rPr>
                      <a:t>y</a:t>
                    </a:r>
                  </a:p>
                </p:txBody>
              </p:sp>
              <p:sp>
                <p:nvSpPr>
                  <p:cNvPr id="14" name="TextBox 13"/>
                  <p:cNvSpPr txBox="1"/>
                  <p:nvPr/>
                </p:nvSpPr>
                <p:spPr>
                  <a:xfrm>
                    <a:off x="1371600" y="3124200"/>
                    <a:ext cx="609600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2400" b="1" dirty="0" smtClean="0">
                        <a:latin typeface="+mj-lt"/>
                      </a:rPr>
                      <a:t>a</a:t>
                    </a:r>
                  </a:p>
                </p:txBody>
              </p:sp>
              <p:sp>
                <p:nvSpPr>
                  <p:cNvPr id="15" name="TextBox 14"/>
                  <p:cNvSpPr txBox="1"/>
                  <p:nvPr/>
                </p:nvSpPr>
                <p:spPr>
                  <a:xfrm>
                    <a:off x="1143000" y="2281535"/>
                    <a:ext cx="609600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2400" b="1" dirty="0" smtClean="0">
                        <a:latin typeface="+mj-lt"/>
                      </a:rPr>
                      <a:t>c</a:t>
                    </a:r>
                  </a:p>
                </p:txBody>
              </p:sp>
              <p:sp>
                <p:nvSpPr>
                  <p:cNvPr id="16" name="TextBox 15"/>
                  <p:cNvSpPr txBox="1"/>
                  <p:nvPr/>
                </p:nvSpPr>
                <p:spPr>
                  <a:xfrm>
                    <a:off x="3048000" y="3576935"/>
                    <a:ext cx="609600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2400" b="1" dirty="0" smtClean="0">
                        <a:latin typeface="+mj-lt"/>
                      </a:rPr>
                      <a:t>b</a:t>
                    </a:r>
                  </a:p>
                </p:txBody>
              </p:sp>
            </p:grpSp>
            <p:grpSp>
              <p:nvGrpSpPr>
                <p:cNvPr id="27" name="Group 26"/>
                <p:cNvGrpSpPr/>
                <p:nvPr/>
              </p:nvGrpSpPr>
              <p:grpSpPr>
                <a:xfrm>
                  <a:off x="1905000" y="983902"/>
                  <a:ext cx="2138362" cy="2826098"/>
                  <a:chOff x="1905000" y="983902"/>
                  <a:chExt cx="2138362" cy="2826098"/>
                </a:xfrm>
              </p:grpSpPr>
              <p:cxnSp>
                <p:nvCxnSpPr>
                  <p:cNvPr id="18" name="Straight Arrow Connector 17"/>
                  <p:cNvCxnSpPr/>
                  <p:nvPr/>
                </p:nvCxnSpPr>
                <p:spPr>
                  <a:xfrm flipV="1">
                    <a:off x="1905000" y="1143000"/>
                    <a:ext cx="0" cy="1905000"/>
                  </a:xfrm>
                  <a:prstGeom prst="straightConnector1">
                    <a:avLst/>
                  </a:prstGeom>
                  <a:ln w="50800">
                    <a:solidFill>
                      <a:srgbClr val="DA32AA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" name="Straight Arrow Connector 18"/>
                  <p:cNvCxnSpPr/>
                  <p:nvPr/>
                </p:nvCxnSpPr>
                <p:spPr>
                  <a:xfrm>
                    <a:off x="1905000" y="3048000"/>
                    <a:ext cx="762000" cy="757535"/>
                  </a:xfrm>
                  <a:prstGeom prst="straightConnector1">
                    <a:avLst/>
                  </a:prstGeom>
                  <a:ln w="50800">
                    <a:solidFill>
                      <a:srgbClr val="DA32AA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0" name="Straight Arrow Connector 19"/>
                  <p:cNvCxnSpPr/>
                  <p:nvPr/>
                </p:nvCxnSpPr>
                <p:spPr>
                  <a:xfrm>
                    <a:off x="1905000" y="3048000"/>
                    <a:ext cx="1524000" cy="0"/>
                  </a:xfrm>
                  <a:prstGeom prst="straightConnector1">
                    <a:avLst/>
                  </a:prstGeom>
                  <a:ln w="50800">
                    <a:solidFill>
                      <a:srgbClr val="DA32AA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24" name="TextBox 23"/>
                  <p:cNvSpPr txBox="1"/>
                  <p:nvPr/>
                </p:nvSpPr>
                <p:spPr>
                  <a:xfrm>
                    <a:off x="2057400" y="983902"/>
                    <a:ext cx="609600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2400" dirty="0" smtClean="0">
                        <a:solidFill>
                          <a:srgbClr val="DA32AA"/>
                        </a:solidFill>
                        <a:latin typeface="+mj-lt"/>
                      </a:rPr>
                      <a:t>z’</a:t>
                    </a:r>
                  </a:p>
                </p:txBody>
              </p:sp>
              <p:sp>
                <p:nvSpPr>
                  <p:cNvPr id="25" name="TextBox 24"/>
                  <p:cNvSpPr txBox="1"/>
                  <p:nvPr/>
                </p:nvSpPr>
                <p:spPr>
                  <a:xfrm>
                    <a:off x="3433762" y="2810470"/>
                    <a:ext cx="609600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2400" dirty="0" smtClean="0">
                        <a:solidFill>
                          <a:srgbClr val="DA32AA"/>
                        </a:solidFill>
                        <a:latin typeface="+mj-lt"/>
                      </a:rPr>
                      <a:t>y’</a:t>
                    </a:r>
                  </a:p>
                </p:txBody>
              </p:sp>
              <p:sp>
                <p:nvSpPr>
                  <p:cNvPr id="26" name="TextBox 25"/>
                  <p:cNvSpPr txBox="1"/>
                  <p:nvPr/>
                </p:nvSpPr>
                <p:spPr>
                  <a:xfrm>
                    <a:off x="2667000" y="3348335"/>
                    <a:ext cx="609600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2400" dirty="0">
                        <a:solidFill>
                          <a:srgbClr val="DA32AA"/>
                        </a:solidFill>
                        <a:latin typeface="+mj-lt"/>
                      </a:rPr>
                      <a:t>x</a:t>
                    </a:r>
                    <a:r>
                      <a:rPr lang="en-US" sz="2400" dirty="0" smtClean="0">
                        <a:solidFill>
                          <a:srgbClr val="DA32AA"/>
                        </a:solidFill>
                        <a:latin typeface="+mj-lt"/>
                      </a:rPr>
                      <a:t>’</a:t>
                    </a:r>
                  </a:p>
                </p:txBody>
              </p:sp>
            </p:grpSp>
          </p:grpSp>
          <p:cxnSp>
            <p:nvCxnSpPr>
              <p:cNvPr id="31" name="Straight Arrow Connector 30"/>
              <p:cNvCxnSpPr/>
              <p:nvPr/>
            </p:nvCxnSpPr>
            <p:spPr>
              <a:xfrm flipH="1">
                <a:off x="548258" y="3043535"/>
                <a:ext cx="1356742" cy="228600"/>
              </a:xfrm>
              <a:prstGeom prst="straightConnector1">
                <a:avLst/>
              </a:prstGeom>
              <a:ln w="63500"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2" name="TextBox 31"/>
              <p:cNvSpPr txBox="1"/>
              <p:nvPr/>
            </p:nvSpPr>
            <p:spPr>
              <a:xfrm>
                <a:off x="853058" y="2743200"/>
                <a:ext cx="51854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>
                    <a:solidFill>
                      <a:srgbClr val="FF0000"/>
                    </a:solidFill>
                    <a:latin typeface="+mj-lt"/>
                  </a:rPr>
                  <a:t>R</a:t>
                </a:r>
              </a:p>
            </p:txBody>
          </p:sp>
        </p:grpSp>
        <p:grpSp>
          <p:nvGrpSpPr>
            <p:cNvPr id="37" name="Group 36"/>
            <p:cNvGrpSpPr/>
            <p:nvPr/>
          </p:nvGrpSpPr>
          <p:grpSpPr>
            <a:xfrm>
              <a:off x="548258" y="2281535"/>
              <a:ext cx="2123504" cy="995065"/>
              <a:chOff x="548258" y="2281535"/>
              <a:chExt cx="2123504" cy="995065"/>
            </a:xfrm>
          </p:grpSpPr>
          <p:cxnSp>
            <p:nvCxnSpPr>
              <p:cNvPr id="21" name="Straight Arrow Connector 20"/>
              <p:cNvCxnSpPr/>
              <p:nvPr/>
            </p:nvCxnSpPr>
            <p:spPr>
              <a:xfrm flipV="1">
                <a:off x="548258" y="2433935"/>
                <a:ext cx="1737742" cy="842665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Arrow Connector 22"/>
              <p:cNvCxnSpPr/>
              <p:nvPr/>
            </p:nvCxnSpPr>
            <p:spPr>
              <a:xfrm flipV="1">
                <a:off x="1957958" y="2433935"/>
                <a:ext cx="328042" cy="540097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0" name="TextBox 29"/>
              <p:cNvSpPr txBox="1"/>
              <p:nvPr/>
            </p:nvSpPr>
            <p:spPr>
              <a:xfrm>
                <a:off x="1143000" y="2281535"/>
                <a:ext cx="53816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err="1" smtClean="0">
                    <a:latin typeface="+mj-lt"/>
                  </a:rPr>
                  <a:t>r</a:t>
                </a:r>
                <a:r>
                  <a:rPr lang="en-US" sz="2400" b="1" baseline="-25000" dirty="0" err="1" smtClean="0">
                    <a:latin typeface="+mj-lt"/>
                  </a:rPr>
                  <a:t>p</a:t>
                </a:r>
                <a:endParaRPr lang="en-US" sz="2400" b="1" dirty="0" smtClean="0">
                  <a:latin typeface="+mj-lt"/>
                </a:endParaRPr>
              </a:p>
            </p:txBody>
          </p:sp>
          <p:sp>
            <p:nvSpPr>
              <p:cNvPr id="36" name="TextBox 35"/>
              <p:cNvSpPr txBox="1"/>
              <p:nvPr/>
            </p:nvSpPr>
            <p:spPr>
              <a:xfrm>
                <a:off x="2133600" y="2438400"/>
                <a:ext cx="53816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err="1" smtClean="0">
                    <a:latin typeface="+mj-lt"/>
                  </a:rPr>
                  <a:t>r’</a:t>
                </a:r>
                <a:r>
                  <a:rPr lang="en-US" sz="2400" b="1" baseline="-25000" dirty="0" err="1" smtClean="0">
                    <a:latin typeface="+mj-lt"/>
                  </a:rPr>
                  <a:t>p</a:t>
                </a:r>
                <a:endParaRPr lang="en-US" sz="2400" b="1" dirty="0" smtClean="0">
                  <a:latin typeface="+mj-lt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970216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10/22/2012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23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7</a:t>
            </a:fld>
            <a:endParaRPr lang="en-US" dirty="0"/>
          </a:p>
        </p:txBody>
      </p:sp>
      <p:graphicFrame>
        <p:nvGraphicFramePr>
          <p:cNvPr id="27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45216205"/>
              </p:ext>
            </p:extLst>
          </p:nvPr>
        </p:nvGraphicFramePr>
        <p:xfrm>
          <a:off x="373063" y="457200"/>
          <a:ext cx="7975600" cy="530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83" name="数式" r:id="rId3" imgW="3708360" imgH="253800" progId="Equation.3">
                  <p:embed/>
                </p:oleObj>
              </mc:Choice>
              <mc:Fallback>
                <p:oleObj name="数式" r:id="rId3" imgW="3708360" imgH="253800" progId="Equation.3">
                  <p:embed/>
                  <p:pic>
                    <p:nvPicPr>
                      <p:cNvPr id="0" name="Object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063" y="457200"/>
                        <a:ext cx="7975600" cy="530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29360775"/>
              </p:ext>
            </p:extLst>
          </p:nvPr>
        </p:nvGraphicFramePr>
        <p:xfrm>
          <a:off x="4448175" y="1392238"/>
          <a:ext cx="4314825" cy="954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84" name="数式" r:id="rId5" imgW="2006280" imgH="457200" progId="Equation.3">
                  <p:embed/>
                </p:oleObj>
              </mc:Choice>
              <mc:Fallback>
                <p:oleObj name="数式" r:id="rId5" imgW="2006280" imgH="457200" progId="Equation.3">
                  <p:embed/>
                  <p:pic>
                    <p:nvPicPr>
                      <p:cNvPr id="0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48175" y="1392238"/>
                        <a:ext cx="4314825" cy="9540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" name="Object 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46293592"/>
              </p:ext>
            </p:extLst>
          </p:nvPr>
        </p:nvGraphicFramePr>
        <p:xfrm>
          <a:off x="4568825" y="2514600"/>
          <a:ext cx="3659188" cy="530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85" name="数式" r:id="rId7" imgW="1701720" imgH="253800" progId="Equation.3">
                  <p:embed/>
                </p:oleObj>
              </mc:Choice>
              <mc:Fallback>
                <p:oleObj name="数式" r:id="rId7" imgW="1701720" imgH="253800" progId="Equation.3">
                  <p:embed/>
                  <p:pic>
                    <p:nvPicPr>
                      <p:cNvPr id="0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68825" y="2514600"/>
                        <a:ext cx="3659188" cy="530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" name="Object 3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75277624"/>
              </p:ext>
            </p:extLst>
          </p:nvPr>
        </p:nvGraphicFramePr>
        <p:xfrm>
          <a:off x="4140200" y="3740150"/>
          <a:ext cx="4775200" cy="2571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86" name="数式" r:id="rId9" imgW="2705040" imgH="1498320" progId="Equation.3">
                  <p:embed/>
                </p:oleObj>
              </mc:Choice>
              <mc:Fallback>
                <p:oleObj name="数式" r:id="rId9" imgW="2705040" imgH="1498320" progId="Equation.3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40200" y="3740150"/>
                        <a:ext cx="4775200" cy="2571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2" name="Group 31"/>
          <p:cNvGrpSpPr/>
          <p:nvPr/>
        </p:nvGrpSpPr>
        <p:grpSpPr>
          <a:xfrm>
            <a:off x="228600" y="981670"/>
            <a:ext cx="4800600" cy="4428530"/>
            <a:chOff x="228600" y="753070"/>
            <a:chExt cx="4800600" cy="4428530"/>
          </a:xfrm>
        </p:grpSpPr>
        <p:grpSp>
          <p:nvGrpSpPr>
            <p:cNvPr id="33" name="Group 32"/>
            <p:cNvGrpSpPr/>
            <p:nvPr/>
          </p:nvGrpSpPr>
          <p:grpSpPr>
            <a:xfrm>
              <a:off x="228600" y="753070"/>
              <a:ext cx="4800600" cy="4428530"/>
              <a:chOff x="228600" y="753070"/>
              <a:chExt cx="4800600" cy="4428530"/>
            </a:xfrm>
          </p:grpSpPr>
          <p:grpSp>
            <p:nvGrpSpPr>
              <p:cNvPr id="39" name="Group 38"/>
              <p:cNvGrpSpPr/>
              <p:nvPr/>
            </p:nvGrpSpPr>
            <p:grpSpPr>
              <a:xfrm>
                <a:off x="228600" y="753070"/>
                <a:ext cx="4800600" cy="4428530"/>
                <a:chOff x="228600" y="753070"/>
                <a:chExt cx="4800600" cy="4428530"/>
              </a:xfrm>
            </p:grpSpPr>
            <p:grpSp>
              <p:nvGrpSpPr>
                <p:cNvPr id="42" name="Group 41"/>
                <p:cNvGrpSpPr/>
                <p:nvPr/>
              </p:nvGrpSpPr>
              <p:grpSpPr>
                <a:xfrm>
                  <a:off x="228600" y="753070"/>
                  <a:ext cx="4800600" cy="4428530"/>
                  <a:chOff x="1143000" y="452735"/>
                  <a:chExt cx="4800600" cy="4428530"/>
                </a:xfrm>
              </p:grpSpPr>
              <p:sp>
                <p:nvSpPr>
                  <p:cNvPr id="50" name="Cube 49"/>
                  <p:cNvSpPr/>
                  <p:nvPr/>
                </p:nvSpPr>
                <p:spPr>
                  <a:xfrm rot="10800000" flipV="1">
                    <a:off x="1462658" y="1909480"/>
                    <a:ext cx="2819400" cy="1734662"/>
                  </a:xfrm>
                  <a:prstGeom prst="cube">
                    <a:avLst>
                      <a:gd name="adj" fmla="val 38449"/>
                    </a:avLst>
                  </a:prstGeom>
                  <a:solidFill>
                    <a:schemeClr val="accent6">
                      <a:alpha val="24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cxnSp>
                <p:nvCxnSpPr>
                  <p:cNvPr id="51" name="Straight Arrow Connector 50"/>
                  <p:cNvCxnSpPr/>
                  <p:nvPr/>
                </p:nvCxnSpPr>
                <p:spPr>
                  <a:xfrm flipV="1">
                    <a:off x="1447800" y="838200"/>
                    <a:ext cx="0" cy="2133600"/>
                  </a:xfrm>
                  <a:prstGeom prst="straightConnector1">
                    <a:avLst/>
                  </a:prstGeom>
                  <a:ln w="25400"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2" name="Straight Arrow Connector 51"/>
                  <p:cNvCxnSpPr/>
                  <p:nvPr/>
                </p:nvCxnSpPr>
                <p:spPr>
                  <a:xfrm>
                    <a:off x="1447800" y="2971800"/>
                    <a:ext cx="1524000" cy="1447800"/>
                  </a:xfrm>
                  <a:prstGeom prst="straightConnector1">
                    <a:avLst/>
                  </a:prstGeom>
                  <a:ln w="25400"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3" name="Straight Arrow Connector 52"/>
                  <p:cNvCxnSpPr/>
                  <p:nvPr/>
                </p:nvCxnSpPr>
                <p:spPr>
                  <a:xfrm>
                    <a:off x="1447800" y="2971800"/>
                    <a:ext cx="3886200" cy="76200"/>
                  </a:xfrm>
                  <a:prstGeom prst="straightConnector1">
                    <a:avLst/>
                  </a:prstGeom>
                  <a:ln w="25400"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54" name="TextBox 53"/>
                  <p:cNvSpPr txBox="1"/>
                  <p:nvPr/>
                </p:nvSpPr>
                <p:spPr>
                  <a:xfrm>
                    <a:off x="3124200" y="4419600"/>
                    <a:ext cx="609600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2400" b="1" dirty="0" smtClean="0">
                        <a:latin typeface="+mj-lt"/>
                      </a:rPr>
                      <a:t>x</a:t>
                    </a:r>
                  </a:p>
                </p:txBody>
              </p:sp>
              <p:sp>
                <p:nvSpPr>
                  <p:cNvPr id="55" name="TextBox 54"/>
                  <p:cNvSpPr txBox="1"/>
                  <p:nvPr/>
                </p:nvSpPr>
                <p:spPr>
                  <a:xfrm>
                    <a:off x="1447800" y="452735"/>
                    <a:ext cx="609600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2400" b="1" dirty="0" smtClean="0">
                        <a:latin typeface="+mj-lt"/>
                      </a:rPr>
                      <a:t>z</a:t>
                    </a:r>
                  </a:p>
                </p:txBody>
              </p:sp>
              <p:sp>
                <p:nvSpPr>
                  <p:cNvPr id="56" name="TextBox 55"/>
                  <p:cNvSpPr txBox="1"/>
                  <p:nvPr/>
                </p:nvSpPr>
                <p:spPr>
                  <a:xfrm>
                    <a:off x="5334000" y="2819400"/>
                    <a:ext cx="609600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2400" b="1" dirty="0" smtClean="0">
                        <a:latin typeface="+mj-lt"/>
                      </a:rPr>
                      <a:t>y</a:t>
                    </a:r>
                  </a:p>
                </p:txBody>
              </p:sp>
              <p:sp>
                <p:nvSpPr>
                  <p:cNvPr id="57" name="TextBox 56"/>
                  <p:cNvSpPr txBox="1"/>
                  <p:nvPr/>
                </p:nvSpPr>
                <p:spPr>
                  <a:xfrm>
                    <a:off x="1371600" y="3124200"/>
                    <a:ext cx="609600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2400" b="1" dirty="0" smtClean="0">
                        <a:latin typeface="+mj-lt"/>
                      </a:rPr>
                      <a:t>a</a:t>
                    </a:r>
                  </a:p>
                </p:txBody>
              </p:sp>
              <p:sp>
                <p:nvSpPr>
                  <p:cNvPr id="58" name="TextBox 57"/>
                  <p:cNvSpPr txBox="1"/>
                  <p:nvPr/>
                </p:nvSpPr>
                <p:spPr>
                  <a:xfrm>
                    <a:off x="1143000" y="2281535"/>
                    <a:ext cx="609600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2400" b="1" dirty="0" smtClean="0">
                        <a:latin typeface="+mj-lt"/>
                      </a:rPr>
                      <a:t>c</a:t>
                    </a:r>
                  </a:p>
                </p:txBody>
              </p:sp>
              <p:sp>
                <p:nvSpPr>
                  <p:cNvPr id="59" name="TextBox 58"/>
                  <p:cNvSpPr txBox="1"/>
                  <p:nvPr/>
                </p:nvSpPr>
                <p:spPr>
                  <a:xfrm>
                    <a:off x="3048000" y="3576935"/>
                    <a:ext cx="609600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2400" b="1" dirty="0" smtClean="0">
                        <a:latin typeface="+mj-lt"/>
                      </a:rPr>
                      <a:t>b</a:t>
                    </a:r>
                  </a:p>
                </p:txBody>
              </p:sp>
            </p:grpSp>
            <p:grpSp>
              <p:nvGrpSpPr>
                <p:cNvPr id="43" name="Group 42"/>
                <p:cNvGrpSpPr/>
                <p:nvPr/>
              </p:nvGrpSpPr>
              <p:grpSpPr>
                <a:xfrm>
                  <a:off x="1905000" y="983902"/>
                  <a:ext cx="2138362" cy="2826098"/>
                  <a:chOff x="1905000" y="983902"/>
                  <a:chExt cx="2138362" cy="2826098"/>
                </a:xfrm>
              </p:grpSpPr>
              <p:cxnSp>
                <p:nvCxnSpPr>
                  <p:cNvPr id="44" name="Straight Arrow Connector 43"/>
                  <p:cNvCxnSpPr/>
                  <p:nvPr/>
                </p:nvCxnSpPr>
                <p:spPr>
                  <a:xfrm flipV="1">
                    <a:off x="1905000" y="1143000"/>
                    <a:ext cx="0" cy="1905000"/>
                  </a:xfrm>
                  <a:prstGeom prst="straightConnector1">
                    <a:avLst/>
                  </a:prstGeom>
                  <a:ln w="50800">
                    <a:solidFill>
                      <a:srgbClr val="DA32AA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5" name="Straight Arrow Connector 44"/>
                  <p:cNvCxnSpPr/>
                  <p:nvPr/>
                </p:nvCxnSpPr>
                <p:spPr>
                  <a:xfrm>
                    <a:off x="1905000" y="3048000"/>
                    <a:ext cx="762000" cy="757535"/>
                  </a:xfrm>
                  <a:prstGeom prst="straightConnector1">
                    <a:avLst/>
                  </a:prstGeom>
                  <a:ln w="50800">
                    <a:solidFill>
                      <a:srgbClr val="DA32AA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6" name="Straight Arrow Connector 45"/>
                  <p:cNvCxnSpPr/>
                  <p:nvPr/>
                </p:nvCxnSpPr>
                <p:spPr>
                  <a:xfrm>
                    <a:off x="1905000" y="3048000"/>
                    <a:ext cx="1524000" cy="0"/>
                  </a:xfrm>
                  <a:prstGeom prst="straightConnector1">
                    <a:avLst/>
                  </a:prstGeom>
                  <a:ln w="50800">
                    <a:solidFill>
                      <a:srgbClr val="DA32AA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47" name="TextBox 46"/>
                  <p:cNvSpPr txBox="1"/>
                  <p:nvPr/>
                </p:nvSpPr>
                <p:spPr>
                  <a:xfrm>
                    <a:off x="2057400" y="983902"/>
                    <a:ext cx="609600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2400" dirty="0" smtClean="0">
                        <a:solidFill>
                          <a:srgbClr val="DA32AA"/>
                        </a:solidFill>
                        <a:latin typeface="+mj-lt"/>
                      </a:rPr>
                      <a:t>z’</a:t>
                    </a:r>
                  </a:p>
                </p:txBody>
              </p:sp>
              <p:sp>
                <p:nvSpPr>
                  <p:cNvPr id="48" name="TextBox 47"/>
                  <p:cNvSpPr txBox="1"/>
                  <p:nvPr/>
                </p:nvSpPr>
                <p:spPr>
                  <a:xfrm>
                    <a:off x="3433762" y="2810470"/>
                    <a:ext cx="609600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2400" dirty="0" smtClean="0">
                        <a:solidFill>
                          <a:srgbClr val="DA32AA"/>
                        </a:solidFill>
                        <a:latin typeface="+mj-lt"/>
                      </a:rPr>
                      <a:t>y’</a:t>
                    </a:r>
                  </a:p>
                </p:txBody>
              </p:sp>
              <p:sp>
                <p:nvSpPr>
                  <p:cNvPr id="49" name="TextBox 48"/>
                  <p:cNvSpPr txBox="1"/>
                  <p:nvPr/>
                </p:nvSpPr>
                <p:spPr>
                  <a:xfrm>
                    <a:off x="2667000" y="3348335"/>
                    <a:ext cx="609600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2400" dirty="0">
                        <a:solidFill>
                          <a:srgbClr val="DA32AA"/>
                        </a:solidFill>
                        <a:latin typeface="+mj-lt"/>
                      </a:rPr>
                      <a:t>x</a:t>
                    </a:r>
                    <a:r>
                      <a:rPr lang="en-US" sz="2400" dirty="0" smtClean="0">
                        <a:solidFill>
                          <a:srgbClr val="DA32AA"/>
                        </a:solidFill>
                        <a:latin typeface="+mj-lt"/>
                      </a:rPr>
                      <a:t>’</a:t>
                    </a:r>
                  </a:p>
                </p:txBody>
              </p:sp>
            </p:grpSp>
          </p:grpSp>
          <p:cxnSp>
            <p:nvCxnSpPr>
              <p:cNvPr id="40" name="Straight Arrow Connector 39"/>
              <p:cNvCxnSpPr/>
              <p:nvPr/>
            </p:nvCxnSpPr>
            <p:spPr>
              <a:xfrm flipH="1">
                <a:off x="548258" y="3043535"/>
                <a:ext cx="1356742" cy="228600"/>
              </a:xfrm>
              <a:prstGeom prst="straightConnector1">
                <a:avLst/>
              </a:prstGeom>
              <a:ln w="63500"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1" name="TextBox 40"/>
              <p:cNvSpPr txBox="1"/>
              <p:nvPr/>
            </p:nvSpPr>
            <p:spPr>
              <a:xfrm>
                <a:off x="853058" y="2743200"/>
                <a:ext cx="51854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>
                    <a:solidFill>
                      <a:srgbClr val="FF0000"/>
                    </a:solidFill>
                    <a:latin typeface="+mj-lt"/>
                  </a:rPr>
                  <a:t>R</a:t>
                </a:r>
              </a:p>
            </p:txBody>
          </p:sp>
        </p:grpSp>
        <p:grpSp>
          <p:nvGrpSpPr>
            <p:cNvPr id="34" name="Group 33"/>
            <p:cNvGrpSpPr/>
            <p:nvPr/>
          </p:nvGrpSpPr>
          <p:grpSpPr>
            <a:xfrm>
              <a:off x="548258" y="2281535"/>
              <a:ext cx="2123504" cy="995065"/>
              <a:chOff x="548258" y="2281535"/>
              <a:chExt cx="2123504" cy="995065"/>
            </a:xfrm>
          </p:grpSpPr>
          <p:cxnSp>
            <p:nvCxnSpPr>
              <p:cNvPr id="35" name="Straight Arrow Connector 34"/>
              <p:cNvCxnSpPr/>
              <p:nvPr/>
            </p:nvCxnSpPr>
            <p:spPr>
              <a:xfrm flipV="1">
                <a:off x="548258" y="2433935"/>
                <a:ext cx="1737742" cy="842665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Arrow Connector 35"/>
              <p:cNvCxnSpPr/>
              <p:nvPr/>
            </p:nvCxnSpPr>
            <p:spPr>
              <a:xfrm flipV="1">
                <a:off x="1957958" y="2433935"/>
                <a:ext cx="328042" cy="540097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7" name="TextBox 36"/>
              <p:cNvSpPr txBox="1"/>
              <p:nvPr/>
            </p:nvSpPr>
            <p:spPr>
              <a:xfrm>
                <a:off x="1143000" y="2281535"/>
                <a:ext cx="53816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err="1" smtClean="0">
                    <a:latin typeface="+mj-lt"/>
                  </a:rPr>
                  <a:t>r</a:t>
                </a:r>
                <a:r>
                  <a:rPr lang="en-US" sz="2400" b="1" baseline="-25000" dirty="0" err="1" smtClean="0">
                    <a:latin typeface="+mj-lt"/>
                  </a:rPr>
                  <a:t>p</a:t>
                </a:r>
                <a:endParaRPr lang="en-US" sz="2400" b="1" dirty="0" smtClean="0">
                  <a:latin typeface="+mj-lt"/>
                </a:endParaRPr>
              </a:p>
            </p:txBody>
          </p:sp>
          <p:sp>
            <p:nvSpPr>
              <p:cNvPr id="38" name="TextBox 37"/>
              <p:cNvSpPr txBox="1"/>
              <p:nvPr/>
            </p:nvSpPr>
            <p:spPr>
              <a:xfrm>
                <a:off x="2133600" y="2438400"/>
                <a:ext cx="53816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err="1" smtClean="0">
                    <a:latin typeface="+mj-lt"/>
                  </a:rPr>
                  <a:t>r’</a:t>
                </a:r>
                <a:r>
                  <a:rPr lang="en-US" sz="2400" b="1" baseline="-25000" dirty="0" err="1" smtClean="0">
                    <a:latin typeface="+mj-lt"/>
                  </a:rPr>
                  <a:t>p</a:t>
                </a:r>
                <a:endParaRPr lang="en-US" sz="2400" b="1" dirty="0" smtClean="0">
                  <a:latin typeface="+mj-lt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649970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10/22/2012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23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8</a:t>
            </a:fld>
            <a:endParaRPr lang="en-US" dirty="0"/>
          </a:p>
        </p:txBody>
      </p:sp>
      <p:graphicFrame>
        <p:nvGraphicFramePr>
          <p:cNvPr id="27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50364234"/>
              </p:ext>
            </p:extLst>
          </p:nvPr>
        </p:nvGraphicFramePr>
        <p:xfrm>
          <a:off x="2286000" y="4540125"/>
          <a:ext cx="7409158" cy="1784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330" name="数式" r:id="rId3" imgW="2971800" imgH="736560" progId="Equation.3">
                  <p:embed/>
                </p:oleObj>
              </mc:Choice>
              <mc:Fallback>
                <p:oleObj name="数式" r:id="rId3" imgW="2971800" imgH="736560" progId="Equation.3">
                  <p:embed/>
                  <p:pic>
                    <p:nvPicPr>
                      <p:cNvPr id="0" name="Object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4540125"/>
                        <a:ext cx="7409158" cy="1784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8" name="Group 27"/>
          <p:cNvGrpSpPr/>
          <p:nvPr/>
        </p:nvGrpSpPr>
        <p:grpSpPr>
          <a:xfrm>
            <a:off x="228600" y="753070"/>
            <a:ext cx="4800600" cy="4428530"/>
            <a:chOff x="228600" y="753070"/>
            <a:chExt cx="4800600" cy="4428530"/>
          </a:xfrm>
        </p:grpSpPr>
        <p:grpSp>
          <p:nvGrpSpPr>
            <p:cNvPr id="29" name="Group 28"/>
            <p:cNvGrpSpPr/>
            <p:nvPr/>
          </p:nvGrpSpPr>
          <p:grpSpPr>
            <a:xfrm>
              <a:off x="228600" y="753070"/>
              <a:ext cx="4800600" cy="4428530"/>
              <a:chOff x="228600" y="753070"/>
              <a:chExt cx="4800600" cy="4428530"/>
            </a:xfrm>
          </p:grpSpPr>
          <p:grpSp>
            <p:nvGrpSpPr>
              <p:cNvPr id="35" name="Group 34"/>
              <p:cNvGrpSpPr/>
              <p:nvPr/>
            </p:nvGrpSpPr>
            <p:grpSpPr>
              <a:xfrm>
                <a:off x="228600" y="753070"/>
                <a:ext cx="4800600" cy="4428530"/>
                <a:chOff x="228600" y="753070"/>
                <a:chExt cx="4800600" cy="4428530"/>
              </a:xfrm>
            </p:grpSpPr>
            <p:grpSp>
              <p:nvGrpSpPr>
                <p:cNvPr id="38" name="Group 37"/>
                <p:cNvGrpSpPr/>
                <p:nvPr/>
              </p:nvGrpSpPr>
              <p:grpSpPr>
                <a:xfrm>
                  <a:off x="228600" y="753070"/>
                  <a:ext cx="4800600" cy="4428530"/>
                  <a:chOff x="1143000" y="452735"/>
                  <a:chExt cx="4800600" cy="4428530"/>
                </a:xfrm>
              </p:grpSpPr>
              <p:sp>
                <p:nvSpPr>
                  <p:cNvPr id="46" name="Cube 45"/>
                  <p:cNvSpPr/>
                  <p:nvPr/>
                </p:nvSpPr>
                <p:spPr>
                  <a:xfrm rot="10800000" flipV="1">
                    <a:off x="1462658" y="1909480"/>
                    <a:ext cx="2819400" cy="1734662"/>
                  </a:xfrm>
                  <a:prstGeom prst="cube">
                    <a:avLst>
                      <a:gd name="adj" fmla="val 38449"/>
                    </a:avLst>
                  </a:prstGeom>
                  <a:solidFill>
                    <a:schemeClr val="accent6">
                      <a:alpha val="24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cxnSp>
                <p:nvCxnSpPr>
                  <p:cNvPr id="47" name="Straight Arrow Connector 46"/>
                  <p:cNvCxnSpPr/>
                  <p:nvPr/>
                </p:nvCxnSpPr>
                <p:spPr>
                  <a:xfrm flipV="1">
                    <a:off x="1447800" y="838200"/>
                    <a:ext cx="0" cy="2133600"/>
                  </a:xfrm>
                  <a:prstGeom prst="straightConnector1">
                    <a:avLst/>
                  </a:prstGeom>
                  <a:ln w="25400"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8" name="Straight Arrow Connector 47"/>
                  <p:cNvCxnSpPr/>
                  <p:nvPr/>
                </p:nvCxnSpPr>
                <p:spPr>
                  <a:xfrm>
                    <a:off x="1447800" y="2971800"/>
                    <a:ext cx="1524000" cy="1447800"/>
                  </a:xfrm>
                  <a:prstGeom prst="straightConnector1">
                    <a:avLst/>
                  </a:prstGeom>
                  <a:ln w="25400"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9" name="Straight Arrow Connector 48"/>
                  <p:cNvCxnSpPr/>
                  <p:nvPr/>
                </p:nvCxnSpPr>
                <p:spPr>
                  <a:xfrm>
                    <a:off x="1447800" y="2971800"/>
                    <a:ext cx="3886200" cy="76200"/>
                  </a:xfrm>
                  <a:prstGeom prst="straightConnector1">
                    <a:avLst/>
                  </a:prstGeom>
                  <a:ln w="25400"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50" name="TextBox 49"/>
                  <p:cNvSpPr txBox="1"/>
                  <p:nvPr/>
                </p:nvSpPr>
                <p:spPr>
                  <a:xfrm>
                    <a:off x="3124200" y="4419600"/>
                    <a:ext cx="609600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2400" b="1" dirty="0" smtClean="0">
                        <a:latin typeface="+mj-lt"/>
                      </a:rPr>
                      <a:t>x</a:t>
                    </a:r>
                  </a:p>
                </p:txBody>
              </p:sp>
              <p:sp>
                <p:nvSpPr>
                  <p:cNvPr id="51" name="TextBox 50"/>
                  <p:cNvSpPr txBox="1"/>
                  <p:nvPr/>
                </p:nvSpPr>
                <p:spPr>
                  <a:xfrm>
                    <a:off x="1447800" y="452735"/>
                    <a:ext cx="609600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2400" b="1" dirty="0" smtClean="0">
                        <a:latin typeface="+mj-lt"/>
                      </a:rPr>
                      <a:t>z</a:t>
                    </a:r>
                  </a:p>
                </p:txBody>
              </p:sp>
              <p:sp>
                <p:nvSpPr>
                  <p:cNvPr id="52" name="TextBox 51"/>
                  <p:cNvSpPr txBox="1"/>
                  <p:nvPr/>
                </p:nvSpPr>
                <p:spPr>
                  <a:xfrm>
                    <a:off x="5334000" y="2819400"/>
                    <a:ext cx="609600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2400" b="1" dirty="0" smtClean="0">
                        <a:latin typeface="+mj-lt"/>
                      </a:rPr>
                      <a:t>y</a:t>
                    </a:r>
                  </a:p>
                </p:txBody>
              </p:sp>
              <p:sp>
                <p:nvSpPr>
                  <p:cNvPr id="53" name="TextBox 52"/>
                  <p:cNvSpPr txBox="1"/>
                  <p:nvPr/>
                </p:nvSpPr>
                <p:spPr>
                  <a:xfrm>
                    <a:off x="1371600" y="3124200"/>
                    <a:ext cx="609600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2400" b="1" dirty="0" smtClean="0">
                        <a:latin typeface="+mj-lt"/>
                      </a:rPr>
                      <a:t>a</a:t>
                    </a:r>
                  </a:p>
                </p:txBody>
              </p:sp>
              <p:sp>
                <p:nvSpPr>
                  <p:cNvPr id="54" name="TextBox 53"/>
                  <p:cNvSpPr txBox="1"/>
                  <p:nvPr/>
                </p:nvSpPr>
                <p:spPr>
                  <a:xfrm>
                    <a:off x="1143000" y="2281535"/>
                    <a:ext cx="609600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2400" b="1" dirty="0" smtClean="0">
                        <a:latin typeface="+mj-lt"/>
                      </a:rPr>
                      <a:t>c</a:t>
                    </a:r>
                  </a:p>
                </p:txBody>
              </p:sp>
              <p:sp>
                <p:nvSpPr>
                  <p:cNvPr id="55" name="TextBox 54"/>
                  <p:cNvSpPr txBox="1"/>
                  <p:nvPr/>
                </p:nvSpPr>
                <p:spPr>
                  <a:xfrm>
                    <a:off x="3048000" y="3576935"/>
                    <a:ext cx="609600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2400" b="1" dirty="0" smtClean="0">
                        <a:latin typeface="+mj-lt"/>
                      </a:rPr>
                      <a:t>b</a:t>
                    </a:r>
                  </a:p>
                </p:txBody>
              </p:sp>
            </p:grpSp>
            <p:grpSp>
              <p:nvGrpSpPr>
                <p:cNvPr id="39" name="Group 38"/>
                <p:cNvGrpSpPr/>
                <p:nvPr/>
              </p:nvGrpSpPr>
              <p:grpSpPr>
                <a:xfrm>
                  <a:off x="1905000" y="983902"/>
                  <a:ext cx="2138362" cy="2826098"/>
                  <a:chOff x="1905000" y="983902"/>
                  <a:chExt cx="2138362" cy="2826098"/>
                </a:xfrm>
              </p:grpSpPr>
              <p:cxnSp>
                <p:nvCxnSpPr>
                  <p:cNvPr id="40" name="Straight Arrow Connector 39"/>
                  <p:cNvCxnSpPr/>
                  <p:nvPr/>
                </p:nvCxnSpPr>
                <p:spPr>
                  <a:xfrm flipV="1">
                    <a:off x="1905000" y="1143000"/>
                    <a:ext cx="0" cy="1905000"/>
                  </a:xfrm>
                  <a:prstGeom prst="straightConnector1">
                    <a:avLst/>
                  </a:prstGeom>
                  <a:ln w="50800">
                    <a:solidFill>
                      <a:srgbClr val="DA32AA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1" name="Straight Arrow Connector 40"/>
                  <p:cNvCxnSpPr/>
                  <p:nvPr/>
                </p:nvCxnSpPr>
                <p:spPr>
                  <a:xfrm>
                    <a:off x="1905000" y="3048000"/>
                    <a:ext cx="762000" cy="757535"/>
                  </a:xfrm>
                  <a:prstGeom prst="straightConnector1">
                    <a:avLst/>
                  </a:prstGeom>
                  <a:ln w="50800">
                    <a:solidFill>
                      <a:srgbClr val="DA32AA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2" name="Straight Arrow Connector 41"/>
                  <p:cNvCxnSpPr/>
                  <p:nvPr/>
                </p:nvCxnSpPr>
                <p:spPr>
                  <a:xfrm>
                    <a:off x="1905000" y="3048000"/>
                    <a:ext cx="1524000" cy="0"/>
                  </a:xfrm>
                  <a:prstGeom prst="straightConnector1">
                    <a:avLst/>
                  </a:prstGeom>
                  <a:ln w="50800">
                    <a:solidFill>
                      <a:srgbClr val="DA32AA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43" name="TextBox 42"/>
                  <p:cNvSpPr txBox="1"/>
                  <p:nvPr/>
                </p:nvSpPr>
                <p:spPr>
                  <a:xfrm>
                    <a:off x="2057400" y="983902"/>
                    <a:ext cx="609600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2400" dirty="0" smtClean="0">
                        <a:solidFill>
                          <a:srgbClr val="DA32AA"/>
                        </a:solidFill>
                        <a:latin typeface="+mj-lt"/>
                      </a:rPr>
                      <a:t>z’</a:t>
                    </a:r>
                  </a:p>
                </p:txBody>
              </p:sp>
              <p:sp>
                <p:nvSpPr>
                  <p:cNvPr id="44" name="TextBox 43"/>
                  <p:cNvSpPr txBox="1"/>
                  <p:nvPr/>
                </p:nvSpPr>
                <p:spPr>
                  <a:xfrm>
                    <a:off x="3433762" y="2810470"/>
                    <a:ext cx="609600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2400" dirty="0" smtClean="0">
                        <a:solidFill>
                          <a:srgbClr val="DA32AA"/>
                        </a:solidFill>
                        <a:latin typeface="+mj-lt"/>
                      </a:rPr>
                      <a:t>y’</a:t>
                    </a:r>
                  </a:p>
                </p:txBody>
              </p:sp>
              <p:sp>
                <p:nvSpPr>
                  <p:cNvPr id="45" name="TextBox 44"/>
                  <p:cNvSpPr txBox="1"/>
                  <p:nvPr/>
                </p:nvSpPr>
                <p:spPr>
                  <a:xfrm>
                    <a:off x="2667000" y="3348335"/>
                    <a:ext cx="609600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2400" dirty="0">
                        <a:solidFill>
                          <a:srgbClr val="DA32AA"/>
                        </a:solidFill>
                        <a:latin typeface="+mj-lt"/>
                      </a:rPr>
                      <a:t>x</a:t>
                    </a:r>
                    <a:r>
                      <a:rPr lang="en-US" sz="2400" dirty="0" smtClean="0">
                        <a:solidFill>
                          <a:srgbClr val="DA32AA"/>
                        </a:solidFill>
                        <a:latin typeface="+mj-lt"/>
                      </a:rPr>
                      <a:t>’</a:t>
                    </a:r>
                  </a:p>
                </p:txBody>
              </p:sp>
            </p:grpSp>
          </p:grpSp>
          <p:cxnSp>
            <p:nvCxnSpPr>
              <p:cNvPr id="36" name="Straight Arrow Connector 35"/>
              <p:cNvCxnSpPr/>
              <p:nvPr/>
            </p:nvCxnSpPr>
            <p:spPr>
              <a:xfrm flipH="1">
                <a:off x="548258" y="3043535"/>
                <a:ext cx="1356742" cy="228600"/>
              </a:xfrm>
              <a:prstGeom prst="straightConnector1">
                <a:avLst/>
              </a:prstGeom>
              <a:ln w="63500"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7" name="TextBox 36"/>
              <p:cNvSpPr txBox="1"/>
              <p:nvPr/>
            </p:nvSpPr>
            <p:spPr>
              <a:xfrm>
                <a:off x="853058" y="2743200"/>
                <a:ext cx="51854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>
                    <a:solidFill>
                      <a:srgbClr val="FF0000"/>
                    </a:solidFill>
                    <a:latin typeface="+mj-lt"/>
                  </a:rPr>
                  <a:t>R</a:t>
                </a:r>
              </a:p>
            </p:txBody>
          </p:sp>
        </p:grpSp>
        <p:grpSp>
          <p:nvGrpSpPr>
            <p:cNvPr id="30" name="Group 29"/>
            <p:cNvGrpSpPr/>
            <p:nvPr/>
          </p:nvGrpSpPr>
          <p:grpSpPr>
            <a:xfrm>
              <a:off x="548258" y="2281535"/>
              <a:ext cx="2123504" cy="995065"/>
              <a:chOff x="548258" y="2281535"/>
              <a:chExt cx="2123504" cy="995065"/>
            </a:xfrm>
          </p:grpSpPr>
          <p:cxnSp>
            <p:nvCxnSpPr>
              <p:cNvPr id="31" name="Straight Arrow Connector 30"/>
              <p:cNvCxnSpPr/>
              <p:nvPr/>
            </p:nvCxnSpPr>
            <p:spPr>
              <a:xfrm flipV="1">
                <a:off x="548258" y="2433935"/>
                <a:ext cx="1737742" cy="842665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Arrow Connector 31"/>
              <p:cNvCxnSpPr/>
              <p:nvPr/>
            </p:nvCxnSpPr>
            <p:spPr>
              <a:xfrm flipV="1">
                <a:off x="1957958" y="2433935"/>
                <a:ext cx="328042" cy="540097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3" name="TextBox 32"/>
              <p:cNvSpPr txBox="1"/>
              <p:nvPr/>
            </p:nvSpPr>
            <p:spPr>
              <a:xfrm>
                <a:off x="1143000" y="2281535"/>
                <a:ext cx="53816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err="1" smtClean="0">
                    <a:latin typeface="+mj-lt"/>
                  </a:rPr>
                  <a:t>r</a:t>
                </a:r>
                <a:r>
                  <a:rPr lang="en-US" sz="2400" b="1" baseline="-25000" dirty="0" err="1" smtClean="0">
                    <a:latin typeface="+mj-lt"/>
                  </a:rPr>
                  <a:t>p</a:t>
                </a:r>
                <a:endParaRPr lang="en-US" sz="2400" b="1" dirty="0" smtClean="0">
                  <a:latin typeface="+mj-lt"/>
                </a:endParaRPr>
              </a:p>
            </p:txBody>
          </p:sp>
          <p:sp>
            <p:nvSpPr>
              <p:cNvPr id="34" name="TextBox 33"/>
              <p:cNvSpPr txBox="1"/>
              <p:nvPr/>
            </p:nvSpPr>
            <p:spPr>
              <a:xfrm>
                <a:off x="2133600" y="2438400"/>
                <a:ext cx="53816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err="1" smtClean="0">
                    <a:latin typeface="+mj-lt"/>
                  </a:rPr>
                  <a:t>r’</a:t>
                </a:r>
                <a:r>
                  <a:rPr lang="en-US" sz="2400" b="1" baseline="-25000" dirty="0" err="1" smtClean="0">
                    <a:latin typeface="+mj-lt"/>
                  </a:rPr>
                  <a:t>p</a:t>
                </a:r>
                <a:endParaRPr lang="en-US" sz="2400" b="1" dirty="0" smtClean="0">
                  <a:latin typeface="+mj-lt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039310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10/22/2012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23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9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85800" y="381000"/>
            <a:ext cx="701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Descriptions of rotation about a given origin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76430366"/>
              </p:ext>
            </p:extLst>
          </p:nvPr>
        </p:nvGraphicFramePr>
        <p:xfrm>
          <a:off x="700087" y="1066800"/>
          <a:ext cx="7980363" cy="495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7353" name="数式" r:id="rId3" imgW="3200400" imgH="2044440" progId="Equation.3">
                  <p:embed/>
                </p:oleObj>
              </mc:Choice>
              <mc:Fallback>
                <p:oleObj name="数式" r:id="rId3" imgW="3200400" imgH="2044440" progId="Equation.3">
                  <p:embed/>
                  <p:pic>
                    <p:nvPicPr>
                      <p:cNvPr id="0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0087" y="1066800"/>
                        <a:ext cx="7980363" cy="4953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25009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54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 smtClean="0">
            <a:latin typeface="+mj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14780</TotalTime>
  <Words>268</Words>
  <Application>Microsoft Office PowerPoint</Application>
  <PresentationFormat>On-screen Show (4:3)</PresentationFormat>
  <Paragraphs>100</Paragraphs>
  <Slides>14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Office Theme</vt:lpstr>
      <vt:lpstr>数式</vt:lpstr>
      <vt:lpstr>Microsoft Equation 3.0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WFU2011</dc:creator>
  <cp:lastModifiedBy>Natalie</cp:lastModifiedBy>
  <cp:revision>708</cp:revision>
  <cp:lastPrinted>2012-10-15T18:08:23Z</cp:lastPrinted>
  <dcterms:created xsi:type="dcterms:W3CDTF">2012-01-10T18:32:24Z</dcterms:created>
  <dcterms:modified xsi:type="dcterms:W3CDTF">2012-10-24T00:31:04Z</dcterms:modified>
</cp:coreProperties>
</file>