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54" r:id="rId3"/>
    <p:sldId id="372" r:id="rId4"/>
    <p:sldId id="373" r:id="rId5"/>
    <p:sldId id="374" r:id="rId6"/>
    <p:sldId id="375" r:id="rId7"/>
    <p:sldId id="377" r:id="rId8"/>
    <p:sldId id="378" r:id="rId9"/>
    <p:sldId id="379" r:id="rId10"/>
    <p:sldId id="380" r:id="rId11"/>
    <p:sldId id="381" r:id="rId12"/>
    <p:sldId id="382" r:id="rId13"/>
    <p:sldId id="383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Back to the wave equation; begin rotational motion (Chap. 5)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Standing waves </a:t>
            </a: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 periodic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Moment of inertia tensor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5638800" y="914400"/>
            <a:ext cx="2133600" cy="1676400"/>
          </a:xfrm>
          <a:prstGeom prst="cloud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48500" y="1104900"/>
            <a:ext cx="381000" cy="381000"/>
          </a:xfrm>
          <a:prstGeom prst="ellipse">
            <a:avLst/>
          </a:prstGeom>
          <a:pattFill prst="smConfetti">
            <a:fgClr>
              <a:srgbClr val="FF0000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36897"/>
              </p:ext>
            </p:extLst>
          </p:nvPr>
        </p:nvGraphicFramePr>
        <p:xfrm>
          <a:off x="381000" y="685800"/>
          <a:ext cx="3933825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9" name="数式" r:id="rId3" imgW="1828800" imgH="685800" progId="Equation.3">
                  <p:embed/>
                </p:oleObj>
              </mc:Choice>
              <mc:Fallback>
                <p:oleObj name="数式" r:id="rId3" imgW="1828800" imgH="685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3933825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791200" y="381000"/>
            <a:ext cx="1905000" cy="2438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>
          <a:xfrm rot="20579033">
            <a:off x="5663305" y="605934"/>
            <a:ext cx="685800" cy="3198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934200" y="1295400"/>
            <a:ext cx="304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1371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228600"/>
            <a:ext cx="381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63112"/>
              </p:ext>
            </p:extLst>
          </p:nvPr>
        </p:nvGraphicFramePr>
        <p:xfrm>
          <a:off x="857250" y="2438400"/>
          <a:ext cx="478155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0" name="数式" r:id="rId5" imgW="2222280" imgH="1828800" progId="Equation.3">
                  <p:embed/>
                </p:oleObj>
              </mc:Choice>
              <mc:Fallback>
                <p:oleObj name="数式" r:id="rId5" imgW="2222280" imgH="1828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38400"/>
                        <a:ext cx="4781550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3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489505"/>
              </p:ext>
            </p:extLst>
          </p:nvPr>
        </p:nvGraphicFramePr>
        <p:xfrm>
          <a:off x="609600" y="457200"/>
          <a:ext cx="4808538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1" name="数式" r:id="rId3" imgW="2234880" imgH="660240" progId="Equation.3">
                  <p:embed/>
                </p:oleObj>
              </mc:Choice>
              <mc:Fallback>
                <p:oleObj name="数式" r:id="rId3" imgW="2234880" imgH="6602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808538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48983"/>
              </p:ext>
            </p:extLst>
          </p:nvPr>
        </p:nvGraphicFramePr>
        <p:xfrm>
          <a:off x="533400" y="1905000"/>
          <a:ext cx="5683250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2" name="数式" r:id="rId5" imgW="2641320" imgH="583920" progId="Equation.3">
                  <p:embed/>
                </p:oleObj>
              </mc:Choice>
              <mc:Fallback>
                <p:oleObj name="数式" r:id="rId5" imgW="2641320" imgH="583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5683250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23344"/>
              </p:ext>
            </p:extLst>
          </p:nvPr>
        </p:nvGraphicFramePr>
        <p:xfrm>
          <a:off x="685800" y="3581400"/>
          <a:ext cx="39878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3" name="数式" r:id="rId7" imgW="1854000" imgH="1333440" progId="Equation.3">
                  <p:embed/>
                </p:oleObj>
              </mc:Choice>
              <mc:Fallback>
                <p:oleObj name="数式" r:id="rId7" imgW="1854000" imgH="1333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81400"/>
                        <a:ext cx="39878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8600" y="76200"/>
            <a:ext cx="4800600" cy="4428530"/>
            <a:chOff x="1143000" y="452735"/>
            <a:chExt cx="4800600" cy="4428530"/>
          </a:xfrm>
        </p:grpSpPr>
        <p:sp>
          <p:nvSpPr>
            <p:cNvPr id="5" name="Cube 4"/>
            <p:cNvSpPr/>
            <p:nvPr/>
          </p:nvSpPr>
          <p:spPr>
            <a:xfrm rot="10800000" flipV="1">
              <a:off x="1462658" y="1909480"/>
              <a:ext cx="2819400" cy="1734662"/>
            </a:xfrm>
            <a:prstGeom prst="cube">
              <a:avLst>
                <a:gd name="adj" fmla="val 38449"/>
              </a:avLst>
            </a:prstGeom>
            <a:solidFill>
              <a:schemeClr val="accent6">
                <a:alpha val="2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447800" y="838200"/>
              <a:ext cx="0" cy="2133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47800" y="2971800"/>
              <a:ext cx="1524000" cy="1447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447800" y="2971800"/>
              <a:ext cx="3886200" cy="76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24200" y="44196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4527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z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2819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3124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3000" y="2281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0" y="35769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390061"/>
              </p:ext>
            </p:extLst>
          </p:nvPr>
        </p:nvGraphicFramePr>
        <p:xfrm>
          <a:off x="2962275" y="3840163"/>
          <a:ext cx="595312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4" name="数式" r:id="rId3" imgW="2768400" imgH="1143000" progId="Equation.3">
                  <p:embed/>
                </p:oleObj>
              </mc:Choice>
              <mc:Fallback>
                <p:oleObj name="数式" r:id="rId3" imgW="276840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3840163"/>
                        <a:ext cx="5953125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5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moment of inertia tensor: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Symmetric matrix </a:t>
            </a:r>
            <a:r>
              <a:rPr lang="en-US" sz="2400" dirty="0" smtClean="0">
                <a:latin typeface="+mj-lt"/>
                <a:sym typeface="Wingdings" pitchFamily="2" charset="2"/>
              </a:rPr>
              <a:t>real eigenvalues </a:t>
            </a:r>
            <a:r>
              <a:rPr lang="en-US" sz="2400" i="1" dirty="0" smtClean="0">
                <a:latin typeface="+mj-lt"/>
                <a:sym typeface="Wingdings" pitchFamily="2" charset="2"/>
              </a:rPr>
              <a:t>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1</a:t>
            </a:r>
            <a:r>
              <a:rPr lang="en-US" sz="2400" i="1" dirty="0" smtClean="0">
                <a:latin typeface="+mj-lt"/>
                <a:sym typeface="Wingdings" pitchFamily="2" charset="2"/>
              </a:rPr>
              <a:t>,I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2</a:t>
            </a:r>
            <a:r>
              <a:rPr lang="en-US" sz="2400" i="1" dirty="0" smtClean="0">
                <a:latin typeface="+mj-lt"/>
                <a:sym typeface="Wingdings" pitchFamily="2" charset="2"/>
              </a:rPr>
              <a:t>,I</a:t>
            </a:r>
            <a:r>
              <a:rPr lang="en-US" sz="2400" i="1" baseline="-25000" dirty="0" smtClean="0">
                <a:latin typeface="+mj-lt"/>
                <a:sym typeface="Wingdings" pitchFamily="2" charset="2"/>
              </a:rPr>
              <a:t>3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i="1" dirty="0">
                <a:latin typeface="+mj-lt"/>
                <a:sym typeface="Wingdings" pitchFamily="2" charset="2"/>
              </a:rPr>
              <a:t> </a:t>
            </a:r>
            <a:r>
              <a:rPr lang="en-US" sz="2400" i="1" dirty="0" smtClean="0">
                <a:latin typeface="+mj-lt"/>
                <a:sym typeface="Wingdings" pitchFamily="2" charset="2"/>
              </a:rPr>
              <a:t>                            </a:t>
            </a:r>
            <a:r>
              <a:rPr lang="en-US" sz="2400" dirty="0" smtClean="0">
                <a:latin typeface="+mj-lt"/>
                <a:sym typeface="Wingdings" pitchFamily="2" charset="2"/>
              </a:rPr>
              <a:t>orthogonal eigenvectors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65190"/>
              </p:ext>
            </p:extLst>
          </p:nvPr>
        </p:nvGraphicFramePr>
        <p:xfrm>
          <a:off x="1143000" y="2438400"/>
          <a:ext cx="33607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6" name="数式" r:id="rId3" imgW="1562040" imgH="253800" progId="Equation.3">
                  <p:embed/>
                </p:oleObj>
              </mc:Choice>
              <mc:Fallback>
                <p:oleObj name="数式" r:id="rId3" imgW="156204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33607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1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27102" r="37774" b="4915"/>
          <a:stretch/>
        </p:blipFill>
        <p:spPr bwMode="auto">
          <a:xfrm>
            <a:off x="1233469" y="0"/>
            <a:ext cx="6773346" cy="612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03182" y="5531442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5" t="22647" r="33597" b="8444"/>
          <a:stretch/>
        </p:blipFill>
        <p:spPr bwMode="auto">
          <a:xfrm>
            <a:off x="762000" y="304800"/>
            <a:ext cx="7284493" cy="59072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096000" y="1600200"/>
            <a:ext cx="1752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5241" r="32996" b="9318"/>
          <a:stretch/>
        </p:blipFill>
        <p:spPr bwMode="auto">
          <a:xfrm>
            <a:off x="859808" y="457200"/>
            <a:ext cx="7535839" cy="536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453108"/>
              </p:ext>
            </p:extLst>
          </p:nvPr>
        </p:nvGraphicFramePr>
        <p:xfrm>
          <a:off x="762000" y="381000"/>
          <a:ext cx="5588254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数式" r:id="rId3" imgW="3111480" imgH="1587240" progId="Equation.3">
                  <p:embed/>
                </p:oleObj>
              </mc:Choice>
              <mc:Fallback>
                <p:oleObj name="数式" r:id="rId3" imgW="3111480" imgH="1587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381000"/>
                        <a:ext cx="5588254" cy="285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953475"/>
              </p:ext>
            </p:extLst>
          </p:nvPr>
        </p:nvGraphicFramePr>
        <p:xfrm>
          <a:off x="685800" y="3259138"/>
          <a:ext cx="6659562" cy="32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3" name="数式" r:id="rId5" imgW="3708360" imgH="1790640" progId="Equation.3">
                  <p:embed/>
                </p:oleObj>
              </mc:Choice>
              <mc:Fallback>
                <p:oleObj name="数式" r:id="rId5" imgW="3708360" imgH="1790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59138"/>
                        <a:ext cx="6659562" cy="321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0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physics of rigid body motion;  body fixed frame </a:t>
            </a:r>
            <a:r>
              <a:rPr lang="en-US" sz="2400" dirty="0" err="1" smtClean="0">
                <a:latin typeface="+mj-lt"/>
              </a:rPr>
              <a:t>vs</a:t>
            </a:r>
            <a:r>
              <a:rPr lang="en-US" sz="2400" dirty="0" smtClean="0">
                <a:latin typeface="+mj-lt"/>
              </a:rPr>
              <a:t> inertial frame: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2" t="39535" r="24179" b="13907"/>
          <a:stretch/>
        </p:blipFill>
        <p:spPr bwMode="auto">
          <a:xfrm>
            <a:off x="1066800" y="1905000"/>
            <a:ext cx="5006340" cy="38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5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15416"/>
              </p:ext>
            </p:extLst>
          </p:nvPr>
        </p:nvGraphicFramePr>
        <p:xfrm>
          <a:off x="60960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2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45886"/>
              </p:ext>
            </p:extLst>
          </p:nvPr>
        </p:nvGraphicFramePr>
        <p:xfrm>
          <a:off x="28321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3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0019"/>
              </p:ext>
            </p:extLst>
          </p:nvPr>
        </p:nvGraphicFramePr>
        <p:xfrm>
          <a:off x="51768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9673"/>
              </p:ext>
            </p:extLst>
          </p:nvPr>
        </p:nvGraphicFramePr>
        <p:xfrm>
          <a:off x="21018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5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26766"/>
              </p:ext>
            </p:extLst>
          </p:nvPr>
        </p:nvGraphicFramePr>
        <p:xfrm>
          <a:off x="6192838" y="630238"/>
          <a:ext cx="193992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6" name="数式" r:id="rId11" imgW="901440" imgH="1777680" progId="Equation.3">
                  <p:embed/>
                </p:oleObj>
              </mc:Choice>
              <mc:Fallback>
                <p:oleObj name="数式" r:id="rId11" imgW="9014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30238"/>
                        <a:ext cx="193992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226726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4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5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14465</TotalTime>
  <Words>224</Words>
  <Application>Microsoft Office PowerPoint</Application>
  <PresentationFormat>On-screen Show (4:3)</PresentationFormat>
  <Paragraphs>64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Microsoft Equation 3.0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681</cp:revision>
  <cp:lastPrinted>2012-10-15T18:08:23Z</cp:lastPrinted>
  <dcterms:created xsi:type="dcterms:W3CDTF">2012-01-10T18:32:24Z</dcterms:created>
  <dcterms:modified xsi:type="dcterms:W3CDTF">2012-10-17T15:08:42Z</dcterms:modified>
</cp:coreProperties>
</file>