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54" r:id="rId3"/>
    <p:sldId id="370" r:id="rId4"/>
    <p:sldId id="372" r:id="rId5"/>
    <p:sldId id="373" r:id="rId6"/>
    <p:sldId id="374" r:id="rId7"/>
    <p:sldId id="375" r:id="rId8"/>
    <p:sldId id="364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6" d="100"/>
          <a:sy n="76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15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hysicsclassroom.com/class/waves/u10l1c.cf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6.bin"/><Relationship Id="rId4" Type="http://schemas.openxmlformats.org/officeDocument/2006/relationships/image" Target="../media/image8.wmf"/><Relationship Id="rId9" Type="http://schemas.openxmlformats.org/officeDocument/2006/relationships/image" Target="../media/image15.png"/><Relationship Id="rId1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2753" y="117693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Finish reading Chapter 4 and start reading Chapter 7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Coupled motion for extended systems; relationship to continuum models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Wave equation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172124"/>
              </p:ext>
            </p:extLst>
          </p:nvPr>
        </p:nvGraphicFramePr>
        <p:xfrm>
          <a:off x="685800" y="4114800"/>
          <a:ext cx="3897313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9" name="数式" r:id="rId3" imgW="1726920" imgH="825480" progId="Equation.3">
                  <p:embed/>
                </p:oleObj>
              </mc:Choice>
              <mc:Fallback>
                <p:oleObj name="数式" r:id="rId3" imgW="1726920" imgH="825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14800"/>
                        <a:ext cx="3897313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457200" y="1562594"/>
            <a:ext cx="6477000" cy="3695206"/>
            <a:chOff x="457200" y="267194"/>
            <a:chExt cx="6477000" cy="3695206"/>
          </a:xfrm>
        </p:grpSpPr>
        <p:sp>
          <p:nvSpPr>
            <p:cNvPr id="6" name="Arc 5"/>
            <p:cNvSpPr/>
            <p:nvPr/>
          </p:nvSpPr>
          <p:spPr>
            <a:xfrm>
              <a:off x="1066800" y="533400"/>
              <a:ext cx="4953000" cy="3429000"/>
            </a:xfrm>
            <a:prstGeom prst="arc">
              <a:avLst>
                <a:gd name="adj1" fmla="val 10733049"/>
                <a:gd name="adj2" fmla="val 19772954"/>
              </a:avLst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457200" y="267194"/>
              <a:ext cx="6477000" cy="1998973"/>
              <a:chOff x="457200" y="267194"/>
              <a:chExt cx="6477000" cy="1998973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457200" y="2266167"/>
                <a:ext cx="6477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V="1">
                <a:off x="1981200" y="914400"/>
                <a:ext cx="0" cy="135176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V="1">
                <a:off x="2362200" y="728859"/>
                <a:ext cx="0" cy="151904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V="1">
                <a:off x="2819400" y="609600"/>
                <a:ext cx="0" cy="165656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2362200" y="609600"/>
                <a:ext cx="457200" cy="119259"/>
              </a:xfrm>
              <a:prstGeom prst="straightConnector1">
                <a:avLst/>
              </a:prstGeom>
              <a:ln w="25400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1905000" y="762000"/>
                <a:ext cx="457200" cy="152400"/>
              </a:xfrm>
              <a:prstGeom prst="straightConnector1">
                <a:avLst/>
              </a:prstGeom>
              <a:ln w="25400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2971800" y="1359450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m(</a:t>
                </a:r>
                <a:r>
                  <a:rPr lang="en-US" sz="2400" dirty="0" err="1" smtClean="0"/>
                  <a:t>x,t</a:t>
                </a:r>
                <a:r>
                  <a:rPr lang="en-US" sz="2400" dirty="0" smtClean="0"/>
                  <a:t>)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362200" y="267194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t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457200" y="3810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Transverse displacement: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43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45367"/>
              </p:ext>
            </p:extLst>
          </p:nvPr>
        </p:nvGraphicFramePr>
        <p:xfrm>
          <a:off x="1371600" y="887412"/>
          <a:ext cx="6850063" cy="513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9" name="数式" r:id="rId3" imgW="3035160" imgH="2273040" progId="Equation.3">
                  <p:embed/>
                </p:oleObj>
              </mc:Choice>
              <mc:Fallback>
                <p:oleObj name="数式" r:id="rId3" imgW="3035160" imgH="227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887412"/>
                        <a:ext cx="6850063" cy="513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3863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09408"/>
              </p:ext>
            </p:extLst>
          </p:nvPr>
        </p:nvGraphicFramePr>
        <p:xfrm>
          <a:off x="990600" y="533400"/>
          <a:ext cx="6907213" cy="553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52" name="数式" r:id="rId3" imgW="3060360" imgH="2450880" progId="Equation.3">
                  <p:embed/>
                </p:oleObj>
              </mc:Choice>
              <mc:Fallback>
                <p:oleObj name="数式" r:id="rId3" imgW="3060360" imgH="2450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"/>
                        <a:ext cx="6907213" cy="553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383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777858"/>
              </p:ext>
            </p:extLst>
          </p:nvPr>
        </p:nvGraphicFramePr>
        <p:xfrm>
          <a:off x="1371600" y="533400"/>
          <a:ext cx="6303963" cy="349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6" name="数式" r:id="rId3" imgW="2793960" imgH="1549080" progId="Equation.3">
                  <p:embed/>
                </p:oleObj>
              </mc:Choice>
              <mc:Fallback>
                <p:oleObj name="数式" r:id="rId3" imgW="2793960" imgH="1549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33400"/>
                        <a:ext cx="6303963" cy="349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353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926081"/>
              </p:ext>
            </p:extLst>
          </p:nvPr>
        </p:nvGraphicFramePr>
        <p:xfrm>
          <a:off x="552450" y="392112"/>
          <a:ext cx="8439150" cy="593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00" name="数式" r:id="rId3" imgW="4127400" imgH="2920680" progId="Equation.3">
                  <p:embed/>
                </p:oleObj>
              </mc:Choice>
              <mc:Fallback>
                <p:oleObj name="数式" r:id="rId3" imgW="4127400" imgH="2920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392112"/>
                        <a:ext cx="8439150" cy="593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409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564554"/>
              </p:ext>
            </p:extLst>
          </p:nvPr>
        </p:nvGraphicFramePr>
        <p:xfrm>
          <a:off x="685800" y="76200"/>
          <a:ext cx="7062788" cy="649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0" name="数式" r:id="rId3" imgW="3454200" imgH="3200400" progId="Equation.3">
                  <p:embed/>
                </p:oleObj>
              </mc:Choice>
              <mc:Fallback>
                <p:oleObj name="数式" r:id="rId3" imgW="3454200" imgH="320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200"/>
                        <a:ext cx="7062788" cy="649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3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778215"/>
              </p:ext>
            </p:extLst>
          </p:nvPr>
        </p:nvGraphicFramePr>
        <p:xfrm>
          <a:off x="304800" y="609600"/>
          <a:ext cx="846455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4" name="数式" r:id="rId3" imgW="4140000" imgH="1041120" progId="Equation.3">
                  <p:embed/>
                </p:oleObj>
              </mc:Choice>
              <mc:Fallback>
                <p:oleObj name="数式" r:id="rId3" imgW="4140000" imgH="1041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09600"/>
                        <a:ext cx="8464550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4651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135901"/>
              </p:ext>
            </p:extLst>
          </p:nvPr>
        </p:nvGraphicFramePr>
        <p:xfrm>
          <a:off x="152400" y="338138"/>
          <a:ext cx="8880475" cy="293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5" name="数式" r:id="rId3" imgW="4343400" imgH="1447560" progId="Equation.3">
                  <p:embed/>
                </p:oleObj>
              </mc:Choice>
              <mc:Fallback>
                <p:oleObj name="数式" r:id="rId3" imgW="43434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8138"/>
                        <a:ext cx="8880475" cy="293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052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1863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5" t="25150" r="38847" b="12137"/>
          <a:stretch/>
        </p:blipFill>
        <p:spPr bwMode="auto">
          <a:xfrm>
            <a:off x="1216904" y="152400"/>
            <a:ext cx="7256881" cy="616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988304" y="50673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182274" name="Picture 2" descr="http://phycomp.technion.ac.il/%7Enika/diamond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1600200"/>
            <a:ext cx="380047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Lattice vibrations for 3-dimensional lattice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914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  diamond lattice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5715000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Ref:   http://phycomp.technion.ac.il/~nika/diamond_structure.html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52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612212"/>
              </p:ext>
            </p:extLst>
          </p:nvPr>
        </p:nvGraphicFramePr>
        <p:xfrm>
          <a:off x="684213" y="533400"/>
          <a:ext cx="5221287" cy="466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9" name="数式" r:id="rId3" imgW="3009600" imgH="2679480" progId="Equation.3">
                  <p:embed/>
                </p:oleObj>
              </mc:Choice>
              <mc:Fallback>
                <p:oleObj name="数式" r:id="rId3" imgW="3009600" imgH="2679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33400"/>
                        <a:ext cx="5221287" cy="466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59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513338"/>
              </p:ext>
            </p:extLst>
          </p:nvPr>
        </p:nvGraphicFramePr>
        <p:xfrm>
          <a:off x="925513" y="666750"/>
          <a:ext cx="5045075" cy="353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8" name="数式" r:id="rId3" imgW="2908080" imgH="2031840" progId="Equation.3">
                  <p:embed/>
                </p:oleObj>
              </mc:Choice>
              <mc:Fallback>
                <p:oleObj name="数式" r:id="rId3" imgW="2908080" imgH="2031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666750"/>
                        <a:ext cx="5045075" cy="353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564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1863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57" t="14831" r="30157" b="8013"/>
          <a:stretch/>
        </p:blipFill>
        <p:spPr bwMode="auto">
          <a:xfrm>
            <a:off x="2667000" y="152400"/>
            <a:ext cx="6124302" cy="6320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6096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B. P. </a:t>
            </a:r>
            <a:r>
              <a:rPr lang="en-US" dirty="0" err="1" smtClean="0">
                <a:latin typeface="+mj-lt"/>
              </a:rPr>
              <a:t>Pandy</a:t>
            </a:r>
            <a:r>
              <a:rPr lang="en-US" dirty="0" smtClean="0">
                <a:latin typeface="+mj-lt"/>
              </a:rPr>
              <a:t> and B. </a:t>
            </a:r>
            <a:r>
              <a:rPr lang="en-US" dirty="0" err="1" smtClean="0">
                <a:latin typeface="+mj-lt"/>
              </a:rPr>
              <a:t>Dayal</a:t>
            </a:r>
            <a:r>
              <a:rPr lang="en-US" dirty="0" smtClean="0">
                <a:latin typeface="+mj-lt"/>
              </a:rPr>
              <a:t>, J. Phys. C. Solid State Phys. </a:t>
            </a:r>
            <a:r>
              <a:rPr lang="en-US" b="1" dirty="0" smtClean="0">
                <a:latin typeface="+mj-lt"/>
              </a:rPr>
              <a:t>6</a:t>
            </a:r>
            <a:r>
              <a:rPr lang="en-US" dirty="0" smtClean="0">
                <a:latin typeface="+mj-lt"/>
              </a:rPr>
              <a:t> 2943 (1973)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3104367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Note: Longitudinal,  transverse, and combination modes occur.</a:t>
            </a:r>
          </a:p>
        </p:txBody>
      </p:sp>
    </p:spTree>
    <p:extLst>
      <p:ext uri="{BB962C8B-B14F-4D97-AF65-F5344CB8AC3E}">
        <p14:creationId xmlns:p14="http://schemas.microsoft.com/office/powerpoint/2010/main" val="143925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186370" name="Picture 2" descr="http://www.physicsclassroom.com/class/waves/u10l1c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189" y="3962400"/>
            <a:ext cx="3960495" cy="176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372" name="Picture 4" descr="http://www.physicsclassroom.com/class/waves/u10l1c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3704177" cy="144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381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Longitudinal versus transverse vibrations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Images from web page:</a:t>
            </a:r>
          </a:p>
          <a:p>
            <a:r>
              <a:rPr lang="en-US" sz="2400" dirty="0">
                <a:latin typeface="+mj-lt"/>
              </a:rPr>
              <a:t>           </a:t>
            </a:r>
            <a:r>
              <a:rPr lang="en-US" sz="2000" dirty="0">
                <a:latin typeface="+mj-lt"/>
                <a:hlinkClick r:id="rId4"/>
              </a:rPr>
              <a:t>http://www.physicsclassroom.com/class/waves/u10l1c.cfm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27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28600" y="609600"/>
            <a:ext cx="8645576" cy="1944333"/>
            <a:chOff x="228600" y="1032805"/>
            <a:chExt cx="8645576" cy="1944333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618544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424" name="数式" r:id="rId3" imgW="241200" imgH="241200" progId="Equation.3">
                    <p:embed/>
                  </p:oleObj>
                </mc:Choice>
                <mc:Fallback>
                  <p:oleObj name="数式" r:id="rId3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566166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425" name="数式" r:id="rId5" imgW="177480" imgH="241200" progId="Equation.3">
                    <p:embed/>
                  </p:oleObj>
                </mc:Choice>
                <mc:Fallback>
                  <p:oleObj name="数式" r:id="rId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3390054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426" name="数式" r:id="rId7" imgW="241200" imgH="241200" progId="Equation.3">
                    <p:embed/>
                  </p:oleObj>
                </mc:Choice>
                <mc:Fallback>
                  <p:oleObj name="数式" r:id="rId7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Longitudinal case: a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723863"/>
              </p:ext>
            </p:extLst>
          </p:nvPr>
        </p:nvGraphicFramePr>
        <p:xfrm>
          <a:off x="3927475" y="3473450"/>
          <a:ext cx="2587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27" name="数式" r:id="rId10" imgW="114120" imgH="215640" progId="Equation.3">
                  <p:embed/>
                </p:oleObj>
              </mc:Choice>
              <mc:Fallback>
                <p:oleObj name="数式" r:id="rId10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475" y="3473450"/>
                        <a:ext cx="25876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360632"/>
              </p:ext>
            </p:extLst>
          </p:nvPr>
        </p:nvGraphicFramePr>
        <p:xfrm>
          <a:off x="152400" y="2514600"/>
          <a:ext cx="5618163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28" name="数式" r:id="rId12" imgW="2489040" imgH="431640" progId="Equation.3">
                  <p:embed/>
                </p:oleObj>
              </mc:Choice>
              <mc:Fallback>
                <p:oleObj name="数式" r:id="rId12" imgW="248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14600"/>
                        <a:ext cx="5618163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825760"/>
              </p:ext>
            </p:extLst>
          </p:nvPr>
        </p:nvGraphicFramePr>
        <p:xfrm>
          <a:off x="114300" y="3352800"/>
          <a:ext cx="372586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29" name="数式" r:id="rId14" imgW="1650960" imgH="406080" progId="Equation.3">
                  <p:embed/>
                </p:oleObj>
              </mc:Choice>
              <mc:Fallback>
                <p:oleObj name="数式" r:id="rId14" imgW="165096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3352800"/>
                        <a:ext cx="372586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237259"/>
              </p:ext>
            </p:extLst>
          </p:nvPr>
        </p:nvGraphicFramePr>
        <p:xfrm>
          <a:off x="152400" y="4038600"/>
          <a:ext cx="7194550" cy="240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30" name="数式" r:id="rId16" imgW="3187440" imgH="1066680" progId="Equation.3">
                  <p:embed/>
                </p:oleObj>
              </mc:Choice>
              <mc:Fallback>
                <p:oleObj name="数式" r:id="rId16" imgW="3187440" imgH="1066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038600"/>
                        <a:ext cx="7194550" cy="240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42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460001"/>
              </p:ext>
            </p:extLst>
          </p:nvPr>
        </p:nvGraphicFramePr>
        <p:xfrm>
          <a:off x="685800" y="258763"/>
          <a:ext cx="6248400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99" name="数式" r:id="rId3" imgW="2768400" imgH="1295280" progId="Equation.3">
                  <p:embed/>
                </p:oleObj>
              </mc:Choice>
              <mc:Fallback>
                <p:oleObj name="数式" r:id="rId3" imgW="2768400" imgH="1295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8763"/>
                        <a:ext cx="6248400" cy="292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Up Arrow 5"/>
          <p:cNvSpPr/>
          <p:nvPr/>
        </p:nvSpPr>
        <p:spPr>
          <a:xfrm rot="20104234">
            <a:off x="4013530" y="2713658"/>
            <a:ext cx="457200" cy="1066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0" y="3254527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system parameter with units of (velocity)</a:t>
            </a:r>
            <a:r>
              <a:rPr lang="en-US" sz="2400" baseline="30000" dirty="0" smtClean="0">
                <a:latin typeface="+mj-lt"/>
              </a:rPr>
              <a:t>2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149760"/>
              </p:ext>
            </p:extLst>
          </p:nvPr>
        </p:nvGraphicFramePr>
        <p:xfrm>
          <a:off x="1139825" y="4373563"/>
          <a:ext cx="5187950" cy="240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00" name="数式" r:id="rId5" imgW="2298600" imgH="1066680" progId="Equation.3">
                  <p:embed/>
                </p:oleObj>
              </mc:Choice>
              <mc:Fallback>
                <p:oleObj name="数式" r:id="rId5" imgW="2298600" imgH="1066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4373563"/>
                        <a:ext cx="5187950" cy="240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349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12152</TotalTime>
  <Words>285</Words>
  <Application>Microsoft Office PowerPoint</Application>
  <PresentationFormat>On-screen Show (4:3)</PresentationFormat>
  <Paragraphs>76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615</cp:revision>
  <cp:lastPrinted>2012-10-05T16:03:57Z</cp:lastPrinted>
  <dcterms:created xsi:type="dcterms:W3CDTF">2012-01-10T18:32:24Z</dcterms:created>
  <dcterms:modified xsi:type="dcterms:W3CDTF">2012-10-08T06:11:41Z</dcterms:modified>
</cp:coreProperties>
</file>