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6" r:id="rId2"/>
    <p:sldId id="354" r:id="rId3"/>
    <p:sldId id="364" r:id="rId4"/>
    <p:sldId id="363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76" d="100"/>
          <a:sy n="76" d="100"/>
        </p:scale>
        <p:origin x="-3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17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515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10/05/2012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10/05/2012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10/05/2012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10/05/2012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10/05/2012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10/05/2012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10/05/2012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10/05/2012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10/05/2012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10/05/2012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10/05/2012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2012 --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2.wmf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5.wmf"/><Relationship Id="rId3" Type="http://schemas.openxmlformats.org/officeDocument/2006/relationships/image" Target="../media/image7.png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4.wmf"/><Relationship Id="rId5" Type="http://schemas.openxmlformats.org/officeDocument/2006/relationships/image" Target="../media/image12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1.png"/><Relationship Id="rId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17: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Chapter 4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Normal modes for extended one-dimensional systems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Normal modes for 2 and 3 dimensional systems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pic>
        <p:nvPicPr>
          <p:cNvPr id="182274" name="Picture 2" descr="http://phycomp.technion.ac.il/%7Enika/diamond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599" y="1600200"/>
            <a:ext cx="3800475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06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Lattice vibrations for 3-dimensional lattice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9144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  diamond lattice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5715000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Ref:   http://phycomp.technion.ac.il/~nika/diamond_structure.html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5206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891955"/>
              </p:ext>
            </p:extLst>
          </p:nvPr>
        </p:nvGraphicFramePr>
        <p:xfrm>
          <a:off x="533400" y="457200"/>
          <a:ext cx="7150100" cy="2120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32" name="数式" r:id="rId3" imgW="4114800" imgH="1218960" progId="Equation.3">
                  <p:embed/>
                </p:oleObj>
              </mc:Choice>
              <mc:Fallback>
                <p:oleObj name="数式" r:id="rId3" imgW="4114800" imgH="1218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"/>
                        <a:ext cx="7150100" cy="2120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788774"/>
              </p:ext>
            </p:extLst>
          </p:nvPr>
        </p:nvGraphicFramePr>
        <p:xfrm>
          <a:off x="685800" y="2667000"/>
          <a:ext cx="4913312" cy="335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33" name="数式" r:id="rId5" imgW="2831760" imgH="1930320" progId="Equation.3">
                  <p:embed/>
                </p:oleObj>
              </mc:Choice>
              <mc:Fallback>
                <p:oleObj name="数式" r:id="rId5" imgW="2831760" imgH="1930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667000"/>
                        <a:ext cx="4913312" cy="335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8242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612212"/>
              </p:ext>
            </p:extLst>
          </p:nvPr>
        </p:nvGraphicFramePr>
        <p:xfrm>
          <a:off x="684213" y="533400"/>
          <a:ext cx="5221287" cy="466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8" name="数式" r:id="rId3" imgW="3009600" imgH="2679480" progId="Equation.3">
                  <p:embed/>
                </p:oleObj>
              </mc:Choice>
              <mc:Fallback>
                <p:oleObj name="数式" r:id="rId3" imgW="3009600" imgH="2679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33400"/>
                        <a:ext cx="5221287" cy="466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5911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513338"/>
              </p:ext>
            </p:extLst>
          </p:nvPr>
        </p:nvGraphicFramePr>
        <p:xfrm>
          <a:off x="925513" y="666750"/>
          <a:ext cx="5045075" cy="353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7" name="数式" r:id="rId3" imgW="2908080" imgH="2031840" progId="Equation.3">
                  <p:embed/>
                </p:oleObj>
              </mc:Choice>
              <mc:Fallback>
                <p:oleObj name="数式" r:id="rId3" imgW="2908080" imgH="2031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666750"/>
                        <a:ext cx="5045075" cy="353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5640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pic>
        <p:nvPicPr>
          <p:cNvPr id="18637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57" t="14831" r="30157" b="8013"/>
          <a:stretch/>
        </p:blipFill>
        <p:spPr bwMode="auto">
          <a:xfrm>
            <a:off x="2667000" y="152400"/>
            <a:ext cx="6124302" cy="6320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6096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B. P. </a:t>
            </a:r>
            <a:r>
              <a:rPr lang="en-US" dirty="0" err="1" smtClean="0">
                <a:latin typeface="+mj-lt"/>
              </a:rPr>
              <a:t>Pandy</a:t>
            </a:r>
            <a:r>
              <a:rPr lang="en-US" dirty="0" smtClean="0">
                <a:latin typeface="+mj-lt"/>
              </a:rPr>
              <a:t> and B. </a:t>
            </a:r>
            <a:r>
              <a:rPr lang="en-US" dirty="0" err="1" smtClean="0">
                <a:latin typeface="+mj-lt"/>
              </a:rPr>
              <a:t>Dayal</a:t>
            </a:r>
            <a:r>
              <a:rPr lang="en-US" dirty="0" smtClean="0">
                <a:latin typeface="+mj-lt"/>
              </a:rPr>
              <a:t>, J. Phys. C. Solid State Phys. </a:t>
            </a:r>
            <a:r>
              <a:rPr lang="en-US" b="1" dirty="0" smtClean="0">
                <a:latin typeface="+mj-lt"/>
              </a:rPr>
              <a:t>6</a:t>
            </a:r>
            <a:r>
              <a:rPr lang="en-US" dirty="0" smtClean="0">
                <a:latin typeface="+mj-lt"/>
              </a:rPr>
              <a:t> 2943 (1973)</a:t>
            </a:r>
          </a:p>
        </p:txBody>
      </p:sp>
    </p:spTree>
    <p:extLst>
      <p:ext uri="{BB962C8B-B14F-4D97-AF65-F5344CB8AC3E}">
        <p14:creationId xmlns:p14="http://schemas.microsoft.com/office/powerpoint/2010/main" val="1439252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18637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5" t="25150" r="38847" b="12137"/>
          <a:stretch/>
        </p:blipFill>
        <p:spPr bwMode="auto">
          <a:xfrm>
            <a:off x="1216904" y="152400"/>
            <a:ext cx="7256881" cy="616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914400" y="4876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228600" y="1032805"/>
            <a:ext cx="8645576" cy="1944333"/>
            <a:chOff x="228600" y="1032805"/>
            <a:chExt cx="8645576" cy="1944333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3618544"/>
                </p:ext>
              </p:extLst>
            </p:nvPr>
          </p:nvGraphicFramePr>
          <p:xfrm>
            <a:off x="1889125" y="2363788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281" name="数式" r:id="rId3" imgW="241200" imgH="241200" progId="Equation.3">
                    <p:embed/>
                  </p:oleObj>
                </mc:Choice>
                <mc:Fallback>
                  <p:oleObj name="数式" r:id="rId3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9125" y="2363788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8566166"/>
                </p:ext>
              </p:extLst>
            </p:nvPr>
          </p:nvGraphicFramePr>
          <p:xfrm>
            <a:off x="4358350" y="2431038"/>
            <a:ext cx="401638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282" name="数式" r:id="rId5" imgW="177480" imgH="241200" progId="Equation.3">
                    <p:embed/>
                  </p:oleObj>
                </mc:Choice>
                <mc:Fallback>
                  <p:oleObj name="数式" r:id="rId5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350" y="2431038"/>
                          <a:ext cx="401638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3390054"/>
                </p:ext>
              </p:extLst>
            </p:nvPr>
          </p:nvGraphicFramePr>
          <p:xfrm>
            <a:off x="6689725" y="2298700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283" name="数式" r:id="rId7" imgW="241200" imgH="241200" progId="Equation.3">
                    <p:embed/>
                  </p:oleObj>
                </mc:Choice>
                <mc:Fallback>
                  <p:oleObj name="数式" r:id="rId7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725" y="2298700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8" name="Group 27"/>
            <p:cNvGrpSpPr/>
            <p:nvPr/>
          </p:nvGrpSpPr>
          <p:grpSpPr>
            <a:xfrm>
              <a:off x="228600" y="1032805"/>
              <a:ext cx="8645576" cy="1329269"/>
              <a:chOff x="-381000" y="1032805"/>
              <a:chExt cx="8645576" cy="1329269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57400" y="1125877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" name="Oval 20"/>
              <p:cNvSpPr/>
              <p:nvPr/>
            </p:nvSpPr>
            <p:spPr>
              <a:xfrm>
                <a:off x="965054" y="1125878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51495" y="1264794"/>
                <a:ext cx="1097280" cy="1097280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249534" y="1426152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657600" y="1519535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4455151" y="1037645"/>
                <a:ext cx="2445799" cy="1169738"/>
                <a:chOff x="4174455" y="1037645"/>
                <a:chExt cx="2445799" cy="1169738"/>
              </a:xfrm>
            </p:grpSpPr>
            <p:pic>
              <p:nvPicPr>
                <p:cNvPr id="23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74455" y="103764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4" name="Group 23"/>
                <p:cNvGrpSpPr/>
                <p:nvPr/>
              </p:nvGrpSpPr>
              <p:grpSpPr>
                <a:xfrm>
                  <a:off x="5522974" y="1106588"/>
                  <a:ext cx="1097280" cy="1100795"/>
                  <a:chOff x="5522974" y="1106588"/>
                  <a:chExt cx="1097280" cy="1100795"/>
                </a:xfrm>
              </p:grpSpPr>
              <p:sp>
                <p:nvSpPr>
                  <p:cNvPr id="20" name="Oval 19"/>
                  <p:cNvSpPr/>
                  <p:nvPr/>
                </p:nvSpPr>
                <p:spPr>
                  <a:xfrm>
                    <a:off x="5522974" y="1106588"/>
                    <a:ext cx="1097280" cy="110079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5816746" y="1445441"/>
                    <a:ext cx="762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 smtClean="0">
                        <a:solidFill>
                          <a:srgbClr val="FFFF00"/>
                        </a:solidFill>
                        <a:latin typeface="+mj-lt"/>
                      </a:rPr>
                      <a:t>m</a:t>
                    </a:r>
                  </a:p>
                </p:txBody>
              </p:sp>
            </p:grpSp>
          </p:grp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6934200" y="10328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-381000" y="11852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32" name="TextBox 31"/>
          <p:cNvSpPr txBox="1"/>
          <p:nvPr/>
        </p:nvSpPr>
        <p:spPr>
          <a:xfrm>
            <a:off x="114300" y="228600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an infinite  system of masses and springs: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63653"/>
              </p:ext>
            </p:extLst>
          </p:nvPr>
        </p:nvGraphicFramePr>
        <p:xfrm>
          <a:off x="704850" y="3200400"/>
          <a:ext cx="67056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84" name="数式" r:id="rId10" imgW="2971800" imgH="457200" progId="Equation.3">
                  <p:embed/>
                </p:oleObj>
              </mc:Choice>
              <mc:Fallback>
                <p:oleObj name="数式" r:id="rId10" imgW="2971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3200400"/>
                        <a:ext cx="670560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159826"/>
              </p:ext>
            </p:extLst>
          </p:nvPr>
        </p:nvGraphicFramePr>
        <p:xfrm>
          <a:off x="969963" y="4391025"/>
          <a:ext cx="6419850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85" name="数式" r:id="rId12" imgW="2844720" imgH="888840" progId="Equation.3">
                  <p:embed/>
                </p:oleObj>
              </mc:Choice>
              <mc:Fallback>
                <p:oleObj name="数式" r:id="rId12" imgW="284472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4391025"/>
                        <a:ext cx="6419850" cy="200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042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487247"/>
              </p:ext>
            </p:extLst>
          </p:nvPr>
        </p:nvGraphicFramePr>
        <p:xfrm>
          <a:off x="228600" y="609600"/>
          <a:ext cx="8366125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00" name="数式" r:id="rId3" imgW="3708360" imgH="634680" progId="Equation.3">
                  <p:embed/>
                </p:oleObj>
              </mc:Choice>
              <mc:Fallback>
                <p:oleObj name="数式" r:id="rId3" imgW="370836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609600"/>
                        <a:ext cx="8366125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904052"/>
              </p:ext>
            </p:extLst>
          </p:nvPr>
        </p:nvGraphicFramePr>
        <p:xfrm>
          <a:off x="457200" y="1766888"/>
          <a:ext cx="5957888" cy="493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01" name="数式" r:id="rId5" imgW="2641320" imgH="2184120" progId="Equation.3">
                  <p:embed/>
                </p:oleObj>
              </mc:Choice>
              <mc:Fallback>
                <p:oleObj name="数式" r:id="rId5" imgW="2641320" imgH="2184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766888"/>
                        <a:ext cx="5957888" cy="4938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37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pic>
        <p:nvPicPr>
          <p:cNvPr id="1771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762000"/>
            <a:ext cx="62674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227261"/>
              </p:ext>
            </p:extLst>
          </p:nvPr>
        </p:nvGraphicFramePr>
        <p:xfrm>
          <a:off x="1027113" y="1981200"/>
          <a:ext cx="344487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80" name="数式" r:id="rId4" imgW="152280" imgH="139680" progId="Equation.3">
                  <p:embed/>
                </p:oleObj>
              </mc:Choice>
              <mc:Fallback>
                <p:oleObj name="数式" r:id="rId4" imgW="152280" imgH="139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1981200"/>
                        <a:ext cx="344487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29200" y="4483129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qa</a:t>
            </a:r>
            <a:r>
              <a:rPr lang="en-US" sz="2400" i="1" dirty="0" smtClean="0">
                <a:latin typeface="+mj-lt"/>
              </a:rPr>
              <a:t>/</a:t>
            </a:r>
            <a:r>
              <a:rPr lang="en-US" sz="2400" i="1" dirty="0" smtClean="0">
                <a:latin typeface="Symbol" pitchFamily="18" charset="2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33657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2654474" y="1015652"/>
            <a:ext cx="4322788" cy="686681"/>
            <a:chOff x="228600" y="1032805"/>
            <a:chExt cx="4322788" cy="686681"/>
          </a:xfrm>
        </p:grpSpPr>
        <p:pic>
          <p:nvPicPr>
            <p:cNvPr id="41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228600" y="1109005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1447800" y="1079341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5" name="Group 34"/>
            <p:cNvGrpSpPr/>
            <p:nvPr/>
          </p:nvGrpSpPr>
          <p:grpSpPr>
            <a:xfrm>
              <a:off x="2646676" y="1035225"/>
              <a:ext cx="1222900" cy="584869"/>
              <a:chOff x="4174455" y="1037645"/>
              <a:chExt cx="2445799" cy="1169738"/>
            </a:xfrm>
          </p:grpSpPr>
          <p:pic>
            <p:nvPicPr>
              <p:cNvPr id="42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74455" y="103764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43" name="Group 42"/>
              <p:cNvGrpSpPr/>
              <p:nvPr/>
            </p:nvGrpSpPr>
            <p:grpSpPr>
              <a:xfrm>
                <a:off x="5522974" y="1106588"/>
                <a:ext cx="1097280" cy="1100795"/>
                <a:chOff x="5522974" y="1106588"/>
                <a:chExt cx="1097280" cy="1100795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5522974" y="1106588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586702" y="1253194"/>
                  <a:ext cx="762000" cy="461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 smtClean="0">
                      <a:solidFill>
                        <a:srgbClr val="FFFF00"/>
                      </a:solidFill>
                      <a:latin typeface="+mj-lt"/>
                    </a:rPr>
                    <a:t>m</a:t>
                  </a:r>
                </a:p>
              </p:txBody>
            </p:sp>
          </p:grpSp>
        </p:grpSp>
        <p:sp>
          <p:nvSpPr>
            <p:cNvPr id="36" name="Oval 35"/>
            <p:cNvSpPr/>
            <p:nvPr/>
          </p:nvSpPr>
          <p:spPr>
            <a:xfrm>
              <a:off x="2069796" y="1061118"/>
              <a:ext cx="658368" cy="658368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901627" y="1079342"/>
              <a:ext cx="548640" cy="550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990600" y="1140767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209800" y="1143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</a:p>
          </p:txBody>
        </p:sp>
        <p:pic>
          <p:nvPicPr>
            <p:cNvPr id="40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3886200" y="1032805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28600" y="1032805"/>
            <a:ext cx="4322788" cy="686681"/>
            <a:chOff x="228600" y="1032805"/>
            <a:chExt cx="4322788" cy="686681"/>
          </a:xfrm>
        </p:grpSpPr>
        <p:pic>
          <p:nvPicPr>
            <p:cNvPr id="19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1447800" y="1079341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5" name="Group 24"/>
            <p:cNvGrpSpPr/>
            <p:nvPr/>
          </p:nvGrpSpPr>
          <p:grpSpPr>
            <a:xfrm>
              <a:off x="2646676" y="1035225"/>
              <a:ext cx="1222900" cy="584869"/>
              <a:chOff x="4174455" y="1037645"/>
              <a:chExt cx="2445799" cy="1169738"/>
            </a:xfrm>
          </p:grpSpPr>
          <p:pic>
            <p:nvPicPr>
              <p:cNvPr id="23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74455" y="103764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24" name="Group 23"/>
              <p:cNvGrpSpPr/>
              <p:nvPr/>
            </p:nvGrpSpPr>
            <p:grpSpPr>
              <a:xfrm>
                <a:off x="5522974" y="1106588"/>
                <a:ext cx="1097280" cy="1100795"/>
                <a:chOff x="5522974" y="1106588"/>
                <a:chExt cx="1097280" cy="1100795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5522974" y="1106588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5586702" y="1253194"/>
                  <a:ext cx="762000" cy="461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 smtClean="0">
                      <a:solidFill>
                        <a:srgbClr val="FFFF00"/>
                      </a:solidFill>
                      <a:latin typeface="+mj-lt"/>
                    </a:rPr>
                    <a:t>m</a:t>
                  </a:r>
                </a:p>
              </p:txBody>
            </p:sp>
          </p:grpSp>
        </p:grpSp>
        <p:sp>
          <p:nvSpPr>
            <p:cNvPr id="22" name="Oval 21"/>
            <p:cNvSpPr/>
            <p:nvPr/>
          </p:nvSpPr>
          <p:spPr>
            <a:xfrm>
              <a:off x="2069796" y="1061118"/>
              <a:ext cx="658368" cy="658368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901627" y="1079342"/>
              <a:ext cx="548640" cy="550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90600" y="1140767"/>
              <a:ext cx="381000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</a:p>
          </p:txBody>
        </p:sp>
        <p:pic>
          <p:nvPicPr>
            <p:cNvPr id="2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3886200" y="1032805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228600" y="1109005"/>
              <a:ext cx="665188" cy="550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2209800" y="1143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14300" y="228600"/>
            <a:ext cx="7886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an infinite  system of masses and springs now with two kinds of masses: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758829"/>
              </p:ext>
            </p:extLst>
          </p:nvPr>
        </p:nvGraphicFramePr>
        <p:xfrm>
          <a:off x="704850" y="2590800"/>
          <a:ext cx="67056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338" name="数式" r:id="rId4" imgW="2971800" imgH="457200" progId="Equation.3">
                  <p:embed/>
                </p:oleObj>
              </mc:Choice>
              <mc:Fallback>
                <p:oleObj name="数式" r:id="rId4" imgW="2971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2590800"/>
                        <a:ext cx="670560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985454"/>
              </p:ext>
            </p:extLst>
          </p:nvPr>
        </p:nvGraphicFramePr>
        <p:xfrm>
          <a:off x="173037" y="4021138"/>
          <a:ext cx="8742363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339" name="数式" r:id="rId6" imgW="3873240" imgH="634680" progId="Equation.3">
                  <p:embed/>
                </p:oleObj>
              </mc:Choice>
              <mc:Fallback>
                <p:oleObj name="数式" r:id="rId6" imgW="387324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7" y="4021138"/>
                        <a:ext cx="8742363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760962"/>
              </p:ext>
            </p:extLst>
          </p:nvPr>
        </p:nvGraphicFramePr>
        <p:xfrm>
          <a:off x="1046162" y="1816100"/>
          <a:ext cx="40163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340" name="数式" r:id="rId8" imgW="177480" imgH="241200" progId="Equation.3">
                  <p:embed/>
                </p:oleObj>
              </mc:Choice>
              <mc:Fallback>
                <p:oleObj name="数式" r:id="rId8" imgW="177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2" y="1816100"/>
                        <a:ext cx="401638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6215189"/>
              </p:ext>
            </p:extLst>
          </p:nvPr>
        </p:nvGraphicFramePr>
        <p:xfrm>
          <a:off x="2189163" y="1828800"/>
          <a:ext cx="4016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341" name="数式" r:id="rId10" imgW="177480" imgH="241200" progId="Equation.3">
                  <p:embed/>
                </p:oleObj>
              </mc:Choice>
              <mc:Fallback>
                <p:oleObj name="数式" r:id="rId10" imgW="177480" imgH="24120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9163" y="1828800"/>
                        <a:ext cx="40163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70354"/>
              </p:ext>
            </p:extLst>
          </p:nvPr>
        </p:nvGraphicFramePr>
        <p:xfrm>
          <a:off x="4541838" y="1816100"/>
          <a:ext cx="5746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342" name="数式" r:id="rId12" imgW="253800" imgH="241200" progId="Equation.3">
                  <p:embed/>
                </p:oleObj>
              </mc:Choice>
              <mc:Fallback>
                <p:oleObj name="数式" r:id="rId12" imgW="25380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1838" y="1816100"/>
                        <a:ext cx="57467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010178"/>
              </p:ext>
            </p:extLst>
          </p:nvPr>
        </p:nvGraphicFramePr>
        <p:xfrm>
          <a:off x="3336925" y="1828800"/>
          <a:ext cx="54451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343" name="数式" r:id="rId14" imgW="241200" imgH="241200" progId="Equation.3">
                  <p:embed/>
                </p:oleObj>
              </mc:Choice>
              <mc:Fallback>
                <p:oleObj name="数式" r:id="rId14" imgW="241200" imgH="24120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6925" y="1828800"/>
                        <a:ext cx="544513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2184485"/>
              </p:ext>
            </p:extLst>
          </p:nvPr>
        </p:nvGraphicFramePr>
        <p:xfrm>
          <a:off x="5853113" y="1828800"/>
          <a:ext cx="57308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344" name="数式" r:id="rId16" imgW="253800" imgH="241200" progId="Equation.3">
                  <p:embed/>
                </p:oleObj>
              </mc:Choice>
              <mc:Fallback>
                <p:oleObj name="数式" r:id="rId16" imgW="253800" imgH="241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3113" y="1828800"/>
                        <a:ext cx="57308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01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44891"/>
              </p:ext>
            </p:extLst>
          </p:nvPr>
        </p:nvGraphicFramePr>
        <p:xfrm>
          <a:off x="152400" y="228600"/>
          <a:ext cx="8742363" cy="482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48" name="数式" r:id="rId3" imgW="3873240" imgH="2133360" progId="Equation.3">
                  <p:embed/>
                </p:oleObj>
              </mc:Choice>
              <mc:Fallback>
                <p:oleObj name="数式" r:id="rId3" imgW="3873240" imgH="213336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8742363" cy="482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345100"/>
              </p:ext>
            </p:extLst>
          </p:nvPr>
        </p:nvGraphicFramePr>
        <p:xfrm>
          <a:off x="820738" y="5157788"/>
          <a:ext cx="4700587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49" name="数式" r:id="rId5" imgW="2082600" imgH="482400" progId="Equation.3">
                  <p:embed/>
                </p:oleObj>
              </mc:Choice>
              <mc:Fallback>
                <p:oleObj name="数式" r:id="rId5" imgW="208260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5157788"/>
                        <a:ext cx="4700587" cy="109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8739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718902"/>
              </p:ext>
            </p:extLst>
          </p:nvPr>
        </p:nvGraphicFramePr>
        <p:xfrm>
          <a:off x="447675" y="381000"/>
          <a:ext cx="5819775" cy="264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48" name="数式" r:id="rId3" imgW="2577960" imgH="1168200" progId="Equation.3">
                  <p:embed/>
                </p:oleObj>
              </mc:Choice>
              <mc:Fallback>
                <p:oleObj name="数式" r:id="rId3" imgW="2577960" imgH="1168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381000"/>
                        <a:ext cx="5819775" cy="264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02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28975"/>
            <a:ext cx="5886450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44196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67375" y="5939135"/>
            <a:ext cx="885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qa</a:t>
            </a:r>
            <a:r>
              <a:rPr lang="en-US" sz="2400" dirty="0" smtClean="0">
                <a:latin typeface="+mj-lt"/>
              </a:rPr>
              <a:t>/</a:t>
            </a:r>
            <a:r>
              <a:rPr lang="en-US" sz="2400" dirty="0" smtClean="0">
                <a:latin typeface="Symbol" pitchFamily="18" charset="2"/>
              </a:rPr>
              <a:t>p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0321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Eigenvectors: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557583"/>
              </p:ext>
            </p:extLst>
          </p:nvPr>
        </p:nvGraphicFramePr>
        <p:xfrm>
          <a:off x="1447800" y="609600"/>
          <a:ext cx="5073650" cy="562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68" name="数式" r:id="rId3" imgW="2247840" imgH="2489040" progId="Equation.3">
                  <p:embed/>
                </p:oleObj>
              </mc:Choice>
              <mc:Fallback>
                <p:oleObj name="数式" r:id="rId3" imgW="2247840" imgH="248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609600"/>
                        <a:ext cx="5073650" cy="562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664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11217</TotalTime>
  <Words>242</Words>
  <Application>Microsoft Office PowerPoint</Application>
  <PresentationFormat>On-screen Show (4:3)</PresentationFormat>
  <Paragraphs>70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596</cp:revision>
  <cp:lastPrinted>2012-10-05T16:03:57Z</cp:lastPrinted>
  <dcterms:created xsi:type="dcterms:W3CDTF">2012-01-10T18:32:24Z</dcterms:created>
  <dcterms:modified xsi:type="dcterms:W3CDTF">2012-10-05T16:04:07Z</dcterms:modified>
</cp:coreProperties>
</file>