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4" r:id="rId12"/>
    <p:sldId id="363" r:id="rId13"/>
    <p:sldId id="366" r:id="rId14"/>
    <p:sldId id="365" r:id="rId15"/>
    <p:sldId id="367" r:id="rId16"/>
    <p:sldId id="368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Finish reading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Liouville’s</a:t>
            </a:r>
            <a:r>
              <a:rPr lang="en-US" sz="3200" b="1" dirty="0" smtClean="0">
                <a:solidFill>
                  <a:schemeClr val="folHlink"/>
                </a:solidFill>
              </a:rPr>
              <a:t> theorem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Hamilton-Jacobi formalism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it is conceivable that if we were extraordinarily clever, we could find all of the constants of the motion!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05815"/>
              </p:ext>
            </p:extLst>
          </p:nvPr>
        </p:nvGraphicFramePr>
        <p:xfrm>
          <a:off x="723900" y="1295400"/>
          <a:ext cx="6411913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3" name="数式" r:id="rId3" imgW="2831760" imgH="1104840" progId="Equation.3">
                  <p:embed/>
                </p:oleObj>
              </mc:Choice>
              <mc:Fallback>
                <p:oleObj name="数式" r:id="rId3" imgW="2831760" imgH="1104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295400"/>
                        <a:ext cx="6411913" cy="250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343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Possible solution – Hamilton-Jacobi theory: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853263"/>
              </p:ext>
            </p:extLst>
          </p:nvPr>
        </p:nvGraphicFramePr>
        <p:xfrm>
          <a:off x="647700" y="5029200"/>
          <a:ext cx="78501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4" name="数式" r:id="rId5" imgW="3466800" imgH="342720" progId="Equation.3">
                  <p:embed/>
                </p:oleObj>
              </mc:Choice>
              <mc:Fallback>
                <p:oleObj name="数式" r:id="rId5" imgW="346680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029200"/>
                        <a:ext cx="78501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53"/>
              </p:ext>
            </p:extLst>
          </p:nvPr>
        </p:nvGraphicFramePr>
        <p:xfrm>
          <a:off x="304800" y="614362"/>
          <a:ext cx="8597901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9" name="数式" r:id="rId3" imgW="3797280" imgH="2387520" progId="Equation.3">
                  <p:embed/>
                </p:oleObj>
              </mc:Choice>
              <mc:Fallback>
                <p:oleObj name="数式" r:id="rId3" imgW="3797280" imgH="2387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4362"/>
                        <a:ext cx="8597901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49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662430"/>
              </p:ext>
            </p:extLst>
          </p:nvPr>
        </p:nvGraphicFramePr>
        <p:xfrm>
          <a:off x="381000" y="76200"/>
          <a:ext cx="79375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8" name="数式" r:id="rId3" imgW="3504960" imgH="1663560" progId="Equation.3">
                  <p:embed/>
                </p:oleObj>
              </mc:Choice>
              <mc:Fallback>
                <p:oleObj name="数式" r:id="rId3" imgW="3504960" imgH="1663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"/>
                        <a:ext cx="793750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28600" y="3919538"/>
            <a:ext cx="8597900" cy="2328862"/>
            <a:chOff x="228600" y="3919538"/>
            <a:chExt cx="8597900" cy="232886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98961"/>
                </p:ext>
              </p:extLst>
            </p:nvPr>
          </p:nvGraphicFramePr>
          <p:xfrm>
            <a:off x="228600" y="3919538"/>
            <a:ext cx="8597900" cy="2328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29" name="数式" r:id="rId5" imgW="3797280" imgH="1028520" progId="Equation.3">
                    <p:embed/>
                  </p:oleObj>
                </mc:Choice>
                <mc:Fallback>
                  <p:oleObj name="数式" r:id="rId5" imgW="3797280" imgH="102852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3919538"/>
                          <a:ext cx="8597900" cy="2328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5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776288"/>
            <a:ext cx="8597900" cy="1841500"/>
            <a:chOff x="228600" y="4314826"/>
            <a:chExt cx="8597900" cy="18415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193992"/>
                </p:ext>
              </p:extLst>
            </p:nvPr>
          </p:nvGraphicFramePr>
          <p:xfrm>
            <a:off x="228600" y="4314826"/>
            <a:ext cx="8597900" cy="184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482" name="数式" r:id="rId3" imgW="3797280" imgH="812520" progId="Equation.3">
                    <p:embed/>
                  </p:oleObj>
                </mc:Choice>
                <mc:Fallback>
                  <p:oleObj name="数式" r:id="rId3" imgW="379728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4314826"/>
                          <a:ext cx="8597900" cy="184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359554"/>
              </p:ext>
            </p:extLst>
          </p:nvPr>
        </p:nvGraphicFramePr>
        <p:xfrm>
          <a:off x="479425" y="3324225"/>
          <a:ext cx="810895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83" name="数式" r:id="rId5" imgW="3581280" imgH="838080" progId="Equation.3">
                  <p:embed/>
                </p:oleObj>
              </mc:Choice>
              <mc:Fallback>
                <p:oleObj name="数式" r:id="rId5" imgW="3581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324225"/>
                        <a:ext cx="8108950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Differential equation for </a:t>
            </a:r>
            <a:r>
              <a:rPr lang="en-US" sz="2400" b="1" i="1" dirty="0" smtClean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03839"/>
              </p:ext>
            </p:extLst>
          </p:nvPr>
        </p:nvGraphicFramePr>
        <p:xfrm>
          <a:off x="1600200" y="1371600"/>
          <a:ext cx="382428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5" name="数式" r:id="rId3" imgW="1688760" imgH="507960" progId="Equation.3">
                  <p:embed/>
                </p:oleObj>
              </mc:Choice>
              <mc:Fallback>
                <p:oleObj name="数式" r:id="rId3" imgW="168876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3824287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232300"/>
              </p:ext>
            </p:extLst>
          </p:nvPr>
        </p:nvGraphicFramePr>
        <p:xfrm>
          <a:off x="947737" y="2590800"/>
          <a:ext cx="7477125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6" name="数式" r:id="rId5" imgW="3301920" imgH="1676160" progId="Equation.3">
                  <p:embed/>
                </p:oleObj>
              </mc:Choice>
              <mc:Fallback>
                <p:oleObj name="数式" r:id="rId5" imgW="3301920" imgH="1676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7" y="2590800"/>
                        <a:ext cx="7477125" cy="379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04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446894"/>
              </p:ext>
            </p:extLst>
          </p:nvPr>
        </p:nvGraphicFramePr>
        <p:xfrm>
          <a:off x="533400" y="1219200"/>
          <a:ext cx="7477125" cy="454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4" name="数式" r:id="rId3" imgW="3301920" imgH="2006280" progId="Equation.3">
                  <p:embed/>
                </p:oleObj>
              </mc:Choice>
              <mc:Fallback>
                <p:oleObj name="数式" r:id="rId3" imgW="3301920" imgH="2006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7477125" cy="454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18275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22000"/>
              </p:ext>
            </p:extLst>
          </p:nvPr>
        </p:nvGraphicFramePr>
        <p:xfrm>
          <a:off x="838200" y="1066800"/>
          <a:ext cx="782320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6" name="数式" r:id="rId3" imgW="3454200" imgH="2158920" progId="Equation.3">
                  <p:embed/>
                </p:oleObj>
              </mc:Choice>
              <mc:Fallback>
                <p:oleObj name="数式" r:id="rId3" imgW="345420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782320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30937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7" t="24326" r="27069" b="20856"/>
          <a:stretch/>
        </p:blipFill>
        <p:spPr bwMode="auto">
          <a:xfrm>
            <a:off x="1300091" y="1371600"/>
            <a:ext cx="6882938" cy="449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071491" y="5465769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6858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Liouville’s</a:t>
            </a:r>
            <a:r>
              <a:rPr lang="en-US" sz="2400" dirty="0" smtClean="0">
                <a:latin typeface="+mj-lt"/>
              </a:rPr>
              <a:t> theorem: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Imagine a collection of particles obeying the Canonical equations of motion in phase space.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796180"/>
              </p:ext>
            </p:extLst>
          </p:nvPr>
        </p:nvGraphicFramePr>
        <p:xfrm>
          <a:off x="685800" y="2057400"/>
          <a:ext cx="8051800" cy="2415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0" name="数式" r:id="rId3" imgW="3555720" imgH="1066680" progId="Equation.3">
                  <p:embed/>
                </p:oleObj>
              </mc:Choice>
              <mc:Fallback>
                <p:oleObj name="数式" r:id="rId3" imgW="3555720" imgH="1066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057400"/>
                        <a:ext cx="8051800" cy="2415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79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Proof of </a:t>
            </a:r>
            <a:r>
              <a:rPr lang="en-US" sz="2400" dirty="0" err="1" smtClean="0">
                <a:latin typeface="+mj-lt"/>
              </a:rPr>
              <a:t>Liouville’e</a:t>
            </a:r>
            <a:r>
              <a:rPr lang="en-US" sz="2400" dirty="0" smtClean="0">
                <a:latin typeface="+mj-lt"/>
              </a:rPr>
              <a:t> theorem:</a:t>
            </a:r>
          </a:p>
        </p:txBody>
      </p:sp>
      <p:sp>
        <p:nvSpPr>
          <p:cNvPr id="6" name="Cloud 5"/>
          <p:cNvSpPr/>
          <p:nvPr/>
        </p:nvSpPr>
        <p:spPr>
          <a:xfrm>
            <a:off x="2057400" y="1676400"/>
            <a:ext cx="2286000" cy="1828800"/>
          </a:xfrm>
          <a:prstGeom prst="cloud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172829"/>
              </p:ext>
            </p:extLst>
          </p:nvPr>
        </p:nvGraphicFramePr>
        <p:xfrm>
          <a:off x="2927350" y="2144712"/>
          <a:ext cx="5461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47" name="数式" r:id="rId3" imgW="241200" imgH="393480" progId="Equation.3">
                  <p:embed/>
                </p:oleObj>
              </mc:Choice>
              <mc:Fallback>
                <p:oleObj name="数式" r:id="rId3" imgW="2412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2144712"/>
                        <a:ext cx="54610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>
          <a:xfrm rot="2897824">
            <a:off x="3822469" y="3427615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038004">
            <a:off x="2923309" y="1147156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1295400" y="2197331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7383125">
            <a:off x="1752600" y="3571702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400204" y="19812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880987"/>
              </p:ext>
            </p:extLst>
          </p:nvPr>
        </p:nvGraphicFramePr>
        <p:xfrm>
          <a:off x="4500717" y="3656215"/>
          <a:ext cx="5175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48" name="数式" r:id="rId5" imgW="228600" imgH="164880" progId="Equation.3">
                  <p:embed/>
                </p:oleObj>
              </mc:Choice>
              <mc:Fallback>
                <p:oleObj name="数式" r:id="rId5" imgW="228600" imgH="164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717" y="3656215"/>
                        <a:ext cx="5175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905300"/>
              </p:ext>
            </p:extLst>
          </p:nvPr>
        </p:nvGraphicFramePr>
        <p:xfrm>
          <a:off x="5121275" y="1981200"/>
          <a:ext cx="5175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49" name="数式" r:id="rId7" imgW="228600" imgH="164880" progId="Equation.3">
                  <p:embed/>
                </p:oleObj>
              </mc:Choice>
              <mc:Fallback>
                <p:oleObj name="数式" r:id="rId7" imgW="228600" imgH="1648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5" y="1981200"/>
                        <a:ext cx="5175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513747"/>
              </p:ext>
            </p:extLst>
          </p:nvPr>
        </p:nvGraphicFramePr>
        <p:xfrm>
          <a:off x="5562600" y="2438400"/>
          <a:ext cx="2960687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50" name="数式" r:id="rId9" imgW="1307880" imgH="609480" progId="Equation.3">
                  <p:embed/>
                </p:oleObj>
              </mc:Choice>
              <mc:Fallback>
                <p:oleObj name="数式" r:id="rId9" imgW="1307880" imgH="609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438400"/>
                        <a:ext cx="2960687" cy="1382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829810"/>
              </p:ext>
            </p:extLst>
          </p:nvPr>
        </p:nvGraphicFramePr>
        <p:xfrm>
          <a:off x="731837" y="4249738"/>
          <a:ext cx="8335963" cy="207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51" name="数式" r:id="rId11" imgW="3682800" imgH="914400" progId="Equation.3">
                  <p:embed/>
                </p:oleObj>
              </mc:Choice>
              <mc:Fallback>
                <p:oleObj name="数式" r:id="rId11" imgW="3682800" imgH="914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7" y="4249738"/>
                        <a:ext cx="8335963" cy="207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9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057616"/>
              </p:ext>
            </p:extLst>
          </p:nvPr>
        </p:nvGraphicFramePr>
        <p:xfrm>
          <a:off x="228600" y="0"/>
          <a:ext cx="6586538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97" name="数式" r:id="rId3" imgW="2908080" imgH="1460160" progId="Equation.3">
                  <p:embed/>
                </p:oleObj>
              </mc:Choice>
              <mc:Fallback>
                <p:oleObj name="数式" r:id="rId3" imgW="2908080" imgH="14601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0"/>
                        <a:ext cx="6586538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274104"/>
              </p:ext>
            </p:extLst>
          </p:nvPr>
        </p:nvGraphicFramePr>
        <p:xfrm>
          <a:off x="990600" y="4191000"/>
          <a:ext cx="4876800" cy="1075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98" name="数式" r:id="rId5" imgW="2311200" imgH="507960" progId="Equation.3">
                  <p:embed/>
                </p:oleObj>
              </mc:Choice>
              <mc:Fallback>
                <p:oleObj name="数式" r:id="rId5" imgW="231120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191000"/>
                        <a:ext cx="4876800" cy="1075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8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642418"/>
              </p:ext>
            </p:extLst>
          </p:nvPr>
        </p:nvGraphicFramePr>
        <p:xfrm>
          <a:off x="914400" y="2971800"/>
          <a:ext cx="5435600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8" name="数式" r:id="rId3" imgW="2400120" imgH="1041120" progId="Equation.3">
                  <p:embed/>
                </p:oleObj>
              </mc:Choice>
              <mc:Fallback>
                <p:oleObj name="数式" r:id="rId3" imgW="2400120" imgH="1041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971800"/>
                        <a:ext cx="5435600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921252"/>
              </p:ext>
            </p:extLst>
          </p:nvPr>
        </p:nvGraphicFramePr>
        <p:xfrm>
          <a:off x="228600" y="1081088"/>
          <a:ext cx="658653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9" name="数式" r:id="rId5" imgW="2908080" imgH="507960" progId="Equation.3">
                  <p:embed/>
                </p:oleObj>
              </mc:Choice>
              <mc:Fallback>
                <p:oleObj name="数式" r:id="rId5" imgW="290808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81088"/>
                        <a:ext cx="6586538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4419600" y="914400"/>
            <a:ext cx="2438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6600" y="6096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3209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6134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Notion of “Canonical” distributions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395830"/>
              </p:ext>
            </p:extLst>
          </p:nvPr>
        </p:nvGraphicFramePr>
        <p:xfrm>
          <a:off x="553243" y="561955"/>
          <a:ext cx="7275513" cy="281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41" name="数式" r:id="rId3" imgW="3213000" imgH="1244520" progId="Equation.3">
                  <p:embed/>
                </p:oleObj>
              </mc:Choice>
              <mc:Fallback>
                <p:oleObj name="数式" r:id="rId3" imgW="3213000" imgH="1244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43" y="561955"/>
                        <a:ext cx="7275513" cy="281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751339"/>
              </p:ext>
            </p:extLst>
          </p:nvPr>
        </p:nvGraphicFramePr>
        <p:xfrm>
          <a:off x="399011" y="3657600"/>
          <a:ext cx="8455025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42" name="数式" r:id="rId5" imgW="3733560" imgH="1193760" progId="Equation.3">
                  <p:embed/>
                </p:oleObj>
              </mc:Choice>
              <mc:Fallback>
                <p:oleObj name="数式" r:id="rId5" imgW="3733560" imgH="1193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11" y="3657600"/>
                        <a:ext cx="8455025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8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it is conceivable that if we were extraordinarily clever, we could find all of the constants of the motion!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222193"/>
              </p:ext>
            </p:extLst>
          </p:nvPr>
        </p:nvGraphicFramePr>
        <p:xfrm>
          <a:off x="533400" y="878102"/>
          <a:ext cx="730408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5" name="数式" r:id="rId3" imgW="3225600" imgH="1295280" progId="Equation.3">
                  <p:embed/>
                </p:oleObj>
              </mc:Choice>
              <mc:Fallback>
                <p:oleObj name="数式" r:id="rId3" imgW="322560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78102"/>
                        <a:ext cx="7304087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200488"/>
              </p:ext>
            </p:extLst>
          </p:nvPr>
        </p:nvGraphicFramePr>
        <p:xfrm>
          <a:off x="800100" y="3962400"/>
          <a:ext cx="6958013" cy="230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6" name="数式" r:id="rId5" imgW="3073320" imgH="1015920" progId="Equation.3">
                  <p:embed/>
                </p:oleObj>
              </mc:Choice>
              <mc:Fallback>
                <p:oleObj name="数式" r:id="rId5" imgW="3073320" imgH="1015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3962400"/>
                        <a:ext cx="6958013" cy="230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54961"/>
              </p:ext>
            </p:extLst>
          </p:nvPr>
        </p:nvGraphicFramePr>
        <p:xfrm>
          <a:off x="762000" y="838200"/>
          <a:ext cx="6958013" cy="437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60" name="数式" r:id="rId3" imgW="3073320" imgH="1930320" progId="Equation.3">
                  <p:embed/>
                </p:oleObj>
              </mc:Choice>
              <mc:Fallback>
                <p:oleObj name="数式" r:id="rId3" imgW="3073320" imgH="1930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6958013" cy="437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6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9550</TotalTime>
  <Words>269</Words>
  <Application>Microsoft Office PowerPoint</Application>
  <PresentationFormat>On-screen Show (4:3)</PresentationFormat>
  <Paragraphs>74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518</cp:revision>
  <cp:lastPrinted>2012-09-19T18:43:32Z</cp:lastPrinted>
  <dcterms:created xsi:type="dcterms:W3CDTF">2012-01-10T18:32:24Z</dcterms:created>
  <dcterms:modified xsi:type="dcterms:W3CDTF">2012-09-28T14:54:31Z</dcterms:modified>
</cp:coreProperties>
</file>