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6" r:id="rId2"/>
    <p:sldId id="354" r:id="rId3"/>
    <p:sldId id="431" r:id="rId4"/>
    <p:sldId id="432" r:id="rId5"/>
    <p:sldId id="433" r:id="rId6"/>
    <p:sldId id="416" r:id="rId7"/>
    <p:sldId id="434" r:id="rId8"/>
    <p:sldId id="435" r:id="rId9"/>
    <p:sldId id="436" r:id="rId10"/>
    <p:sldId id="439" r:id="rId11"/>
    <p:sldId id="437" r:id="rId12"/>
    <p:sldId id="438" r:id="rId13"/>
    <p:sldId id="440"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57" d="100"/>
          <a:sy n="57" d="100"/>
        </p:scale>
        <p:origin x="-840" y="-84"/>
      </p:cViewPr>
      <p:guideLst>
        <p:guide orient="horz" pos="2160"/>
        <p:guide pos="2880"/>
      </p:guideLst>
    </p:cSldViewPr>
  </p:slideViewPr>
  <p:notesTextViewPr>
    <p:cViewPr>
      <p:scale>
        <a:sx n="1" d="1"/>
        <a:sy n="1" d="1"/>
      </p:scale>
      <p:origin x="0" y="0"/>
    </p:cViewPr>
  </p:notesTextViewPr>
  <p:sorterViewPr>
    <p:cViewPr>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9/26/2012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9/26/2012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9774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84108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9/24/2012</a:t>
            </a:r>
            <a:endParaRPr lang="en-US" dirty="0"/>
          </a:p>
        </p:txBody>
      </p:sp>
      <p:sp>
        <p:nvSpPr>
          <p:cNvPr id="5" name="Footer Placeholder 4"/>
          <p:cNvSpPr>
            <a:spLocks noGrp="1"/>
          </p:cNvSpPr>
          <p:nvPr>
            <p:ph type="ftr" sz="quarter" idx="11"/>
          </p:nvPr>
        </p:nvSpPr>
        <p:spPr/>
        <p:txBody>
          <a:bodyPr/>
          <a:lstStyle/>
          <a:p>
            <a:r>
              <a:rPr lang="en-US" smtClean="0"/>
              <a:t>PHY 711  Fall 2012 --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9/24/2012</a:t>
            </a:r>
            <a:endParaRPr lang="en-US" dirty="0"/>
          </a:p>
        </p:txBody>
      </p:sp>
      <p:sp>
        <p:nvSpPr>
          <p:cNvPr id="5" name="Footer Placeholder 4"/>
          <p:cNvSpPr>
            <a:spLocks noGrp="1"/>
          </p:cNvSpPr>
          <p:nvPr>
            <p:ph type="ftr" sz="quarter" idx="11"/>
          </p:nvPr>
        </p:nvSpPr>
        <p:spPr/>
        <p:txBody>
          <a:bodyPr/>
          <a:lstStyle/>
          <a:p>
            <a:r>
              <a:rPr lang="en-US" smtClean="0"/>
              <a:t>PHY 711  Fall 2012 --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9/24/2012</a:t>
            </a:r>
            <a:endParaRPr lang="en-US" dirty="0"/>
          </a:p>
        </p:txBody>
      </p:sp>
      <p:sp>
        <p:nvSpPr>
          <p:cNvPr id="5" name="Footer Placeholder 4"/>
          <p:cNvSpPr>
            <a:spLocks noGrp="1"/>
          </p:cNvSpPr>
          <p:nvPr>
            <p:ph type="ftr" sz="quarter" idx="11"/>
          </p:nvPr>
        </p:nvSpPr>
        <p:spPr/>
        <p:txBody>
          <a:bodyPr/>
          <a:lstStyle/>
          <a:p>
            <a:r>
              <a:rPr lang="en-US" smtClean="0"/>
              <a:t>PHY 711  Fall 2012 --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9/24/2012</a:t>
            </a:r>
            <a:endParaRPr lang="en-US" dirty="0"/>
          </a:p>
        </p:txBody>
      </p:sp>
      <p:sp>
        <p:nvSpPr>
          <p:cNvPr id="5" name="Footer Placeholder 4"/>
          <p:cNvSpPr>
            <a:spLocks noGrp="1"/>
          </p:cNvSpPr>
          <p:nvPr>
            <p:ph type="ftr" sz="quarter" idx="11"/>
          </p:nvPr>
        </p:nvSpPr>
        <p:spPr/>
        <p:txBody>
          <a:bodyPr/>
          <a:lstStyle/>
          <a:p>
            <a:r>
              <a:rPr lang="en-US" smtClean="0"/>
              <a:t>PHY 711  Fall 2012 --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9/24/2012</a:t>
            </a:r>
            <a:endParaRPr lang="en-US" dirty="0"/>
          </a:p>
        </p:txBody>
      </p:sp>
      <p:sp>
        <p:nvSpPr>
          <p:cNvPr id="5" name="Footer Placeholder 4"/>
          <p:cNvSpPr>
            <a:spLocks noGrp="1"/>
          </p:cNvSpPr>
          <p:nvPr>
            <p:ph type="ftr" sz="quarter" idx="11"/>
          </p:nvPr>
        </p:nvSpPr>
        <p:spPr/>
        <p:txBody>
          <a:bodyPr/>
          <a:lstStyle/>
          <a:p>
            <a:r>
              <a:rPr lang="en-US" smtClean="0"/>
              <a:t>PHY 711  Fall 2012 --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9/24/2012</a:t>
            </a:r>
            <a:endParaRPr lang="en-US" dirty="0"/>
          </a:p>
        </p:txBody>
      </p:sp>
      <p:sp>
        <p:nvSpPr>
          <p:cNvPr id="6" name="Footer Placeholder 5"/>
          <p:cNvSpPr>
            <a:spLocks noGrp="1"/>
          </p:cNvSpPr>
          <p:nvPr>
            <p:ph type="ftr" sz="quarter" idx="11"/>
          </p:nvPr>
        </p:nvSpPr>
        <p:spPr/>
        <p:txBody>
          <a:bodyPr/>
          <a:lstStyle/>
          <a:p>
            <a:r>
              <a:rPr lang="en-US" smtClean="0"/>
              <a:t>PHY 711  Fall 2012 --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9/24/2012</a:t>
            </a:r>
            <a:endParaRPr lang="en-US" dirty="0"/>
          </a:p>
        </p:txBody>
      </p:sp>
      <p:sp>
        <p:nvSpPr>
          <p:cNvPr id="8" name="Footer Placeholder 7"/>
          <p:cNvSpPr>
            <a:spLocks noGrp="1"/>
          </p:cNvSpPr>
          <p:nvPr>
            <p:ph type="ftr" sz="quarter" idx="11"/>
          </p:nvPr>
        </p:nvSpPr>
        <p:spPr/>
        <p:txBody>
          <a:bodyPr/>
          <a:lstStyle/>
          <a:p>
            <a:r>
              <a:rPr lang="en-US" smtClean="0"/>
              <a:t>PHY 711  Fall 2012 -- Lecture 12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9/24/2012</a:t>
            </a:r>
            <a:endParaRPr lang="en-US" dirty="0"/>
          </a:p>
        </p:txBody>
      </p:sp>
      <p:sp>
        <p:nvSpPr>
          <p:cNvPr id="4" name="Footer Placeholder 3"/>
          <p:cNvSpPr>
            <a:spLocks noGrp="1"/>
          </p:cNvSpPr>
          <p:nvPr>
            <p:ph type="ftr" sz="quarter" idx="11"/>
          </p:nvPr>
        </p:nvSpPr>
        <p:spPr/>
        <p:txBody>
          <a:bodyPr/>
          <a:lstStyle/>
          <a:p>
            <a:r>
              <a:rPr lang="en-US" smtClean="0"/>
              <a:t>PHY 711  Fall 2012 -- Lecture 12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9/24/2012</a:t>
            </a:r>
            <a:endParaRPr lang="en-US" dirty="0"/>
          </a:p>
        </p:txBody>
      </p:sp>
      <p:sp>
        <p:nvSpPr>
          <p:cNvPr id="6" name="Footer Placeholder 5"/>
          <p:cNvSpPr>
            <a:spLocks noGrp="1"/>
          </p:cNvSpPr>
          <p:nvPr>
            <p:ph type="ftr" sz="quarter" idx="11"/>
          </p:nvPr>
        </p:nvSpPr>
        <p:spPr/>
        <p:txBody>
          <a:bodyPr/>
          <a:lstStyle/>
          <a:p>
            <a:r>
              <a:rPr lang="en-US" smtClean="0"/>
              <a:t>PHY 711  Fall 2012 --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9/24/2012</a:t>
            </a:r>
            <a:endParaRPr lang="en-US" dirty="0"/>
          </a:p>
        </p:txBody>
      </p:sp>
      <p:sp>
        <p:nvSpPr>
          <p:cNvPr id="6" name="Footer Placeholder 5"/>
          <p:cNvSpPr>
            <a:spLocks noGrp="1"/>
          </p:cNvSpPr>
          <p:nvPr>
            <p:ph type="ftr" sz="quarter" idx="11"/>
          </p:nvPr>
        </p:nvSpPr>
        <p:spPr/>
        <p:txBody>
          <a:bodyPr/>
          <a:lstStyle/>
          <a:p>
            <a:r>
              <a:rPr lang="en-US" smtClean="0"/>
              <a:t>PHY 711  Fall 2012 --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9/24/2012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2012 --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457200"/>
            <a:ext cx="8229600" cy="5016758"/>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3200" b="1" dirty="0"/>
          </a:p>
          <a:p>
            <a:pPr algn="ctr"/>
            <a:r>
              <a:rPr lang="en-US" sz="3200" b="1" dirty="0" smtClean="0"/>
              <a:t>Plan for Lecture 13:</a:t>
            </a:r>
            <a:endParaRPr lang="en-US" sz="3200" b="1" dirty="0">
              <a:solidFill>
                <a:schemeClr val="folHlink"/>
              </a:solidFill>
            </a:endParaRPr>
          </a:p>
          <a:p>
            <a:pPr marL="457200" lvl="2">
              <a:spcBef>
                <a:spcPct val="50000"/>
              </a:spcBef>
            </a:pPr>
            <a:r>
              <a:rPr lang="en-US" sz="3200" b="1" dirty="0" smtClean="0">
                <a:solidFill>
                  <a:schemeClr val="folHlink"/>
                </a:solidFill>
              </a:rPr>
              <a:t>Continue reading Chapter 6</a:t>
            </a:r>
          </a:p>
          <a:p>
            <a:pPr marL="914400" lvl="3">
              <a:spcBef>
                <a:spcPct val="50000"/>
              </a:spcBef>
            </a:pPr>
            <a:r>
              <a:rPr lang="en-US" sz="3200" b="1" dirty="0" smtClean="0">
                <a:solidFill>
                  <a:schemeClr val="folHlink"/>
                </a:solidFill>
              </a:rPr>
              <a:t>Modern example of analysis using </a:t>
            </a:r>
            <a:r>
              <a:rPr lang="en-US" sz="3200" b="1" dirty="0" err="1" smtClean="0">
                <a:solidFill>
                  <a:schemeClr val="folHlink"/>
                </a:solidFill>
              </a:rPr>
              <a:t>Lagrangian</a:t>
            </a:r>
            <a:r>
              <a:rPr lang="en-US" sz="3200" b="1" dirty="0" smtClean="0">
                <a:solidFill>
                  <a:schemeClr val="folHlink"/>
                </a:solidFill>
              </a:rPr>
              <a:t> and Hamiltonian formalisms</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6632256"/>
              </p:ext>
            </p:extLst>
          </p:nvPr>
        </p:nvGraphicFramePr>
        <p:xfrm>
          <a:off x="661988" y="790575"/>
          <a:ext cx="5551487" cy="3584575"/>
        </p:xfrm>
        <a:graphic>
          <a:graphicData uri="http://schemas.openxmlformats.org/presentationml/2006/ole">
            <mc:AlternateContent xmlns:mc="http://schemas.openxmlformats.org/markup-compatibility/2006">
              <mc:Choice xmlns:v="urn:schemas-microsoft-com:vml" Requires="v">
                <p:oleObj spid="_x0000_s134155" name="数式" r:id="rId3" imgW="2869920" imgH="1866600" progId="Equation.3">
                  <p:embed/>
                </p:oleObj>
              </mc:Choice>
              <mc:Fallback>
                <p:oleObj name="数式" r:id="rId3" imgW="2869920" imgH="1866600" progId="Equation.3">
                  <p:embed/>
                  <p:pic>
                    <p:nvPicPr>
                      <p:cNvPr id="0" name="Object 26"/>
                      <p:cNvPicPr>
                        <a:picLocks noChangeAspect="1" noChangeArrowheads="1"/>
                      </p:cNvPicPr>
                      <p:nvPr/>
                    </p:nvPicPr>
                    <p:blipFill>
                      <a:blip r:embed="rId4"/>
                      <a:srcRect/>
                      <a:stretch>
                        <a:fillRect/>
                      </a:stretch>
                    </p:blipFill>
                    <p:spPr bwMode="auto">
                      <a:xfrm>
                        <a:off x="661988" y="790575"/>
                        <a:ext cx="55514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6111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smtClean="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smtClean="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smtClean="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smtClean="0">
                <a:latin typeface="+mj-lt"/>
              </a:rPr>
              <a:t>P constant, V variable</a:t>
            </a:r>
          </a:p>
        </p:txBody>
      </p:sp>
    </p:spTree>
    <p:extLst>
      <p:ext uri="{BB962C8B-B14F-4D97-AF65-F5344CB8AC3E}">
        <p14:creationId xmlns:p14="http://schemas.microsoft.com/office/powerpoint/2010/main" val="4137001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33132" name="数式" r:id="rId3" imgW="4660560" imgH="1269720" progId="Equation.3">
                  <p:embed/>
                </p:oleObj>
              </mc:Choice>
              <mc:Fallback>
                <p:oleObj name="数式" r:id="rId3" imgW="4660560" imgH="1269720" progId="Equation.3">
                  <p:embed/>
                  <p:pic>
                    <p:nvPicPr>
                      <p:cNvPr id="0" name="Object 26"/>
                      <p:cNvPicPr>
                        <a:picLocks noChangeAspect="1" noChangeArrowheads="1"/>
                      </p:cNvPicPr>
                      <p:nvPr/>
                    </p:nvPicPr>
                    <p:blipFill>
                      <a:blip r:embed="rId4"/>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smtClean="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smtClean="0">
                <a:latin typeface="+mj-lt"/>
              </a:rPr>
              <a:t>kinetic energy of “balloon”</a:t>
            </a:r>
          </a:p>
        </p:txBody>
      </p:sp>
    </p:spTree>
    <p:extLst>
      <p:ext uri="{BB962C8B-B14F-4D97-AF65-F5344CB8AC3E}">
        <p14:creationId xmlns:p14="http://schemas.microsoft.com/office/powerpoint/2010/main" val="3370764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35183" name="数式" r:id="rId3" imgW="4660560" imgH="1777680" progId="Equation.3">
                  <p:embed/>
                </p:oleObj>
              </mc:Choice>
              <mc:Fallback>
                <p:oleObj name="数式" r:id="rId3" imgW="4660560" imgH="1777680" progId="Equation.3">
                  <p:embed/>
                  <p:pic>
                    <p:nvPicPr>
                      <p:cNvPr id="0" name="Object 4"/>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8346511"/>
              </p:ext>
            </p:extLst>
          </p:nvPr>
        </p:nvGraphicFramePr>
        <p:xfrm>
          <a:off x="246063" y="3621088"/>
          <a:ext cx="6999287" cy="2779712"/>
        </p:xfrm>
        <a:graphic>
          <a:graphicData uri="http://schemas.openxmlformats.org/presentationml/2006/ole">
            <mc:AlternateContent xmlns:mc="http://schemas.openxmlformats.org/markup-compatibility/2006">
              <mc:Choice xmlns:v="urn:schemas-microsoft-com:vml" Requires="v">
                <p:oleObj spid="_x0000_s135184" name="数式" r:id="rId5" imgW="3619440" imgH="1447560" progId="Equation.3">
                  <p:embed/>
                </p:oleObj>
              </mc:Choice>
              <mc:Fallback>
                <p:oleObj name="数式" r:id="rId5" imgW="3619440" imgH="1447560" progId="Equation.3">
                  <p:embed/>
                  <p:pic>
                    <p:nvPicPr>
                      <p:cNvPr id="0" name="Object 4"/>
                      <p:cNvPicPr>
                        <a:picLocks noChangeAspect="1" noChangeArrowheads="1"/>
                      </p:cNvPicPr>
                      <p:nvPr/>
                    </p:nvPicPr>
                    <p:blipFill>
                      <a:blip r:embed="rId6"/>
                      <a:srcRect/>
                      <a:stretch>
                        <a:fillRect/>
                      </a:stretch>
                    </p:blipFill>
                    <p:spPr bwMode="auto">
                      <a:xfrm>
                        <a:off x="246063" y="3621088"/>
                        <a:ext cx="6999287"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1071491" y="5230761"/>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05" t="29888" r="25960" b="16939"/>
          <a:stretch/>
        </p:blipFill>
        <p:spPr bwMode="auto">
          <a:xfrm>
            <a:off x="1600200" y="1256071"/>
            <a:ext cx="6907387" cy="435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9/26/2012</a:t>
            </a:r>
            <a:endParaRPr lang="en-US"/>
          </a:p>
        </p:txBody>
      </p:sp>
      <p:sp>
        <p:nvSpPr>
          <p:cNvPr id="3" name="Footer Placeholder 2"/>
          <p:cNvSpPr>
            <a:spLocks noGrp="1"/>
          </p:cNvSpPr>
          <p:nvPr>
            <p:ph type="ftr" sz="quarter" idx="11"/>
          </p:nvPr>
        </p:nvSpPr>
        <p:spPr/>
        <p:txBody>
          <a:bodyPr/>
          <a:lstStyle/>
          <a:p>
            <a:r>
              <a:rPr lang="en-US" smtClean="0"/>
              <a:t>PHY 113 A  Fall 2012 -- Lecture 12</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pic>
        <p:nvPicPr>
          <p:cNvPr id="58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9" t="24186" r="20202" b="3455"/>
          <a:stretch/>
        </p:blipFill>
        <p:spPr bwMode="auto">
          <a:xfrm>
            <a:off x="0" y="654957"/>
            <a:ext cx="9071430" cy="592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77000" y="2133600"/>
            <a:ext cx="2362200" cy="2819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106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9/26/2012</a:t>
            </a:r>
            <a:endParaRPr lang="en-US"/>
          </a:p>
        </p:txBody>
      </p:sp>
      <p:sp>
        <p:nvSpPr>
          <p:cNvPr id="3" name="Footer Placeholder 2"/>
          <p:cNvSpPr>
            <a:spLocks noGrp="1"/>
          </p:cNvSpPr>
          <p:nvPr>
            <p:ph type="ftr" sz="quarter" idx="11"/>
          </p:nvPr>
        </p:nvSpPr>
        <p:spPr/>
        <p:txBody>
          <a:bodyPr/>
          <a:lstStyle/>
          <a:p>
            <a:r>
              <a:rPr lang="en-US" smtClean="0"/>
              <a:t>PHY 113 A  Fall 2012 -- Lecture 12</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64" t="23699" r="24532" b="6224"/>
          <a:stretch/>
        </p:blipFill>
        <p:spPr bwMode="auto">
          <a:xfrm>
            <a:off x="1066800" y="304800"/>
            <a:ext cx="6926943"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175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9/26/2012</a:t>
            </a:r>
            <a:endParaRPr lang="en-US"/>
          </a:p>
        </p:txBody>
      </p:sp>
      <p:sp>
        <p:nvSpPr>
          <p:cNvPr id="3" name="Footer Placeholder 2"/>
          <p:cNvSpPr>
            <a:spLocks noGrp="1"/>
          </p:cNvSpPr>
          <p:nvPr>
            <p:ph type="ftr" sz="quarter" idx="11"/>
          </p:nvPr>
        </p:nvSpPr>
        <p:spPr/>
        <p:txBody>
          <a:bodyPr/>
          <a:lstStyle/>
          <a:p>
            <a:r>
              <a:rPr lang="en-US" smtClean="0"/>
              <a:t>PHY 113 A  Fall 2012 -- Lecture 12</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593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43" t="25072" r="25943" b="6312"/>
          <a:stretch/>
        </p:blipFill>
        <p:spPr bwMode="auto">
          <a:xfrm>
            <a:off x="1219200" y="533400"/>
            <a:ext cx="6662058" cy="562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283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57200" y="108294"/>
            <a:ext cx="7543800" cy="461665"/>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picture</a:t>
            </a:r>
          </a:p>
        </p:txBody>
      </p:sp>
      <p:graphicFrame>
        <p:nvGraphicFramePr>
          <p:cNvPr id="6" name="Object 5"/>
          <p:cNvGraphicFramePr>
            <a:graphicFrameLocks noChangeAspect="1"/>
          </p:cNvGraphicFramePr>
          <p:nvPr>
            <p:extLst>
              <p:ext uri="{D42A27DB-BD31-4B8C-83A1-F6EECF244321}">
                <p14:modId xmlns:p14="http://schemas.microsoft.com/office/powerpoint/2010/main" val="265735901"/>
              </p:ext>
            </p:extLst>
          </p:nvPr>
        </p:nvGraphicFramePr>
        <p:xfrm>
          <a:off x="990600" y="457200"/>
          <a:ext cx="6091238" cy="2197100"/>
        </p:xfrm>
        <a:graphic>
          <a:graphicData uri="http://schemas.openxmlformats.org/presentationml/2006/ole">
            <mc:AlternateContent xmlns:mc="http://schemas.openxmlformats.org/markup-compatibility/2006">
              <mc:Choice xmlns:v="urn:schemas-microsoft-com:vml" Requires="v">
                <p:oleObj spid="_x0000_s111714" name="数式" r:id="rId3" imgW="3149280" imgH="1143000" progId="Equation.3">
                  <p:embed/>
                </p:oleObj>
              </mc:Choice>
              <mc:Fallback>
                <p:oleObj name="数式" r:id="rId3" imgW="3149280" imgH="1143000" progId="Equation.3">
                  <p:embed/>
                  <p:pic>
                    <p:nvPicPr>
                      <p:cNvPr id="0" name=""/>
                      <p:cNvPicPr>
                        <a:picLocks noChangeAspect="1" noChangeArrowheads="1"/>
                      </p:cNvPicPr>
                      <p:nvPr/>
                    </p:nvPicPr>
                    <p:blipFill>
                      <a:blip r:embed="rId4"/>
                      <a:srcRect/>
                      <a:stretch>
                        <a:fillRect/>
                      </a:stretch>
                    </p:blipFill>
                    <p:spPr bwMode="auto">
                      <a:xfrm>
                        <a:off x="990600" y="457200"/>
                        <a:ext cx="60912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57200" y="2895600"/>
            <a:ext cx="7543800" cy="461665"/>
          </a:xfrm>
          <a:prstGeom prst="rect">
            <a:avLst/>
          </a:prstGeom>
          <a:noFill/>
        </p:spPr>
        <p:txBody>
          <a:bodyPr wrap="square" rtlCol="0">
            <a:spAutoFit/>
          </a:bodyPr>
          <a:lstStyle/>
          <a:p>
            <a:r>
              <a:rPr lang="en-US" sz="2400" dirty="0" smtClean="0">
                <a:latin typeface="+mj-lt"/>
              </a:rPr>
              <a:t>Hamiltonian picture</a:t>
            </a:r>
          </a:p>
        </p:txBody>
      </p:sp>
      <p:graphicFrame>
        <p:nvGraphicFramePr>
          <p:cNvPr id="9" name="Object 8"/>
          <p:cNvGraphicFramePr>
            <a:graphicFrameLocks noChangeAspect="1"/>
          </p:cNvGraphicFramePr>
          <p:nvPr>
            <p:extLst>
              <p:ext uri="{D42A27DB-BD31-4B8C-83A1-F6EECF244321}">
                <p14:modId xmlns:p14="http://schemas.microsoft.com/office/powerpoint/2010/main" val="3245207863"/>
              </p:ext>
            </p:extLst>
          </p:nvPr>
        </p:nvGraphicFramePr>
        <p:xfrm>
          <a:off x="1066800" y="3581400"/>
          <a:ext cx="5970587" cy="2144713"/>
        </p:xfrm>
        <a:graphic>
          <a:graphicData uri="http://schemas.openxmlformats.org/presentationml/2006/ole">
            <mc:AlternateContent xmlns:mc="http://schemas.openxmlformats.org/markup-compatibility/2006">
              <mc:Choice xmlns:v="urn:schemas-microsoft-com:vml" Requires="v">
                <p:oleObj spid="_x0000_s111715" name="数式" r:id="rId5" imgW="3085920" imgH="1117440" progId="Equation.3">
                  <p:embed/>
                </p:oleObj>
              </mc:Choice>
              <mc:Fallback>
                <p:oleObj name="数式" r:id="rId5" imgW="3085920" imgH="1117440" progId="Equation.3">
                  <p:embed/>
                  <p:pic>
                    <p:nvPicPr>
                      <p:cNvPr id="0" name="Object 5"/>
                      <p:cNvPicPr>
                        <a:picLocks noChangeAspect="1" noChangeArrowheads="1"/>
                      </p:cNvPicPr>
                      <p:nvPr/>
                    </p:nvPicPr>
                    <p:blipFill>
                      <a:blip r:embed="rId6"/>
                      <a:srcRect/>
                      <a:stretch>
                        <a:fillRect/>
                      </a:stretch>
                    </p:blipFill>
                    <p:spPr bwMode="auto">
                      <a:xfrm>
                        <a:off x="1066800" y="3581400"/>
                        <a:ext cx="5970587"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5358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48" t="26887" r="11000" b="17299"/>
          <a:stretch/>
        </p:blipFill>
        <p:spPr bwMode="auto">
          <a:xfrm>
            <a:off x="457200" y="990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381000"/>
            <a:ext cx="6705600" cy="457200"/>
          </a:xfrm>
          <a:prstGeom prst="rect">
            <a:avLst/>
          </a:prstGeom>
          <a:noFill/>
        </p:spPr>
        <p:txBody>
          <a:bodyPr wrap="square" rtlCol="0">
            <a:spAutoFit/>
          </a:bodyPr>
          <a:lstStyle/>
          <a:p>
            <a:r>
              <a:rPr lang="en-US" sz="2400" dirty="0" smtClean="0">
                <a:latin typeface="+mj-lt"/>
              </a:rPr>
              <a:t>J. Chem. Physics </a:t>
            </a:r>
            <a:r>
              <a:rPr lang="en-US" sz="2400" b="1" dirty="0" smtClean="0">
                <a:latin typeface="+mj-lt"/>
              </a:rPr>
              <a:t>72</a:t>
            </a:r>
            <a:r>
              <a:rPr lang="en-US" sz="2400" dirty="0" smtClean="0">
                <a:latin typeface="+mj-lt"/>
              </a:rPr>
              <a:t> 2384-2393 (1980)</a:t>
            </a:r>
          </a:p>
        </p:txBody>
      </p:sp>
    </p:spTree>
    <p:extLst>
      <p:ext uri="{BB962C8B-B14F-4D97-AF65-F5344CB8AC3E}">
        <p14:creationId xmlns:p14="http://schemas.microsoft.com/office/powerpoint/2010/main" val="100800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smtClean="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403795635"/>
              </p:ext>
            </p:extLst>
          </p:nvPr>
        </p:nvGraphicFramePr>
        <p:xfrm>
          <a:off x="544513" y="3441700"/>
          <a:ext cx="6680200" cy="2171700"/>
        </p:xfrm>
        <a:graphic>
          <a:graphicData uri="http://schemas.openxmlformats.org/presentationml/2006/ole">
            <mc:AlternateContent xmlns:mc="http://schemas.openxmlformats.org/markup-compatibility/2006">
              <mc:Choice xmlns:v="urn:schemas-microsoft-com:vml" Requires="v">
                <p:oleObj spid="_x0000_s131087" name="数式" r:id="rId3" imgW="3454200" imgH="1130040" progId="Equation.3">
                  <p:embed/>
                </p:oleObj>
              </mc:Choice>
              <mc:Fallback>
                <p:oleObj name="数式" r:id="rId3" imgW="3454200" imgH="1130040" progId="Equation.3">
                  <p:embed/>
                  <p:pic>
                    <p:nvPicPr>
                      <p:cNvPr id="0" name="Object 5"/>
                      <p:cNvPicPr>
                        <a:picLocks noChangeAspect="1" noChangeArrowheads="1"/>
                      </p:cNvPicPr>
                      <p:nvPr/>
                    </p:nvPicPr>
                    <p:blipFill>
                      <a:blip r:embed="rId4"/>
                      <a:srcRect/>
                      <a:stretch>
                        <a:fillRect/>
                      </a:stretch>
                    </p:blipFill>
                    <p:spPr bwMode="auto">
                      <a:xfrm>
                        <a:off x="544513" y="3441700"/>
                        <a:ext cx="668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9/24/2012</a:t>
            </a:r>
            <a:endParaRPr lang="en-US" dirty="0"/>
          </a:p>
        </p:txBody>
      </p:sp>
      <p:sp>
        <p:nvSpPr>
          <p:cNvPr id="3" name="Footer Placeholder 2"/>
          <p:cNvSpPr>
            <a:spLocks noGrp="1"/>
          </p:cNvSpPr>
          <p:nvPr>
            <p:ph type="ftr" sz="quarter" idx="11"/>
          </p:nvPr>
        </p:nvSpPr>
        <p:spPr/>
        <p:txBody>
          <a:bodyPr/>
          <a:lstStyle/>
          <a:p>
            <a:r>
              <a:rPr lang="en-US" smtClean="0"/>
              <a:t>PHY 711  Fall 2012 --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smtClean="0">
                <a:latin typeface="+mj-lt"/>
              </a:rPr>
              <a:t>r</a:t>
            </a:r>
            <a:r>
              <a:rPr lang="en-US" sz="2400" baseline="-25000" dirty="0" err="1" smtClean="0">
                <a:latin typeface="+mj-lt"/>
              </a:rPr>
              <a:t>ij</a:t>
            </a:r>
            <a:endParaRPr lang="en-US" sz="2400" dirty="0" smtClean="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32113" name="数式" r:id="rId4" imgW="2844720" imgH="380880" progId="Equation.3">
                  <p:embed/>
                </p:oleObj>
              </mc:Choice>
              <mc:Fallback>
                <p:oleObj name="数式" r:id="rId4" imgW="2844720" imgH="380880" progId="Equation.3">
                  <p:embed/>
                  <p:pic>
                    <p:nvPicPr>
                      <p:cNvPr id="0" name="Object 5"/>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smtClean="0">
                <a:latin typeface="+mj-lt"/>
                <a:sym typeface="Wingdings" pitchFamily="2" charset="2"/>
              </a:rPr>
              <a:t>From this </a:t>
            </a:r>
            <a:r>
              <a:rPr lang="en-US" sz="2400" dirty="0" err="1" smtClean="0">
                <a:latin typeface="+mj-lt"/>
                <a:sym typeface="Wingdings" pitchFamily="2" charset="2"/>
              </a:rPr>
              <a:t>Lagrangian</a:t>
            </a:r>
            <a:r>
              <a:rPr lang="en-US" sz="2400" dirty="0" smtClean="0">
                <a:latin typeface="+mj-lt"/>
                <a:sym typeface="Wingdings" pitchFamily="2" charset="2"/>
              </a:rPr>
              <a:t>, can find the 3N coupled 2</a:t>
            </a:r>
            <a:r>
              <a:rPr lang="en-US" sz="2400" baseline="30000" dirty="0" smtClean="0">
                <a:latin typeface="+mj-lt"/>
                <a:sym typeface="Wingdings" pitchFamily="2" charset="2"/>
              </a:rPr>
              <a:t>nd</a:t>
            </a:r>
            <a:r>
              <a:rPr lang="en-US" sz="2400" dirty="0" smtClean="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smtClean="0">
              <a:latin typeface="+mj-lt"/>
            </a:endParaRPr>
          </a:p>
        </p:txBody>
      </p:sp>
    </p:spTree>
    <p:extLst>
      <p:ext uri="{BB962C8B-B14F-4D97-AF65-F5344CB8AC3E}">
        <p14:creationId xmlns:p14="http://schemas.microsoft.com/office/powerpoint/2010/main" val="3004671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9214</TotalTime>
  <Words>302</Words>
  <Application>Microsoft Office PowerPoint</Application>
  <PresentationFormat>On-screen Show (4:3)</PresentationFormat>
  <Paragraphs>60</Paragraphs>
  <Slides>13</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Office Theme</vt:lpstr>
      <vt:lpstr>数式</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Natalie</cp:lastModifiedBy>
  <cp:revision>488</cp:revision>
  <cp:lastPrinted>2012-09-19T18:43:32Z</cp:lastPrinted>
  <dcterms:created xsi:type="dcterms:W3CDTF">2012-01-10T18:32:24Z</dcterms:created>
  <dcterms:modified xsi:type="dcterms:W3CDTF">2012-09-26T15:06:27Z</dcterms:modified>
</cp:coreProperties>
</file>