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96" r:id="rId2"/>
    <p:sldId id="354" r:id="rId3"/>
    <p:sldId id="400" r:id="rId4"/>
    <p:sldId id="401" r:id="rId5"/>
    <p:sldId id="402" r:id="rId6"/>
    <p:sldId id="404" r:id="rId7"/>
    <p:sldId id="405" r:id="rId8"/>
    <p:sldId id="406" r:id="rId9"/>
    <p:sldId id="407" r:id="rId10"/>
    <p:sldId id="408" r:id="rId11"/>
    <p:sldId id="409" r:id="rId12"/>
    <p:sldId id="412" r:id="rId13"/>
    <p:sldId id="413" r:id="rId14"/>
    <p:sldId id="414" r:id="rId15"/>
    <p:sldId id="415" r:id="rId16"/>
    <p:sldId id="416" r:id="rId17"/>
    <p:sldId id="417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11: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&amp;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Constants of the motion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Conserved quantities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228926"/>
              </p:ext>
            </p:extLst>
          </p:nvPr>
        </p:nvGraphicFramePr>
        <p:xfrm>
          <a:off x="1600200" y="961275"/>
          <a:ext cx="6500812" cy="544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7" name="数式" r:id="rId3" imgW="2768400" imgH="2336760" progId="Equation.3">
                  <p:embed/>
                </p:oleObj>
              </mc:Choice>
              <mc:Fallback>
                <p:oleObj name="数式" r:id="rId3" imgW="2768400" imgH="23367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961275"/>
                        <a:ext cx="6500812" cy="544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</p:spTree>
    <p:extLst>
      <p:ext uri="{BB962C8B-B14F-4D97-AF65-F5344CB8AC3E}">
        <p14:creationId xmlns:p14="http://schemas.microsoft.com/office/powerpoint/2010/main" val="341908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843627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8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66612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37368"/>
              </p:ext>
            </p:extLst>
          </p:nvPr>
        </p:nvGraphicFramePr>
        <p:xfrm>
          <a:off x="623887" y="1143000"/>
          <a:ext cx="497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4" name="数式" r:id="rId3" imgW="1473120" imgH="203040" progId="Equation.3">
                  <p:embed/>
                </p:oleObj>
              </mc:Choice>
              <mc:Fallback>
                <p:oleObj name="数式" r:id="rId3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887" y="1143000"/>
                        <a:ext cx="4972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17811"/>
              </p:ext>
            </p:extLst>
          </p:nvPr>
        </p:nvGraphicFramePr>
        <p:xfrm>
          <a:off x="609600" y="1652155"/>
          <a:ext cx="7467600" cy="32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5" name="数式" r:id="rId5" imgW="2234880" imgH="965160" progId="Equation.3">
                  <p:embed/>
                </p:oleObj>
              </mc:Choice>
              <mc:Fallback>
                <p:oleObj name="数式" r:id="rId5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52155"/>
                        <a:ext cx="7467600" cy="3224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02134"/>
              </p:ext>
            </p:extLst>
          </p:nvPr>
        </p:nvGraphicFramePr>
        <p:xfrm>
          <a:off x="1876425" y="4572000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6" name="数式" r:id="rId7" imgW="1663560" imgH="469800" progId="Equation.3">
                  <p:embed/>
                </p:oleObj>
              </mc:Choice>
              <mc:Fallback>
                <p:oleObj name="数式" r:id="rId7" imgW="1663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572000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transformations for continuous functions of several variables &amp; Legendre transforms:</a:t>
            </a:r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transformations for continuous functions of several variables &amp; Legendre transforms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4" name="数式" r:id="rId3" imgW="2234880" imgH="965160" progId="Equation.3">
                  <p:embed/>
                </p:oleObj>
              </mc:Choice>
              <mc:Fallback>
                <p:oleObj name="数式" r:id="rId3" imgW="223488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89036"/>
              </p:ext>
            </p:extLst>
          </p:nvPr>
        </p:nvGraphicFramePr>
        <p:xfrm>
          <a:off x="381000" y="2971800"/>
          <a:ext cx="8463824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5" name="数式" r:id="rId5" imgW="4051080" imgH="1422360" progId="Equation.3">
                  <p:embed/>
                </p:oleObj>
              </mc:Choice>
              <mc:Fallback>
                <p:oleObj name="数式" r:id="rId5" imgW="405108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8463824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4" name="数式" r:id="rId3" imgW="3746160" imgH="2501640" progId="Equation.3">
                  <p:embed/>
                </p:oleObj>
              </mc:Choice>
              <mc:Fallback>
                <p:oleObj name="数式" r:id="rId3" imgW="3746160" imgH="250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thermodynamic functions:</a:t>
            </a:r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8294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picture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5820422"/>
              </p:ext>
            </p:extLst>
          </p:nvPr>
        </p:nvGraphicFramePr>
        <p:xfrm>
          <a:off x="990600" y="457200"/>
          <a:ext cx="6091238" cy="219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29" name="数式" r:id="rId3" imgW="3149280" imgH="1143000" progId="Equation.3">
                  <p:embed/>
                </p:oleObj>
              </mc:Choice>
              <mc:Fallback>
                <p:oleObj name="数式" r:id="rId3" imgW="3149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7200"/>
                        <a:ext cx="6091238" cy="219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895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Switching variables – Legendre transformation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74433"/>
              </p:ext>
            </p:extLst>
          </p:nvPr>
        </p:nvGraphicFramePr>
        <p:xfrm>
          <a:off x="833438" y="3333750"/>
          <a:ext cx="6557962" cy="224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30" name="数式" r:id="rId5" imgW="3390840" imgH="1168200" progId="Equation.3">
                  <p:embed/>
                </p:oleObj>
              </mc:Choice>
              <mc:Fallback>
                <p:oleObj name="数式" r:id="rId5" imgW="339084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3333750"/>
                        <a:ext cx="6557962" cy="224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535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Hamiltonian picture –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74004"/>
              </p:ext>
            </p:extLst>
          </p:nvPr>
        </p:nvGraphicFramePr>
        <p:xfrm>
          <a:off x="936625" y="1295400"/>
          <a:ext cx="7369175" cy="402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8" name="数式" r:id="rId3" imgW="3809880" imgH="2095200" progId="Equation.3">
                  <p:embed/>
                </p:oleObj>
              </mc:Choice>
              <mc:Fallback>
                <p:oleObj name="数式" r:id="rId3" imgW="3809880" imgH="2095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295400"/>
                        <a:ext cx="7369175" cy="402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3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8" t="25099" r="20694" b="9953"/>
          <a:stretch/>
        </p:blipFill>
        <p:spPr bwMode="auto">
          <a:xfrm>
            <a:off x="1295400" y="1143000"/>
            <a:ext cx="6899564" cy="5320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066800" y="608214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76898"/>
              </p:ext>
            </p:extLst>
          </p:nvPr>
        </p:nvGraphicFramePr>
        <p:xfrm>
          <a:off x="1436687" y="1524000"/>
          <a:ext cx="5649913" cy="344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97" name="数式" r:id="rId3" imgW="2920680" imgH="1790640" progId="Equation.3">
                  <p:embed/>
                </p:oleObj>
              </mc:Choice>
              <mc:Fallback>
                <p:oleObj name="数式" r:id="rId3" imgW="2920680" imgH="1790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6687" y="1524000"/>
                        <a:ext cx="5649913" cy="344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formalism (without constraints)</a:t>
            </a:r>
          </a:p>
        </p:txBody>
      </p:sp>
    </p:spTree>
    <p:extLst>
      <p:ext uri="{BB962C8B-B14F-4D97-AF65-F5344CB8AC3E}">
        <p14:creationId xmlns:p14="http://schemas.microsoft.com/office/powerpoint/2010/main" val="257867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9257960"/>
              </p:ext>
            </p:extLst>
          </p:nvPr>
        </p:nvGraphicFramePr>
        <p:xfrm>
          <a:off x="1855788" y="1608138"/>
          <a:ext cx="4813300" cy="327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2" name="数式" r:id="rId3" imgW="2489040" imgH="1701720" progId="Equation.3">
                  <p:embed/>
                </p:oleObj>
              </mc:Choice>
              <mc:Fallback>
                <p:oleObj name="数式" r:id="rId3" imgW="2489040" imgH="17017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788" y="1608138"/>
                        <a:ext cx="4813300" cy="3275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554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Examples of constants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7862708"/>
              </p:ext>
            </p:extLst>
          </p:nvPr>
        </p:nvGraphicFramePr>
        <p:xfrm>
          <a:off x="1658938" y="1974850"/>
          <a:ext cx="5207000" cy="254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4" name="数式" r:id="rId3" imgW="2692080" imgH="1320480" progId="Equation.3">
                  <p:embed/>
                </p:oleObj>
              </mc:Choice>
              <mc:Fallback>
                <p:oleObj name="数式" r:id="rId3" imgW="26920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8938" y="1974850"/>
                        <a:ext cx="5207000" cy="254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07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4819428"/>
              </p:ext>
            </p:extLst>
          </p:nvPr>
        </p:nvGraphicFramePr>
        <p:xfrm>
          <a:off x="1387475" y="1023938"/>
          <a:ext cx="5749925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1" name="数式" r:id="rId3" imgW="2971800" imgH="2311200" progId="Equation.3">
                  <p:embed/>
                </p:oleObj>
              </mc:Choice>
              <mc:Fallback>
                <p:oleObj name="数式" r:id="rId3" imgW="297180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7475" y="1023938"/>
                        <a:ext cx="5749925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533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Recall alternative form of Euler-Lagrange equations:</a:t>
            </a:r>
          </a:p>
        </p:txBody>
      </p:sp>
    </p:spTree>
    <p:extLst>
      <p:ext uri="{BB962C8B-B14F-4D97-AF65-F5344CB8AC3E}">
        <p14:creationId xmlns:p14="http://schemas.microsoft.com/office/powerpoint/2010/main" val="31263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constant of the motion: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233970"/>
              </p:ext>
            </p:extLst>
          </p:nvPr>
        </p:nvGraphicFramePr>
        <p:xfrm>
          <a:off x="1563688" y="639763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3" name="数式" r:id="rId3" imgW="2476440" imgH="1333440" progId="Equation.3">
                  <p:embed/>
                </p:oleObj>
              </mc:Choice>
              <mc:Fallback>
                <p:oleObj name="数式" r:id="rId3" imgW="2476440" imgH="1333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639763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40895"/>
              </p:ext>
            </p:extLst>
          </p:nvPr>
        </p:nvGraphicFramePr>
        <p:xfrm>
          <a:off x="1858962" y="3413125"/>
          <a:ext cx="6827838" cy="214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14" name="数式" r:id="rId5" imgW="3530520" imgH="1117440" progId="Equation.3">
                  <p:embed/>
                </p:oleObj>
              </mc:Choice>
              <mc:Fallback>
                <p:oleObj name="数式" r:id="rId5" imgW="3530520" imgH="111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2" y="3413125"/>
                        <a:ext cx="6827838" cy="214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51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Additional constant of the motion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128836"/>
              </p:ext>
            </p:extLst>
          </p:nvPr>
        </p:nvGraphicFramePr>
        <p:xfrm>
          <a:off x="1563688" y="639763"/>
          <a:ext cx="4791075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5" name="数式" r:id="rId3" imgW="2476440" imgH="1333440" progId="Equation.3">
                  <p:embed/>
                </p:oleObj>
              </mc:Choice>
              <mc:Fallback>
                <p:oleObj name="数式" r:id="rId3" imgW="247644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3688" y="639763"/>
                        <a:ext cx="4791075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077383"/>
              </p:ext>
            </p:extLst>
          </p:nvPr>
        </p:nvGraphicFramePr>
        <p:xfrm>
          <a:off x="1511300" y="3573463"/>
          <a:ext cx="5943600" cy="219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36" name="数式" r:id="rId5" imgW="3073320" imgH="1143000" progId="Equation.3">
                  <p:embed/>
                </p:oleObj>
              </mc:Choice>
              <mc:Fallback>
                <p:oleObj name="数式" r:id="rId5" imgW="3073320" imgH="1143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1300" y="3573463"/>
                        <a:ext cx="5943600" cy="219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28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Other examples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603877"/>
              </p:ext>
            </p:extLst>
          </p:nvPr>
        </p:nvGraphicFramePr>
        <p:xfrm>
          <a:off x="152400" y="1006475"/>
          <a:ext cx="8893175" cy="479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7" name="数式" r:id="rId3" imgW="4597200" imgH="2489040" progId="Equation.3">
                  <p:embed/>
                </p:oleObj>
              </mc:Choice>
              <mc:Fallback>
                <p:oleObj name="数式" r:id="rId3" imgW="4597200" imgH="248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06475"/>
                        <a:ext cx="8893175" cy="479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03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8666</TotalTime>
  <Words>276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450</cp:revision>
  <cp:lastPrinted>2012-09-19T18:43:32Z</cp:lastPrinted>
  <dcterms:created xsi:type="dcterms:W3CDTF">2012-01-10T18:32:24Z</dcterms:created>
  <dcterms:modified xsi:type="dcterms:W3CDTF">2012-09-21T15:13:43Z</dcterms:modified>
</cp:coreProperties>
</file>