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96" r:id="rId2"/>
    <p:sldId id="354" r:id="rId3"/>
    <p:sldId id="396" r:id="rId4"/>
    <p:sldId id="397" r:id="rId5"/>
    <p:sldId id="398" r:id="rId6"/>
    <p:sldId id="399" r:id="rId7"/>
    <p:sldId id="400" r:id="rId8"/>
    <p:sldId id="401" r:id="rId9"/>
    <p:sldId id="402" r:id="rId10"/>
    <p:sldId id="403" r:id="rId11"/>
    <p:sldId id="404" r:id="rId12"/>
    <p:sldId id="405" r:id="rId13"/>
    <p:sldId id="406" r:id="rId1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 varScale="1">
        <p:scale>
          <a:sx n="57" d="100"/>
          <a:sy n="57" d="100"/>
        </p:scale>
        <p:origin x="-8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9/19/2012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9/19/2012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2012 -- Lecture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7.pn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457200"/>
            <a:ext cx="7239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10: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Continue reading Chapter 3 &amp; 6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Summary &amp; review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Lagrange’s equations with constraints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4572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Rational for Lagrange multipliers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687464"/>
              </p:ext>
            </p:extLst>
          </p:nvPr>
        </p:nvGraphicFramePr>
        <p:xfrm>
          <a:off x="1268412" y="1066800"/>
          <a:ext cx="4446588" cy="244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6" name="数式" r:id="rId3" imgW="2298600" imgH="1269720" progId="Equation.3">
                  <p:embed/>
                </p:oleObj>
              </mc:Choice>
              <mc:Fallback>
                <p:oleObj name="数式" r:id="rId3" imgW="2298600" imgH="1269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412" y="1066800"/>
                        <a:ext cx="4446588" cy="244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72469"/>
              </p:ext>
            </p:extLst>
          </p:nvPr>
        </p:nvGraphicFramePr>
        <p:xfrm>
          <a:off x="1250950" y="3630613"/>
          <a:ext cx="6216650" cy="315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7" name="数式" r:id="rId5" imgW="3213000" imgH="1638000" progId="Equation.3">
                  <p:embed/>
                </p:oleObj>
              </mc:Choice>
              <mc:Fallback>
                <p:oleObj name="数式" r:id="rId5" imgW="3213000" imgH="1638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950" y="3630613"/>
                        <a:ext cx="6216650" cy="315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868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47622"/>
              </p:ext>
            </p:extLst>
          </p:nvPr>
        </p:nvGraphicFramePr>
        <p:xfrm>
          <a:off x="457200" y="1143000"/>
          <a:ext cx="8105775" cy="180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4" name="数式" r:id="rId3" imgW="4190760" imgH="939600" progId="Equation.3">
                  <p:embed/>
                </p:oleObj>
              </mc:Choice>
              <mc:Fallback>
                <p:oleObj name="数式" r:id="rId3" imgW="4190760" imgH="939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143000"/>
                        <a:ext cx="8105775" cy="180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3048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Euler-Lagrange equations with constraints: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1604" y="3384357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Example: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219200" y="4038600"/>
            <a:ext cx="2209800" cy="2133600"/>
            <a:chOff x="1219200" y="4038600"/>
            <a:chExt cx="2209800" cy="21336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219200" y="4038600"/>
              <a:ext cx="0" cy="213360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19200" y="4038600"/>
              <a:ext cx="1066800" cy="1371600"/>
            </a:xfrm>
            <a:prstGeom prst="line">
              <a:avLst/>
            </a:prstGeom>
            <a:ln w="635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2133600" y="5257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19200" y="4419600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q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70153" y="4233640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r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2286000" y="5410200"/>
              <a:ext cx="0" cy="53340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590800" y="5562600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mg</a:t>
              </a:r>
            </a:p>
          </p:txBody>
        </p:sp>
      </p:grp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018127"/>
              </p:ext>
            </p:extLst>
          </p:nvPr>
        </p:nvGraphicFramePr>
        <p:xfrm>
          <a:off x="2895600" y="3838575"/>
          <a:ext cx="5230812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5" name="数式" r:id="rId5" imgW="2705040" imgH="698400" progId="Equation.3">
                  <p:embed/>
                </p:oleObj>
              </mc:Choice>
              <mc:Fallback>
                <p:oleObj name="数式" r:id="rId5" imgW="2705040" imgH="698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838575"/>
                        <a:ext cx="5230812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572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247042"/>
              </p:ext>
            </p:extLst>
          </p:nvPr>
        </p:nvGraphicFramePr>
        <p:xfrm>
          <a:off x="1066800" y="1219200"/>
          <a:ext cx="5230813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5" name="数式" r:id="rId3" imgW="2705040" imgH="698400" progId="Equation.3">
                  <p:embed/>
                </p:oleObj>
              </mc:Choice>
              <mc:Fallback>
                <p:oleObj name="数式" r:id="rId3" imgW="2705040" imgH="6984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19200"/>
                        <a:ext cx="5230813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8598"/>
              </p:ext>
            </p:extLst>
          </p:nvPr>
        </p:nvGraphicFramePr>
        <p:xfrm>
          <a:off x="1430337" y="2514600"/>
          <a:ext cx="3827463" cy="324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6" name="数式" r:id="rId5" imgW="1981080" imgH="1688760" progId="Equation.3">
                  <p:embed/>
                </p:oleObj>
              </mc:Choice>
              <mc:Fallback>
                <p:oleObj name="数式" r:id="rId5" imgW="1981080" imgH="16887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337" y="2514600"/>
                        <a:ext cx="3827463" cy="324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300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4" t="52973" r="21512" b="15222"/>
          <a:stretch/>
        </p:blipFill>
        <p:spPr bwMode="auto">
          <a:xfrm>
            <a:off x="152400" y="762000"/>
            <a:ext cx="5785596" cy="312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346364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Another example: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500939"/>
              </p:ext>
            </p:extLst>
          </p:nvPr>
        </p:nvGraphicFramePr>
        <p:xfrm>
          <a:off x="3200400" y="790575"/>
          <a:ext cx="5894387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2" name="数式" r:id="rId4" imgW="3047760" imgH="698400" progId="Equation.3">
                  <p:embed/>
                </p:oleObj>
              </mc:Choice>
              <mc:Fallback>
                <p:oleObj name="数式" r:id="rId4" imgW="3047760" imgH="6984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790575"/>
                        <a:ext cx="5894387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69877"/>
              </p:ext>
            </p:extLst>
          </p:nvPr>
        </p:nvGraphicFramePr>
        <p:xfrm>
          <a:off x="5815013" y="1724025"/>
          <a:ext cx="2898775" cy="376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3" name="数式" r:id="rId6" imgW="1498320" imgH="1955520" progId="Equation.3">
                  <p:embed/>
                </p:oleObj>
              </mc:Choice>
              <mc:Fallback>
                <p:oleObj name="数式" r:id="rId6" imgW="1498320" imgH="19555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5013" y="1724025"/>
                        <a:ext cx="2898775" cy="376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36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8" t="25099" r="20694" b="9953"/>
          <a:stretch/>
        </p:blipFill>
        <p:spPr bwMode="auto">
          <a:xfrm>
            <a:off x="1295400" y="1143000"/>
            <a:ext cx="6899564" cy="532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066800" y="5850255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" t="24000" r="14427" b="3620"/>
          <a:stretch/>
        </p:blipFill>
        <p:spPr bwMode="auto">
          <a:xfrm>
            <a:off x="56805" y="304800"/>
            <a:ext cx="8954192" cy="5929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6705600" y="1600200"/>
            <a:ext cx="2133600" cy="1981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1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6" t="23662" r="26351" b="3646"/>
          <a:stretch/>
        </p:blipFill>
        <p:spPr bwMode="auto">
          <a:xfrm>
            <a:off x="1539240" y="381000"/>
            <a:ext cx="6301048" cy="595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46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527175"/>
            <a:ext cx="82105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6725" y="381000"/>
            <a:ext cx="6924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Comment on problem set #6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002366"/>
              </p:ext>
            </p:extLst>
          </p:nvPr>
        </p:nvGraphicFramePr>
        <p:xfrm>
          <a:off x="4724400" y="696913"/>
          <a:ext cx="2211388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1" name="数式" r:id="rId4" imgW="1143000" imgH="431640" progId="Equation.3">
                  <p:embed/>
                </p:oleObj>
              </mc:Choice>
              <mc:Fallback>
                <p:oleObj name="数式" r:id="rId4" imgW="1143000" imgH="4316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696913"/>
                        <a:ext cx="2211388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3929062" y="4038600"/>
            <a:ext cx="1100138" cy="261851"/>
          </a:xfrm>
          <a:prstGeom prst="straightConnector1">
            <a:avLst/>
          </a:prstGeom>
          <a:ln w="508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867400" y="3810000"/>
            <a:ext cx="914400" cy="457200"/>
          </a:xfrm>
          <a:prstGeom prst="straightConnector1">
            <a:avLst/>
          </a:prstGeom>
          <a:ln w="508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43525" y="4036367"/>
            <a:ext cx="676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s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636859"/>
              </p:ext>
            </p:extLst>
          </p:nvPr>
        </p:nvGraphicFramePr>
        <p:xfrm>
          <a:off x="4372768" y="2992438"/>
          <a:ext cx="1941513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2" name="数式" r:id="rId6" imgW="1002960" imgH="228600" progId="Equation.3">
                  <p:embed/>
                </p:oleObj>
              </mc:Choice>
              <mc:Fallback>
                <p:oleObj name="数式" r:id="rId6" imgW="100296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2768" y="2992438"/>
                        <a:ext cx="1941513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219762"/>
              </p:ext>
            </p:extLst>
          </p:nvPr>
        </p:nvGraphicFramePr>
        <p:xfrm>
          <a:off x="1066800" y="5060950"/>
          <a:ext cx="6435725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3" name="数式" r:id="rId8" imgW="3327120" imgH="736560" progId="Equation.3">
                  <p:embed/>
                </p:oleObj>
              </mc:Choice>
              <mc:Fallback>
                <p:oleObj name="数式" r:id="rId8" imgW="3327120" imgH="73656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060950"/>
                        <a:ext cx="6435725" cy="141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183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9004"/>
              </p:ext>
            </p:extLst>
          </p:nvPr>
        </p:nvGraphicFramePr>
        <p:xfrm>
          <a:off x="381000" y="533400"/>
          <a:ext cx="6435725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2" name="数式" r:id="rId3" imgW="3327120" imgH="736560" progId="Equation.3">
                  <p:embed/>
                </p:oleObj>
              </mc:Choice>
              <mc:Fallback>
                <p:oleObj name="数式" r:id="rId3" imgW="3327120" imgH="73656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33400"/>
                        <a:ext cx="6435725" cy="141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62111"/>
              </p:ext>
            </p:extLst>
          </p:nvPr>
        </p:nvGraphicFramePr>
        <p:xfrm>
          <a:off x="1676400" y="2971800"/>
          <a:ext cx="2333625" cy="234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3" name="数式" r:id="rId5" imgW="1206360" imgH="1218960" progId="Equation.3">
                  <p:embed/>
                </p:oleObj>
              </mc:Choice>
              <mc:Fallback>
                <p:oleObj name="数式" r:id="rId5" imgW="1206360" imgH="12189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971800"/>
                        <a:ext cx="2333625" cy="234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030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609948"/>
              </p:ext>
            </p:extLst>
          </p:nvPr>
        </p:nvGraphicFramePr>
        <p:xfrm>
          <a:off x="1065213" y="1143000"/>
          <a:ext cx="280035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7" name="数式" r:id="rId3" imgW="1447560" imgH="660240" progId="Equation.3">
                  <p:embed/>
                </p:oleObj>
              </mc:Choice>
              <mc:Fallback>
                <p:oleObj name="数式" r:id="rId3" imgW="1447560" imgH="6602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213" y="1143000"/>
                        <a:ext cx="280035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" y="5334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Comments on generalized coordinates: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2482872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Here we have assumed that the generalized coordinates </a:t>
            </a:r>
          </a:p>
          <a:p>
            <a:r>
              <a:rPr lang="en-US" sz="2400" dirty="0" smtClean="0">
                <a:latin typeface="+mj-lt"/>
              </a:rPr>
              <a:t> </a:t>
            </a:r>
            <a:r>
              <a:rPr lang="en-US" sz="2400" i="1" dirty="0" err="1" smtClean="0">
                <a:latin typeface="+mj-lt"/>
              </a:rPr>
              <a:t>q</a:t>
            </a:r>
            <a:r>
              <a:rPr lang="en-US" sz="2400" i="1" baseline="-25000" dirty="0" err="1" smtClean="0">
                <a:latin typeface="Symbol" pitchFamily="18" charset="2"/>
              </a:rPr>
              <a:t>s</a:t>
            </a:r>
            <a:r>
              <a:rPr lang="en-US" sz="2400" dirty="0" smtClean="0">
                <a:latin typeface="+mj-lt"/>
              </a:rPr>
              <a:t>    are independent.   Now consider the possibility that the coordinates are related through constraint equations of the form: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165439"/>
              </p:ext>
            </p:extLst>
          </p:nvPr>
        </p:nvGraphicFramePr>
        <p:xfrm>
          <a:off x="581024" y="4213225"/>
          <a:ext cx="8105776" cy="180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8" name="数式" r:id="rId5" imgW="4190760" imgH="939600" progId="Equation.3">
                  <p:embed/>
                </p:oleObj>
              </mc:Choice>
              <mc:Fallback>
                <p:oleObj name="数式" r:id="rId5" imgW="4190760" imgH="939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4" y="4213225"/>
                        <a:ext cx="8105776" cy="180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>
          <a:xfrm>
            <a:off x="7467600" y="4876800"/>
            <a:ext cx="152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34200" y="40386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Lagrange</a:t>
            </a:r>
          </a:p>
          <a:p>
            <a:r>
              <a:rPr lang="en-US" sz="2400" dirty="0" smtClean="0">
                <a:latin typeface="+mj-lt"/>
              </a:rPr>
              <a:t>multipliers</a:t>
            </a:r>
          </a:p>
        </p:txBody>
      </p:sp>
    </p:spTree>
    <p:extLst>
      <p:ext uri="{BB962C8B-B14F-4D97-AF65-F5344CB8AC3E}">
        <p14:creationId xmlns:p14="http://schemas.microsoft.com/office/powerpoint/2010/main" val="257867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Simple example: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90600" y="1143000"/>
            <a:ext cx="4876800" cy="2171701"/>
            <a:chOff x="990600" y="2209799"/>
            <a:chExt cx="4876800" cy="2171701"/>
          </a:xfrm>
        </p:grpSpPr>
        <p:sp>
          <p:nvSpPr>
            <p:cNvPr id="7" name="Right Triangle 6"/>
            <p:cNvSpPr/>
            <p:nvPr/>
          </p:nvSpPr>
          <p:spPr>
            <a:xfrm>
              <a:off x="990600" y="2476500"/>
              <a:ext cx="4876800" cy="19050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1320000">
              <a:off x="1203235" y="2209799"/>
              <a:ext cx="1066800" cy="533400"/>
            </a:xfrm>
            <a:prstGeom prst="rect">
              <a:avLst/>
            </a:prstGeom>
            <a:solidFill>
              <a:srgbClr val="DA32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ight Triangle 10"/>
          <p:cNvSpPr/>
          <p:nvPr/>
        </p:nvSpPr>
        <p:spPr>
          <a:xfrm>
            <a:off x="1033377" y="4419600"/>
            <a:ext cx="4876800" cy="1905000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320000">
            <a:off x="1203235" y="4163004"/>
            <a:ext cx="1066800" cy="533400"/>
          </a:xfrm>
          <a:prstGeom prst="rect">
            <a:avLst/>
          </a:prstGeom>
          <a:solidFill>
            <a:srgbClr val="DA3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736635" y="1409701"/>
            <a:ext cx="1235165" cy="44709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71800" y="1633248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676400" y="3380796"/>
            <a:ext cx="0" cy="103880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676400" y="4419600"/>
            <a:ext cx="137160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124200" y="41865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2600" y="33483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43400" y="2819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q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67200" y="5867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q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715952"/>
              </p:ext>
            </p:extLst>
          </p:nvPr>
        </p:nvGraphicFramePr>
        <p:xfrm>
          <a:off x="4784725" y="1393825"/>
          <a:ext cx="383063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1" name="数式" r:id="rId3" imgW="1981080" imgH="241200" progId="Equation.3">
                  <p:embed/>
                </p:oleObj>
              </mc:Choice>
              <mc:Fallback>
                <p:oleObj name="数式" r:id="rId3" imgW="198108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4725" y="1393825"/>
                        <a:ext cx="3830638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49113"/>
              </p:ext>
            </p:extLst>
          </p:nvPr>
        </p:nvGraphicFramePr>
        <p:xfrm>
          <a:off x="4840288" y="4052888"/>
          <a:ext cx="390525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2" name="数式" r:id="rId5" imgW="2019240" imgH="457200" progId="Equation.3">
                  <p:embed/>
                </p:oleObj>
              </mc:Choice>
              <mc:Fallback>
                <p:oleObj name="数式" r:id="rId5" imgW="2019240" imgH="4572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0288" y="4052888"/>
                        <a:ext cx="3905250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682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043236"/>
              </p:ext>
            </p:extLst>
          </p:nvPr>
        </p:nvGraphicFramePr>
        <p:xfrm>
          <a:off x="838200" y="304800"/>
          <a:ext cx="4175125" cy="209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0" name="数式" r:id="rId3" imgW="2158920" imgH="1091880" progId="Equation.3">
                  <p:embed/>
                </p:oleObj>
              </mc:Choice>
              <mc:Fallback>
                <p:oleObj name="数式" r:id="rId3" imgW="2158920" imgH="109188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04800"/>
                        <a:ext cx="4175125" cy="209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603729"/>
              </p:ext>
            </p:extLst>
          </p:nvPr>
        </p:nvGraphicFramePr>
        <p:xfrm>
          <a:off x="762000" y="2101850"/>
          <a:ext cx="5010150" cy="429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1" name="数式" r:id="rId5" imgW="2590560" imgH="2234880" progId="Equation.3">
                  <p:embed/>
                </p:oleObj>
              </mc:Choice>
              <mc:Fallback>
                <p:oleObj name="数式" r:id="rId5" imgW="2590560" imgH="223488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101850"/>
                        <a:ext cx="5010150" cy="429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870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8296</TotalTime>
  <Words>218</Words>
  <Application>Microsoft Office PowerPoint</Application>
  <PresentationFormat>On-screen Show (4:3)</PresentationFormat>
  <Paragraphs>67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Natalie</cp:lastModifiedBy>
  <cp:revision>427</cp:revision>
  <cp:lastPrinted>2012-09-19T18:43:32Z</cp:lastPrinted>
  <dcterms:created xsi:type="dcterms:W3CDTF">2012-01-10T18:32:24Z</dcterms:created>
  <dcterms:modified xsi:type="dcterms:W3CDTF">2012-09-19T18:43:44Z</dcterms:modified>
</cp:coreProperties>
</file>