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9" r:id="rId5"/>
    <p:sldId id="266" r:id="rId6"/>
    <p:sldId id="258" r:id="rId7"/>
    <p:sldId id="261" r:id="rId8"/>
    <p:sldId id="260" r:id="rId9"/>
    <p:sldId id="264" r:id="rId10"/>
    <p:sldId id="265" r:id="rId11"/>
    <p:sldId id="262" r:id="rId12"/>
    <p:sldId id="268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E7E38"/>
    <a:srgbClr val="FF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595" autoAdjust="0"/>
  </p:normalViewPr>
  <p:slideViewPr>
    <p:cSldViewPr showGuides="1">
      <p:cViewPr varScale="1">
        <p:scale>
          <a:sx n="59" d="100"/>
          <a:sy n="59" d="100"/>
        </p:scale>
        <p:origin x="2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1229F4A2-47BC-4C95-AAA2-8378881BC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7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experimented with many video lecture formats – narrated PPT, Talking</a:t>
            </a:r>
            <a:r>
              <a:rPr lang="en-US" baseline="0" dirty="0" smtClean="0"/>
              <a:t> head by PPT, Kahn-Academy-style writing on screen, and </a:t>
            </a:r>
            <a:r>
              <a:rPr lang="en-US" baseline="0" dirty="0" err="1" smtClean="0"/>
              <a:t>Lightboard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F4A2-47BC-4C95-AAA2-8378881BCD8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93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F4A2-47BC-4C95-AAA2-8378881BCD8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31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time alternates between Peer Instruction </a:t>
            </a:r>
            <a:r>
              <a:rPr lang="en-US" dirty="0" err="1" smtClean="0"/>
              <a:t>ConcepTest</a:t>
            </a:r>
            <a:r>
              <a:rPr lang="en-US" baseline="0" dirty="0" smtClean="0"/>
              <a:t> exercises and small-group problem solving.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F4A2-47BC-4C95-AAA2-8378881BCD8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4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find students</a:t>
            </a:r>
            <a:r>
              <a:rPr lang="en-US" baseline="0" dirty="0" smtClean="0"/>
              <a:t> are highly focused and work hard, even though their work does not affect their course grade.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F4A2-47BC-4C95-AAA2-8378881BCD8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77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report learning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F4A2-47BC-4C95-AAA2-8378881BCD8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08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wish other faculty would adopt</a:t>
            </a:r>
            <a:r>
              <a:rPr lang="en-US" baseline="0" dirty="0" smtClean="0"/>
              <a:t> this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F4A2-47BC-4C95-AAA2-8378881BCD8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2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5613"/>
            <a:ext cx="7772400" cy="1600200"/>
          </a:xfrm>
        </p:spPr>
        <p:txBody>
          <a:bodyPr anchor="b"/>
          <a:lstStyle>
            <a:lvl1pPr algn="ctr">
              <a:defRPr sz="40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3013"/>
            <a:ext cx="6400800" cy="914400"/>
          </a:xfrm>
        </p:spPr>
        <p:txBody>
          <a:bodyPr/>
          <a:lstStyle>
            <a:lvl1pPr algn="ctr"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172200"/>
            <a:ext cx="9140825" cy="685800"/>
          </a:xfrm>
          <a:prstGeom prst="rect">
            <a:avLst/>
          </a:prstGeom>
          <a:solidFill>
            <a:srgbClr val="9E7E38"/>
          </a:solidFill>
          <a:ln w="9525">
            <a:solidFill>
              <a:srgbClr val="9E7E3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286000" y="2284413"/>
            <a:ext cx="4570413" cy="0"/>
          </a:xfrm>
          <a:prstGeom prst="line">
            <a:avLst/>
          </a:prstGeom>
          <a:noFill/>
          <a:ln w="25400">
            <a:solidFill>
              <a:srgbClr val="9E7E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2" name="Picture 10" descr="wf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191000"/>
            <a:ext cx="28194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69025"/>
            <a:ext cx="8229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LOCATION HERE | MAY 12, 2009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2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0"/>
            <a:ext cx="20558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90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5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92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64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Subhead Goes Here</a:t>
            </a:r>
          </a:p>
          <a:p>
            <a:pPr lvl="0"/>
            <a:endParaRPr lang="en-US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0825" cy="914400"/>
          </a:xfrm>
          <a:prstGeom prst="rect">
            <a:avLst/>
          </a:prstGeom>
          <a:solidFill>
            <a:srgbClr val="9E7E38"/>
          </a:solidFill>
          <a:ln w="9525">
            <a:solidFill>
              <a:srgbClr val="9E7E3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8813" y="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GOES HERE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741613" cy="914400"/>
          </a:xfrm>
          <a:prstGeom prst="rect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wf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9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165225" indent="-533400" algn="l" rtl="0" eaLnBrk="1" fontAlgn="base" hangingPunct="1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736725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2025" indent="-3810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727325" indent="-3810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 smtClean="0"/>
              <a:t>AAPT Summer Conference | Washington, DC | July 31, 2019</a:t>
            </a:r>
            <a:endParaRPr lang="en-US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Flipped </a:t>
            </a:r>
            <a:r>
              <a:rPr lang="en-US" altLang="en-US" dirty="0"/>
              <a:t>Classes: A Low-Stakes Opportunity for </a:t>
            </a:r>
            <a:r>
              <a:rPr lang="en-US" altLang="en-US" dirty="0" smtClean="0"/>
              <a:t>Problem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Rick Matthews, Jack Dostal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32" y="914400"/>
            <a:ext cx="8193511" cy="5931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1087" y="45720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Yes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9718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No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Assessment: Force Concept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14400"/>
            <a:ext cx="8226425" cy="5257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One instructor taught five semesters of General Physics I, alternating traditional and flipped methodology.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Average normalized gain &lt;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&gt;: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Traditional:	0.19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Flipped:		0.42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Total number of students taking post-test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Traditional:	73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Flipped:		67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199" cy="5943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Moving content delivery to online lectures frees up class time for interactive engagement.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Nearly all students are highly engaged in class.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approach provides a (unique?) opportunity for extensive problem-solving without the incentive of grades.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report high satisfaction with the flipped structure, and do not demand high production values on the lecture videos.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see much improved gains on the Force Concept Inventory compared to traditional lecture-oriented classes.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Flipped Learning is a pedagogical approach in which </a:t>
            </a:r>
            <a:r>
              <a:rPr lang="en-US" dirty="0"/>
              <a:t>direct instruction </a:t>
            </a:r>
            <a:r>
              <a:rPr lang="en-US" b="0" dirty="0"/>
              <a:t>moves from the group learning space to the </a:t>
            </a:r>
            <a:r>
              <a:rPr lang="en-US" dirty="0"/>
              <a:t>individual learning space</a:t>
            </a:r>
            <a:r>
              <a:rPr lang="en-US" b="0" dirty="0"/>
              <a:t>, and the resulting </a:t>
            </a:r>
            <a:r>
              <a:rPr lang="en-US" dirty="0"/>
              <a:t>group space is transformed into a dynamic, </a:t>
            </a:r>
            <a:r>
              <a:rPr lang="en-US" dirty="0">
                <a:solidFill>
                  <a:srgbClr val="FF0000"/>
                </a:solidFill>
              </a:rPr>
              <a:t>interactive</a:t>
            </a:r>
            <a:r>
              <a:rPr lang="en-US" dirty="0"/>
              <a:t> learning environment </a:t>
            </a:r>
            <a:r>
              <a:rPr lang="en-US" b="0" dirty="0"/>
              <a:t>where the educator guides students as </a:t>
            </a:r>
            <a:r>
              <a:rPr lang="en-US" dirty="0"/>
              <a:t>they </a:t>
            </a:r>
            <a:r>
              <a:rPr lang="en-US" dirty="0">
                <a:solidFill>
                  <a:srgbClr val="FF0000"/>
                </a:solidFill>
              </a:rPr>
              <a:t>apply concepts and engage creatively </a:t>
            </a:r>
            <a:r>
              <a:rPr lang="en-US" b="0" dirty="0"/>
              <a:t>in the subject matter.</a:t>
            </a:r>
          </a:p>
          <a:p>
            <a:pPr marL="0" indent="0">
              <a:buNone/>
            </a:pPr>
            <a:r>
              <a:rPr lang="en-US" b="0" dirty="0"/>
              <a:t>                  -- </a:t>
            </a:r>
            <a:r>
              <a:rPr lang="en-US" b="0" i="1" dirty="0"/>
              <a:t>The Flipped Learning Network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design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70047" cy="5715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Push nearly all content delivery outside the classroom, freeing up contact time for interactive engagement.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Class contact time </a:t>
            </a:r>
            <a:r>
              <a:rPr lang="en-US" b="0" dirty="0" smtClean="0">
                <a:solidFill>
                  <a:srgbClr val="000000"/>
                </a:solidFill>
              </a:rPr>
              <a:t>spent </a:t>
            </a:r>
            <a:r>
              <a:rPr lang="en-US" b="0" dirty="0">
                <a:solidFill>
                  <a:srgbClr val="000000"/>
                </a:solidFill>
              </a:rPr>
              <a:t>in interactive engagement </a:t>
            </a:r>
            <a:r>
              <a:rPr lang="en-US" b="0" dirty="0" smtClean="0">
                <a:solidFill>
                  <a:srgbClr val="000000"/>
                </a:solidFill>
              </a:rPr>
              <a:t>has </a:t>
            </a:r>
            <a:r>
              <a:rPr lang="en-US" b="0" dirty="0">
                <a:solidFill>
                  <a:srgbClr val="000000"/>
                </a:solidFill>
              </a:rPr>
              <a:t>been proven to enhance understanding of physics concepts[Hake, Mazur</a:t>
            </a:r>
            <a:r>
              <a:rPr lang="en-US" b="0" dirty="0" smtClean="0">
                <a:solidFill>
                  <a:srgbClr val="000000"/>
                </a:solidFill>
              </a:rPr>
              <a:t>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To free up class time for more interactive activities, </a:t>
            </a:r>
            <a:r>
              <a:rPr lang="en-US" b="0" dirty="0" smtClean="0">
                <a:solidFill>
                  <a:srgbClr val="000000"/>
                </a:solidFill>
              </a:rPr>
              <a:t>many alternatives </a:t>
            </a:r>
            <a:r>
              <a:rPr lang="en-US" b="0" dirty="0">
                <a:solidFill>
                  <a:srgbClr val="000000"/>
                </a:solidFill>
              </a:rPr>
              <a:t>have been designed that shift a significant portion of content delivery to outside of </a:t>
            </a:r>
            <a:r>
              <a:rPr lang="en-US" b="0" dirty="0" smtClean="0">
                <a:solidFill>
                  <a:srgbClr val="000000"/>
                </a:solidFill>
              </a:rPr>
              <a:t>class. Examples: </a:t>
            </a:r>
            <a:r>
              <a:rPr lang="en-US" b="0" dirty="0">
                <a:solidFill>
                  <a:srgbClr val="000000"/>
                </a:solidFill>
              </a:rPr>
              <a:t>Just-in-Time Teaching[Novak</a:t>
            </a:r>
            <a:r>
              <a:rPr lang="en-US" b="0" dirty="0" smtClean="0">
                <a:solidFill>
                  <a:srgbClr val="000000"/>
                </a:solidFill>
              </a:rPr>
              <a:t>, </a:t>
            </a:r>
            <a:r>
              <a:rPr lang="en-US" b="0" i="1" dirty="0" smtClean="0">
                <a:solidFill>
                  <a:srgbClr val="000000"/>
                </a:solidFill>
              </a:rPr>
              <a:t>et al.</a:t>
            </a:r>
            <a:r>
              <a:rPr lang="en-US" b="0" dirty="0" smtClean="0">
                <a:solidFill>
                  <a:srgbClr val="000000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1999], Studio Physics[Wilson, </a:t>
            </a:r>
            <a:r>
              <a:rPr lang="en-US" b="0" dirty="0" smtClean="0">
                <a:solidFill>
                  <a:srgbClr val="000000"/>
                </a:solidFill>
              </a:rPr>
              <a:t>1994, Cummings, </a:t>
            </a:r>
            <a:r>
              <a:rPr lang="en-US" b="0" i="1" dirty="0" smtClean="0">
                <a:solidFill>
                  <a:srgbClr val="000000"/>
                </a:solidFill>
              </a:rPr>
              <a:t>et al.</a:t>
            </a:r>
            <a:r>
              <a:rPr lang="en-US" b="0" dirty="0" smtClean="0">
                <a:solidFill>
                  <a:srgbClr val="000000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1999], SCALE-UP[Foote, </a:t>
            </a:r>
            <a:r>
              <a:rPr lang="en-US" b="0" i="1" dirty="0" smtClean="0">
                <a:solidFill>
                  <a:srgbClr val="000000"/>
                </a:solidFill>
              </a:rPr>
              <a:t>et al. </a:t>
            </a:r>
            <a:r>
              <a:rPr lang="en-US" b="0" dirty="0" smtClean="0">
                <a:solidFill>
                  <a:srgbClr val="000000"/>
                </a:solidFill>
              </a:rPr>
              <a:t>2016</a:t>
            </a:r>
            <a:r>
              <a:rPr lang="en-US" b="0" dirty="0">
                <a:solidFill>
                  <a:srgbClr val="000000"/>
                </a:solidFill>
              </a:rPr>
              <a:t>], and </a:t>
            </a:r>
            <a:r>
              <a:rPr lang="en-US" dirty="0">
                <a:solidFill>
                  <a:srgbClr val="000000"/>
                </a:solidFill>
              </a:rPr>
              <a:t>flipped </a:t>
            </a:r>
            <a:r>
              <a:rPr lang="en-US" dirty="0" smtClean="0">
                <a:solidFill>
                  <a:srgbClr val="000000"/>
                </a:solidFill>
              </a:rPr>
              <a:t>classes</a:t>
            </a:r>
            <a:r>
              <a:rPr lang="en-US" b="0" dirty="0" smtClean="0">
                <a:solidFill>
                  <a:srgbClr val="000000"/>
                </a:solidFill>
              </a:rPr>
              <a:t>[</a:t>
            </a:r>
            <a:r>
              <a:rPr lang="en-US" b="0" dirty="0" err="1" smtClean="0">
                <a:solidFill>
                  <a:srgbClr val="000000"/>
                </a:solidFill>
              </a:rPr>
              <a:t>Brame</a:t>
            </a:r>
            <a:r>
              <a:rPr lang="en-US" b="0" dirty="0">
                <a:solidFill>
                  <a:srgbClr val="000000"/>
                </a:solidFill>
              </a:rPr>
              <a:t>, 2013].</a:t>
            </a:r>
            <a:endParaRPr lang="en-US" b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484812" cy="914400"/>
          </a:xfrm>
        </p:spPr>
        <p:txBody>
          <a:bodyPr/>
          <a:lstStyle/>
          <a:p>
            <a:r>
              <a:rPr lang="en-US" dirty="0" smtClean="0"/>
              <a:t>Interactive engagement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6425" cy="2209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Lots of different approaches, and they work.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key to improved learning seems to be for students to actually </a:t>
            </a:r>
            <a:r>
              <a:rPr lang="en-US" i="1" dirty="0" smtClean="0">
                <a:solidFill>
                  <a:srgbClr val="000000"/>
                </a:solidFill>
              </a:rPr>
              <a:t>apply</a:t>
            </a:r>
            <a:r>
              <a:rPr lang="en-US" dirty="0" smtClean="0">
                <a:solidFill>
                  <a:srgbClr val="000000"/>
                </a:solidFill>
              </a:rPr>
              <a:t> physics concepts while together, not just act as scribes, passive receptors of content.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8" y="3276600"/>
            <a:ext cx="4926252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962400"/>
            <a:ext cx="3639218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0000"/>
                </a:solidFill>
              </a:rPr>
              <a:t>Classroom,</a:t>
            </a:r>
          </a:p>
          <a:p>
            <a:pPr algn="r"/>
            <a:r>
              <a:rPr lang="en-US" sz="2800" dirty="0" smtClean="0">
                <a:solidFill>
                  <a:srgbClr val="000000"/>
                </a:solidFill>
              </a:rPr>
              <a:t> Ancient Sumer, </a:t>
            </a:r>
          </a:p>
          <a:p>
            <a:pPr algn="r"/>
            <a:r>
              <a:rPr lang="en-US" sz="2800" dirty="0" smtClean="0">
                <a:solidFill>
                  <a:srgbClr val="000000"/>
                </a:solidFill>
              </a:rPr>
              <a:t>ca. 2000 BCE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 are via online videos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6197600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63" y="1775963"/>
            <a:ext cx="5668987" cy="3177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25" y="2438400"/>
            <a:ext cx="6273000" cy="352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02" y="3200401"/>
            <a:ext cx="5881298" cy="33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flipped format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794706"/>
            <a:ext cx="2842363" cy="32685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BEFORE CLASS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Online </a:t>
            </a:r>
            <a:r>
              <a:rPr lang="en-US" dirty="0">
                <a:solidFill>
                  <a:srgbClr val="000000"/>
                </a:solidFill>
              </a:rPr>
              <a:t>video </a:t>
            </a:r>
            <a:r>
              <a:rPr lang="en-US" dirty="0" smtClean="0">
                <a:solidFill>
                  <a:srgbClr val="000000"/>
                </a:solidFill>
              </a:rPr>
              <a:t>lecture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Online problems: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Straightforward,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Automatically graded,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Due before next class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526" y="2570303"/>
            <a:ext cx="2438400" cy="1717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CLASSTIME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Peer Instruction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Small group problem-solving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7934" y="2422570"/>
            <a:ext cx="2895600" cy="20128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AFTER CLASS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Online problems: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Challenging,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Automatically graded,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Due a few days later.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" y="3276600"/>
            <a:ext cx="2133600" cy="0"/>
          </a:xfrm>
          <a:prstGeom prst="line">
            <a:avLst/>
          </a:prstGeom>
          <a:ln w="28575">
            <a:solidFill>
              <a:srgbClr val="C00000"/>
            </a:solidFill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>
            <a:off x="2914835" y="3429000"/>
            <a:ext cx="407691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760926" y="3430438"/>
            <a:ext cx="407691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Elbow Connector 13"/>
          <p:cNvCxnSpPr>
            <a:stCxn id="10" idx="2"/>
            <a:endCxn id="5" idx="2"/>
          </p:cNvCxnSpPr>
          <p:nvPr/>
        </p:nvCxnSpPr>
        <p:spPr bwMode="auto">
          <a:xfrm rot="5400000">
            <a:off x="4252626" y="1680185"/>
            <a:ext cx="627864" cy="6138352"/>
          </a:xfrm>
          <a:prstGeom prst="bentConnector3">
            <a:avLst>
              <a:gd name="adj1" fmla="val 136409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118680" y="3276600"/>
            <a:ext cx="80133" cy="152399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894296" y="3276599"/>
            <a:ext cx="80133" cy="152399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118680" y="3429000"/>
            <a:ext cx="75344" cy="126123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5884639" y="3428998"/>
            <a:ext cx="75344" cy="126123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267200" y="5147965"/>
            <a:ext cx="75344" cy="126123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4276117" y="5282559"/>
            <a:ext cx="80133" cy="152399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50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class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3124200" cy="2082800"/>
          </a:xfrm>
        </p:spPr>
      </p:pic>
      <p:sp>
        <p:nvSpPr>
          <p:cNvPr id="6" name="TextBox 5"/>
          <p:cNvSpPr txBox="1"/>
          <p:nvPr/>
        </p:nvSpPr>
        <p:spPr>
          <a:xfrm>
            <a:off x="4800600" y="1219200"/>
            <a:ext cx="4267200" cy="528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000000"/>
                </a:solidFill>
              </a:rPr>
              <a:t>Peer Instruction </a:t>
            </a:r>
            <a:r>
              <a:rPr lang="en-US" dirty="0" err="1" smtClean="0">
                <a:solidFill>
                  <a:srgbClr val="000000"/>
                </a:solidFill>
              </a:rPr>
              <a:t>ConcepTests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A </a:t>
            </a:r>
            <a:r>
              <a:rPr lang="en-US" sz="1800" dirty="0">
                <a:solidFill>
                  <a:srgbClr val="000000"/>
                </a:solidFill>
              </a:rPr>
              <a:t>locomotive pulls a series of wagons. Which is the correct analysis of the situation?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</a:rPr>
              <a:t>1. The train moves forward because the locomotive pulls forward slightly harder on the wagons than the wagons pull backward on the locomotive.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</a:rPr>
              <a:t>2. Because action always equals reaction, the locomotive cannot pull the wagons the wagons pull backward just as hard as the locomotive pulls forward, so there is no motion.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</a:rPr>
              <a:t>3</a:t>
            </a:r>
            <a:r>
              <a:rPr lang="en-US" sz="1800" dirty="0" smtClean="0">
                <a:solidFill>
                  <a:srgbClr val="000000"/>
                </a:solidFill>
              </a:rPr>
              <a:t>. ...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</a:rPr>
              <a:t>4. </a:t>
            </a:r>
            <a:r>
              <a:rPr lang="en-US" sz="1800" dirty="0" smtClean="0">
                <a:solidFill>
                  <a:srgbClr val="000000"/>
                </a:solidFill>
              </a:rPr>
              <a:t>…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</a:rPr>
              <a:t>5. </a:t>
            </a:r>
            <a:r>
              <a:rPr lang="en-US" sz="1800" dirty="0" smtClean="0">
                <a:solidFill>
                  <a:srgbClr val="000000"/>
                </a:solidFill>
              </a:rPr>
              <a:t>…</a:t>
            </a:r>
          </a:p>
          <a:p>
            <a:pPr algn="l"/>
            <a:r>
              <a:rPr lang="en-US" sz="1800" i="1" dirty="0">
                <a:solidFill>
                  <a:srgbClr val="000000"/>
                </a:solidFill>
              </a:rPr>
              <a:t>From “Peer Instruction,” E. </a:t>
            </a:r>
            <a:r>
              <a:rPr lang="en-US" sz="1800" i="1" dirty="0" smtClean="0">
                <a:solidFill>
                  <a:srgbClr val="000000"/>
                </a:solidFill>
              </a:rPr>
              <a:t>Mazur, 1997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Small-group problem solving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4191000"/>
            <a:ext cx="441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Problems from 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U. Washington </a:t>
            </a:r>
            <a:r>
              <a:rPr lang="en-US" sz="2000" i="1" dirty="0" smtClean="0">
                <a:solidFill>
                  <a:srgbClr val="000000"/>
                </a:solidFill>
              </a:rPr>
              <a:t>Tutorials in Introductory Physics </a:t>
            </a:r>
            <a:r>
              <a:rPr lang="en-US" sz="2000" dirty="0" smtClean="0">
                <a:solidFill>
                  <a:srgbClr val="000000"/>
                </a:solidFill>
              </a:rPr>
              <a:t>[McDermott, </a:t>
            </a:r>
            <a:r>
              <a:rPr lang="en-US" sz="2000" i="1" dirty="0" smtClean="0">
                <a:solidFill>
                  <a:srgbClr val="000000"/>
                </a:solidFill>
              </a:rPr>
              <a:t>et al.</a:t>
            </a:r>
            <a:r>
              <a:rPr lang="en-US" sz="2000" dirty="0" smtClean="0">
                <a:solidFill>
                  <a:srgbClr val="000000"/>
                </a:solidFill>
              </a:rPr>
              <a:t> and similar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Estimation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Spontaneous problems in response to student comments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0" y="990600"/>
            <a:ext cx="0" cy="5715000"/>
          </a:xfrm>
          <a:prstGeom prst="line">
            <a:avLst/>
          </a:prstGeom>
          <a:ln w="38100"/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9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course design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6425" cy="5715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No in-class activities (except hour tests) affect course grades.</a:t>
            </a:r>
          </a:p>
          <a:p>
            <a:pPr algn="ctr"/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b="0" dirty="0" smtClean="0">
                <a:solidFill>
                  <a:srgbClr val="000000"/>
                </a:solidFill>
              </a:rPr>
              <a:t>Research on motivation: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000000"/>
                </a:solidFill>
              </a:rPr>
              <a:t>Rewards diminish performance on </a:t>
            </a:r>
            <a:r>
              <a:rPr lang="en-US" sz="2800" b="0" dirty="0">
                <a:solidFill>
                  <a:srgbClr val="000000"/>
                </a:solidFill>
              </a:rPr>
              <a:t>cognitive </a:t>
            </a:r>
            <a:r>
              <a:rPr lang="en-US" sz="2800" b="0" dirty="0" smtClean="0">
                <a:solidFill>
                  <a:srgbClr val="000000"/>
                </a:solidFill>
              </a:rPr>
              <a:t>tasks [Harlow</a:t>
            </a:r>
            <a:r>
              <a:rPr lang="en-US" sz="2800" b="0" dirty="0">
                <a:solidFill>
                  <a:srgbClr val="000000"/>
                </a:solidFill>
              </a:rPr>
              <a:t>, 1950][Pink, 2011]</a:t>
            </a:r>
            <a:endParaRPr lang="en-US" sz="2800" b="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000000"/>
                </a:solidFill>
              </a:rPr>
              <a:t>Rewards diminish intrinsic interest in cognitive tasks </a:t>
            </a:r>
            <a:r>
              <a:rPr lang="en-US" sz="2800" b="0" dirty="0">
                <a:solidFill>
                  <a:srgbClr val="000000"/>
                </a:solidFill>
              </a:rPr>
              <a:t>[Pink, 2011] [Deci, 1976</a:t>
            </a:r>
            <a:r>
              <a:rPr lang="en-US" sz="2800" b="0" dirty="0" smtClean="0">
                <a:solidFill>
                  <a:srgbClr val="000000"/>
                </a:solidFill>
              </a:rPr>
              <a:t>]</a:t>
            </a:r>
          </a:p>
          <a:p>
            <a:endParaRPr lang="en-US" sz="2800" b="0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Class is the one time we can expect students to focus on problem solving without the external reward of grades</a:t>
            </a:r>
            <a:r>
              <a:rPr lang="en-US" sz="2800" b="0" dirty="0" smtClean="0">
                <a:solidFill>
                  <a:srgbClr val="000000"/>
                </a:solidFill>
              </a:rPr>
              <a:t>.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600200"/>
            <a:ext cx="4187825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Students are highly engaged in class!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914400"/>
          </a:xfrm>
        </p:spPr>
        <p:txBody>
          <a:bodyPr/>
          <a:lstStyle/>
          <a:p>
            <a:r>
              <a:rPr lang="en-US" dirty="0" smtClean="0"/>
              <a:t>Assessment: Student Self-Reported Learning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8228937" cy="5956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9730" y="3114968"/>
            <a:ext cx="190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Much more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1178" y="5195169"/>
            <a:ext cx="190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</a:t>
            </a:r>
            <a:r>
              <a:rPr lang="en-US" b="1" dirty="0" smtClean="0">
                <a:solidFill>
                  <a:srgbClr val="000000"/>
                </a:solidFill>
              </a:rPr>
              <a:t>ore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1358" y="3399302"/>
            <a:ext cx="1908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About the same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7308" y="2419733"/>
            <a:ext cx="190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Less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1558" y="6172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Much less: 0%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u">
  <a:themeElements>
    <a:clrScheme name="">
      <a:dk1>
        <a:srgbClr val="9E7E38"/>
      </a:dk1>
      <a:lt1>
        <a:srgbClr val="FFFDE8"/>
      </a:lt1>
      <a:dk2>
        <a:srgbClr val="FFFDE8"/>
      </a:dk2>
      <a:lt2>
        <a:srgbClr val="767462"/>
      </a:lt2>
      <a:accent1>
        <a:srgbClr val="983222"/>
      </a:accent1>
      <a:accent2>
        <a:srgbClr val="55517B"/>
      </a:accent2>
      <a:accent3>
        <a:srgbClr val="FFFEF2"/>
      </a:accent3>
      <a:accent4>
        <a:srgbClr val="866B2E"/>
      </a:accent4>
      <a:accent5>
        <a:srgbClr val="CAADAB"/>
      </a:accent5>
      <a:accent6>
        <a:srgbClr val="4C496F"/>
      </a:accent6>
      <a:hlink>
        <a:srgbClr val="44697D"/>
      </a:hlink>
      <a:folHlink>
        <a:srgbClr val="662046"/>
      </a:folHlink>
    </a:clrScheme>
    <a:fontScheme name="wf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f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3">
        <a:dk1>
          <a:srgbClr val="336699"/>
        </a:dk1>
        <a:lt1>
          <a:srgbClr val="FFFDE8"/>
        </a:lt1>
        <a:dk2>
          <a:srgbClr val="000000"/>
        </a:dk2>
        <a:lt2>
          <a:srgbClr val="FFFDE8"/>
        </a:lt2>
        <a:accent1>
          <a:srgbClr val="9E7E38"/>
        </a:accent1>
        <a:accent2>
          <a:srgbClr val="468A4B"/>
        </a:accent2>
        <a:accent3>
          <a:srgbClr val="AAAAAA"/>
        </a:accent3>
        <a:accent4>
          <a:srgbClr val="DAD8C6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4">
        <a:dk1>
          <a:srgbClr val="9E7E38"/>
        </a:dk1>
        <a:lt1>
          <a:srgbClr val="FFFDE8"/>
        </a:lt1>
        <a:dk2>
          <a:srgbClr val="FFFDE8"/>
        </a:dk2>
        <a:lt2>
          <a:srgbClr val="336699"/>
        </a:lt2>
        <a:accent1>
          <a:srgbClr val="9E7E38"/>
        </a:accent1>
        <a:accent2>
          <a:srgbClr val="468A4B"/>
        </a:accent2>
        <a:accent3>
          <a:srgbClr val="FFFEF2"/>
        </a:accent3>
        <a:accent4>
          <a:srgbClr val="866B2E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15">
        <a:dk1>
          <a:srgbClr val="336699"/>
        </a:dk1>
        <a:lt1>
          <a:srgbClr val="FFFFFF"/>
        </a:lt1>
        <a:dk2>
          <a:srgbClr val="FFFDE8"/>
        </a:dk2>
        <a:lt2>
          <a:srgbClr val="FFFDE8"/>
        </a:lt2>
        <a:accent1>
          <a:srgbClr val="9E7E38"/>
        </a:accent1>
        <a:accent2>
          <a:srgbClr val="468A4B"/>
        </a:accent2>
        <a:accent3>
          <a:srgbClr val="FFFEF2"/>
        </a:accent3>
        <a:accent4>
          <a:srgbClr val="DADADA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6">
        <a:dk1>
          <a:srgbClr val="4D4D4D"/>
        </a:dk1>
        <a:lt1>
          <a:srgbClr val="FFFDE8"/>
        </a:lt1>
        <a:dk2>
          <a:srgbClr val="000000"/>
        </a:dk2>
        <a:lt2>
          <a:srgbClr val="FFFDE8"/>
        </a:lt2>
        <a:accent1>
          <a:srgbClr val="9E7E38"/>
        </a:accent1>
        <a:accent2>
          <a:srgbClr val="468A4B"/>
        </a:accent2>
        <a:accent3>
          <a:srgbClr val="AAAAAA"/>
        </a:accent3>
        <a:accent4>
          <a:srgbClr val="DAD8C6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0935A85D-0BF1-4CDC-8829-1E88ECDA970C}" vid="{EC9115CF-3E5F-4F88-97FB-C768FDE29EE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WFU3 - no bar</Template>
  <TotalTime>11129</TotalTime>
  <Words>702</Words>
  <Application>Microsoft Office PowerPoint</Application>
  <PresentationFormat>On-screen Show (4:3)</PresentationFormat>
  <Paragraphs>93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</vt:lpstr>
      <vt:lpstr>Times New Roman</vt:lpstr>
      <vt:lpstr>wfu</vt:lpstr>
      <vt:lpstr>Flipped Classes: A Low-Stakes Opportunity for Problem</vt:lpstr>
      <vt:lpstr>PowerPoint Presentation</vt:lpstr>
      <vt:lpstr>Initial design goal</vt:lpstr>
      <vt:lpstr>Interactive engagement works</vt:lpstr>
      <vt:lpstr>Lectures are via online videos</vt:lpstr>
      <vt:lpstr>Our flipped format</vt:lpstr>
      <vt:lpstr>What happens in class</vt:lpstr>
      <vt:lpstr>A course design decision</vt:lpstr>
      <vt:lpstr>Assessment: Student Self-Reported Learning</vt:lpstr>
      <vt:lpstr>PowerPoint Presentation</vt:lpstr>
      <vt:lpstr>Assessment: Force Concept Inventory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Classes: A Low-Stakes Opportunity for Problem</dc:title>
  <dc:creator>Rick Matthews</dc:creator>
  <cp:lastModifiedBy>Matthews, Rick</cp:lastModifiedBy>
  <cp:revision>36</cp:revision>
  <dcterms:created xsi:type="dcterms:W3CDTF">2018-07-18T17:32:04Z</dcterms:created>
  <dcterms:modified xsi:type="dcterms:W3CDTF">2018-07-30T21:26:05Z</dcterms:modified>
</cp:coreProperties>
</file>