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82" r:id="rId2"/>
    <p:sldId id="314" r:id="rId3"/>
    <p:sldId id="334" r:id="rId4"/>
    <p:sldId id="335" r:id="rId5"/>
    <p:sldId id="336" r:id="rId6"/>
    <p:sldId id="337" r:id="rId7"/>
    <p:sldId id="316" r:id="rId8"/>
    <p:sldId id="317" r:id="rId9"/>
    <p:sldId id="318" r:id="rId10"/>
    <p:sldId id="338" r:id="rId11"/>
    <p:sldId id="339" r:id="rId12"/>
    <p:sldId id="319" r:id="rId13"/>
    <p:sldId id="320" r:id="rId14"/>
    <p:sldId id="340" r:id="rId15"/>
    <p:sldId id="341" r:id="rId16"/>
    <p:sldId id="324" r:id="rId17"/>
    <p:sldId id="348" r:id="rId18"/>
    <p:sldId id="347" r:id="rId19"/>
    <p:sldId id="327" r:id="rId20"/>
    <p:sldId id="328" r:id="rId21"/>
    <p:sldId id="330" r:id="rId22"/>
    <p:sldId id="345" r:id="rId23"/>
    <p:sldId id="331" r:id="rId24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CCFFFF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33" autoAdjust="0"/>
  </p:normalViewPr>
  <p:slideViewPr>
    <p:cSldViewPr snapToGrid="0">
      <p:cViewPr varScale="1">
        <p:scale>
          <a:sx n="49" d="100"/>
          <a:sy n="49" d="100"/>
        </p:scale>
        <p:origin x="4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4719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556" y="1"/>
            <a:ext cx="3044719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260"/>
            <a:ext cx="3044719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556" y="8846260"/>
            <a:ext cx="3044719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26431-724E-479F-BDA4-687BA55CD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16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7788E-1E18-43A7-9840-EB35FD3DB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B6E6F-0DE5-4A80-BB8A-E70081500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02764-9FDB-4CE6-B824-A168D6286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DE30-F524-4774-A54C-441FE9F75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E45EF-4BF2-45F1-8BE8-DD0F75731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57943-E0F1-4327-8C0D-778C142D8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C0C9-6172-4A00-834C-AC226DEE7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57BEF-28E2-404E-8A36-F72969D44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28BA8-4058-4359-BB05-FA9B7FA98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30F3B-F4E6-4E18-8052-12825EF86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C7A67-942D-4A15-9256-F81B73ED8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EFB86D-7B7B-4200-BF42-D265C6883A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4.wmf"/><Relationship Id="rId9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43984" y="3355120"/>
            <a:ext cx="6608990" cy="332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concept of energy (and the conservation of </a:t>
            </a:r>
            <a:r>
              <a:rPr lang="en-US" sz="1800" dirty="0" smtClean="0"/>
              <a:t>energy – chapter 8) </a:t>
            </a:r>
            <a:r>
              <a:rPr lang="en-US" sz="1800" dirty="0"/>
              <a:t>is one of the most important topics in physics.  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/>
              <a:t> Work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/>
              <a:t> Kinetic energy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/>
              <a:t> Energy approach (“system model”) is often simpler than Newton’s second law (“particle model</a:t>
            </a:r>
            <a:r>
              <a:rPr lang="en-US" sz="1800" dirty="0" smtClean="0"/>
              <a:t>”).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 smtClean="0"/>
              <a:t>Scalar product (dot product); work is scalar product of force and displacement.  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 smtClean="0"/>
              <a:t>Hooke’s law, springs</a:t>
            </a:r>
          </a:p>
          <a:p>
            <a:pPr marL="231775" indent="-231775" eaLnBrk="0" hangingPunct="0">
              <a:spcBef>
                <a:spcPts val="600"/>
              </a:spcBef>
              <a:buFontTx/>
              <a:buChar char="•"/>
            </a:pPr>
            <a:r>
              <a:rPr lang="en-US" sz="1800" dirty="0" smtClean="0"/>
              <a:t>Power</a:t>
            </a:r>
            <a:endParaRPr lang="en-US" sz="18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22350" y="176213"/>
            <a:ext cx="70993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/>
              <a:t>Chapter 7: </a:t>
            </a:r>
            <a:r>
              <a:rPr lang="en-US" sz="3200" b="1" dirty="0" smtClean="0"/>
              <a:t>Work; Energy of a System</a:t>
            </a: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43984" y="853073"/>
            <a:ext cx="8661848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Chapter </a:t>
            </a:r>
            <a:r>
              <a:rPr lang="en-US" dirty="0" smtClean="0"/>
              <a:t>7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7.1 (due We. Oct. 10</a:t>
            </a:r>
            <a:r>
              <a:rPr lang="en-US" dirty="0" smtClean="0"/>
              <a:t>): CQ7, QQ1, QQ2, AE2, 2, 5, 9, 11, 12</a:t>
            </a:r>
            <a:endParaRPr lang="en-US" dirty="0" smtClean="0"/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7.2 (due We. Oct 17):  CQ5, 14</a:t>
            </a:r>
            <a:r>
              <a:rPr lang="en-US" dirty="0"/>
              <a:t>, 15, 17, </a:t>
            </a:r>
            <a:r>
              <a:rPr lang="en-US" dirty="0" smtClean="0"/>
              <a:t>29, </a:t>
            </a:r>
            <a:r>
              <a:rPr lang="en-US" dirty="0"/>
              <a:t>31, 33, 42, </a:t>
            </a:r>
            <a:r>
              <a:rPr lang="en-US" dirty="0" smtClean="0"/>
              <a:t>43, 59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</p:txBody>
      </p:sp>
      <p:pic>
        <p:nvPicPr>
          <p:cNvPr id="28678" name="Picture 6" descr="heinonen_stone_wa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2107" y="3331025"/>
            <a:ext cx="1863725" cy="321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95275" y="193675"/>
            <a:ext cx="5391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Scalar Product using unit vectors:</a:t>
            </a: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692150" y="2120900"/>
          <a:ext cx="73310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1" name="Equation" r:id="rId3" imgW="3225600" imgH="266400" progId="Equation.3">
                  <p:embed/>
                </p:oleObj>
              </mc:Choice>
              <mc:Fallback>
                <p:oleObj name="Equation" r:id="rId3" imgW="322560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120900"/>
                        <a:ext cx="733107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04813" y="1357313"/>
            <a:ext cx="438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We have the vectors </a:t>
            </a:r>
            <a:r>
              <a:rPr lang="en-US" b="1" u="sng"/>
              <a:t>A</a:t>
            </a:r>
            <a:r>
              <a:rPr lang="en-US" u="sng"/>
              <a:t> and </a:t>
            </a:r>
            <a:r>
              <a:rPr lang="en-US" b="1" u="sng"/>
              <a:t>B</a:t>
            </a:r>
            <a:r>
              <a:rPr lang="en-US" u="sng"/>
              <a:t>:</a:t>
            </a:r>
            <a:endParaRPr lang="en-US" b="1" u="sng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457200" y="3711575"/>
            <a:ext cx="43703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smtClean="0"/>
              <a:t>Then, </a:t>
            </a:r>
            <a:r>
              <a:rPr lang="en-US" u="sng" dirty="0" err="1" smtClean="0"/>
              <a:t>defintion</a:t>
            </a:r>
            <a:r>
              <a:rPr lang="en-US" u="sng" dirty="0" smtClean="0"/>
              <a:t> 2:</a:t>
            </a:r>
            <a:endParaRPr lang="en-US" u="sng" dirty="0"/>
          </a:p>
          <a:p>
            <a:pPr>
              <a:spcBef>
                <a:spcPct val="50000"/>
              </a:spcBef>
            </a:pPr>
            <a:endParaRPr lang="en-US" u="sng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555625" y="4276725"/>
          <a:ext cx="38687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2" name="Equation" r:id="rId5" imgW="1701720" imgH="266400" progId="Equation.3">
                  <p:embed/>
                </p:oleObj>
              </mc:Choice>
              <mc:Fallback>
                <p:oleObj name="Equation" r:id="rId5" imgW="170172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4276725"/>
                        <a:ext cx="3868738" cy="6064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496888" y="5653088"/>
          <a:ext cx="4591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3" name="Equation" r:id="rId7" imgW="2019240" imgH="266400" progId="Equation.3">
                  <p:embed/>
                </p:oleObj>
              </mc:Choice>
              <mc:Fallback>
                <p:oleObj name="Equation" r:id="rId7" imgW="201924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5653088"/>
                        <a:ext cx="459105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03200" y="200025"/>
            <a:ext cx="3775075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7.2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673100" y="1371600"/>
            <a:ext cx="70993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A particle moving in the x-y plane undergoes a displacement </a:t>
            </a:r>
            <a:r>
              <a:rPr lang="en-US" b="1"/>
              <a:t>d = </a:t>
            </a:r>
            <a:r>
              <a:rPr lang="en-US"/>
              <a:t>(2.0</a:t>
            </a:r>
            <a:r>
              <a:rPr lang="en-US" b="1"/>
              <a:t>i</a:t>
            </a:r>
            <a:r>
              <a:rPr lang="en-US"/>
              <a:t> + 3.0</a:t>
            </a:r>
            <a:r>
              <a:rPr lang="en-US" b="1"/>
              <a:t>j</a:t>
            </a:r>
            <a:r>
              <a:rPr lang="en-US"/>
              <a:t>) m as a constant force </a:t>
            </a:r>
            <a:r>
              <a:rPr lang="en-US" b="1"/>
              <a:t>F</a:t>
            </a:r>
            <a:r>
              <a:rPr lang="en-US"/>
              <a:t> = (5.0</a:t>
            </a:r>
            <a:r>
              <a:rPr lang="en-US" b="1"/>
              <a:t>i</a:t>
            </a:r>
            <a:r>
              <a:rPr lang="en-US"/>
              <a:t> + 2.0</a:t>
            </a:r>
            <a:r>
              <a:rPr lang="en-US" b="1"/>
              <a:t>j</a:t>
            </a:r>
            <a:r>
              <a:rPr lang="en-US"/>
              <a:t>) N acts on the particle. Calculate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The magnitude of the displacement and the force.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The work done by </a:t>
            </a:r>
            <a:r>
              <a:rPr lang="en-US" b="1"/>
              <a:t>F</a:t>
            </a:r>
            <a:r>
              <a:rPr lang="en-US"/>
              <a:t>.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The angle between </a:t>
            </a:r>
            <a:r>
              <a:rPr lang="en-US" b="1"/>
              <a:t>F </a:t>
            </a:r>
            <a:r>
              <a:rPr lang="en-US"/>
              <a:t>and </a:t>
            </a:r>
            <a:r>
              <a:rPr lang="en-US" b="1"/>
              <a:t>d</a:t>
            </a:r>
            <a:r>
              <a:rPr lang="en-US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SE07_07"/>
          <p:cNvPicPr>
            <a:picLocks noChangeAspect="1" noChangeArrowheads="1"/>
          </p:cNvPicPr>
          <p:nvPr/>
        </p:nvPicPr>
        <p:blipFill>
          <a:blip r:embed="rId3" cstate="print">
            <a:lum bright="-30000" contrast="36000"/>
          </a:blip>
          <a:srcRect t="22943" b="18958"/>
          <a:stretch>
            <a:fillRect/>
          </a:stretch>
        </p:blipFill>
        <p:spPr bwMode="auto">
          <a:xfrm>
            <a:off x="508000" y="2257425"/>
            <a:ext cx="8126413" cy="3541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44500" y="161925"/>
            <a:ext cx="840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the force varies? </a:t>
            </a:r>
            <a:r>
              <a:rPr lang="en-US">
                <a:sym typeface="Wingdings" pitchFamily="2" charset="2"/>
              </a:rPr>
              <a:t>We have to integrate the force along x</a:t>
            </a:r>
            <a:endParaRPr lang="en-US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5005388" y="812800"/>
          <a:ext cx="21653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0" name="Equation" r:id="rId4" imgW="876240" imgH="507960" progId="Equation.3">
                  <p:embed/>
                </p:oleObj>
              </mc:Choice>
              <mc:Fallback>
                <p:oleObj name="Equation" r:id="rId4" imgW="87624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812800"/>
                        <a:ext cx="2165350" cy="12541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09613" y="11811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Work done by a varying force: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725488" y="6056313"/>
            <a:ext cx="7934325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Thus, the work is equal to the area under the F(x) vs. x curve.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1" name="Picture 3" descr="SE07_08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 l="16722" t="27370" r="18539" b="24922"/>
          <a:stretch>
            <a:fillRect/>
          </a:stretch>
        </p:blipFill>
        <p:spPr bwMode="auto">
          <a:xfrm>
            <a:off x="4268788" y="76200"/>
            <a:ext cx="4799012" cy="265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03200" y="200025"/>
            <a:ext cx="3775075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7.3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80987" y="1576398"/>
            <a:ext cx="3643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force acting on a particle varies as shown in the Figure.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80987" y="2936831"/>
            <a:ext cx="832485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the work done on the particle as it is moved from x = 0 to x = 6 </a:t>
            </a:r>
            <a:r>
              <a:rPr lang="en-US" dirty="0" smtClean="0"/>
              <a:t>m?  (Hint</a:t>
            </a:r>
            <a:r>
              <a:rPr lang="en-US" dirty="0"/>
              <a:t>: It is the area under the curve</a:t>
            </a:r>
            <a:r>
              <a:rPr lang="en-US" dirty="0" smtClean="0"/>
              <a:t>.)</a:t>
            </a:r>
          </a:p>
          <a:p>
            <a:pPr marL="1371600" lvl="2" indent="-457200">
              <a:spcBef>
                <a:spcPct val="50000"/>
              </a:spcBef>
              <a:buAutoNum type="alphaUcPeriod"/>
            </a:pPr>
            <a:r>
              <a:rPr lang="en-US" dirty="0" smtClean="0"/>
              <a:t>5 J</a:t>
            </a:r>
          </a:p>
          <a:p>
            <a:pPr marL="1371600" lvl="2" indent="-457200">
              <a:spcBef>
                <a:spcPct val="50000"/>
              </a:spcBef>
              <a:buAutoNum type="alphaUcPeriod"/>
            </a:pPr>
            <a:r>
              <a:rPr lang="en-US" dirty="0" smtClean="0"/>
              <a:t>10 J</a:t>
            </a:r>
          </a:p>
          <a:p>
            <a:pPr marL="1371600" lvl="2" indent="-457200">
              <a:spcBef>
                <a:spcPct val="50000"/>
              </a:spcBef>
              <a:buAutoNum type="alphaUcPeriod"/>
            </a:pPr>
            <a:r>
              <a:rPr lang="en-US" dirty="0" smtClean="0"/>
              <a:t>20 J</a:t>
            </a:r>
          </a:p>
          <a:p>
            <a:pPr marL="1371600" lvl="2" indent="-457200">
              <a:spcBef>
                <a:spcPct val="50000"/>
              </a:spcBef>
              <a:buAutoNum type="alphaUcPeriod"/>
            </a:pPr>
            <a:r>
              <a:rPr lang="en-US" dirty="0" smtClean="0"/>
              <a:t>25 J</a:t>
            </a:r>
          </a:p>
          <a:p>
            <a:pPr marL="1371600" lvl="2" indent="-457200">
              <a:spcBef>
                <a:spcPct val="50000"/>
              </a:spcBef>
              <a:buAutoNum type="alphaUcPeriod"/>
            </a:pPr>
            <a:r>
              <a:rPr lang="en-US" dirty="0" smtClean="0"/>
              <a:t>30 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365125" y="215900"/>
            <a:ext cx="3389313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Consider a spring</a:t>
            </a:r>
          </a:p>
        </p:txBody>
      </p:sp>
      <p:pic>
        <p:nvPicPr>
          <p:cNvPr id="119811" name="Picture 3" descr="SE07_11"/>
          <p:cNvPicPr>
            <a:picLocks noChangeAspect="1" noChangeArrowheads="1"/>
          </p:cNvPicPr>
          <p:nvPr/>
        </p:nvPicPr>
        <p:blipFill>
          <a:blip r:embed="rId3" cstate="print"/>
          <a:srcRect l="15218" t="27344" r="17210" b="21172"/>
          <a:stretch>
            <a:fillRect/>
          </a:stretch>
        </p:blipFill>
        <p:spPr bwMode="auto">
          <a:xfrm>
            <a:off x="3937000" y="998538"/>
            <a:ext cx="497998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57200" y="1398588"/>
            <a:ext cx="37242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/>
              <a:t>Hooke’s law:</a:t>
            </a:r>
          </a:p>
          <a:p>
            <a:pPr>
              <a:spcBef>
                <a:spcPct val="50000"/>
              </a:spcBef>
            </a:pPr>
            <a:r>
              <a:rPr lang="en-US"/>
              <a:t>(Force required to stretch or compress a spring by x):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817688" y="4016375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642938" y="3727895"/>
          <a:ext cx="29114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7" name="Equation" r:id="rId4" imgW="660240" imgH="228600" progId="Equation.3">
                  <p:embed/>
                </p:oleObj>
              </mc:Choice>
              <mc:Fallback>
                <p:oleObj name="Equation" r:id="rId4" imgW="6602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727895"/>
                        <a:ext cx="2911475" cy="10080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71513" y="5365750"/>
            <a:ext cx="76231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 is the spring constant of a spring. </a:t>
            </a:r>
          </a:p>
          <a:p>
            <a:pPr>
              <a:spcBef>
                <a:spcPct val="50000"/>
              </a:spcBef>
            </a:pPr>
            <a:r>
              <a:rPr lang="en-US"/>
              <a:t>Stiff springs have a large k value.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5" name="Picture 3" descr="SE07_11"/>
          <p:cNvPicPr>
            <a:picLocks noChangeAspect="1" noChangeArrowheads="1"/>
          </p:cNvPicPr>
          <p:nvPr/>
        </p:nvPicPr>
        <p:blipFill>
          <a:blip r:embed="rId3" cstate="print"/>
          <a:srcRect l="15218" t="27344" r="17210" b="21172"/>
          <a:stretch>
            <a:fillRect/>
          </a:stretch>
        </p:blipFill>
        <p:spPr bwMode="auto">
          <a:xfrm>
            <a:off x="4025900" y="122238"/>
            <a:ext cx="497998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817688" y="4016375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2111375" y="4086225"/>
          <a:ext cx="5376863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0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4086225"/>
                        <a:ext cx="5376863" cy="17351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296863" y="1104900"/>
            <a:ext cx="3967162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Work done by a spring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6345238" y="2397125"/>
            <a:ext cx="6873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x</a:t>
            </a:r>
            <a:r>
              <a:rPr lang="en-US" baseline="-25000"/>
              <a:t>i</a:t>
            </a:r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7550150" y="2397125"/>
            <a:ext cx="971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x</a:t>
            </a:r>
            <a:r>
              <a:rPr lang="en-US" baseline="-25000"/>
              <a:t>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SE07_12"/>
          <p:cNvPicPr>
            <a:picLocks noChangeAspect="1" noChangeArrowheads="1"/>
          </p:cNvPicPr>
          <p:nvPr/>
        </p:nvPicPr>
        <p:blipFill>
          <a:blip r:embed="rId2" cstate="print">
            <a:lum bright="-18000" contrast="24000"/>
          </a:blip>
          <a:srcRect l="15062" t="10365" r="14886" b="13229"/>
          <a:stretch>
            <a:fillRect/>
          </a:stretch>
        </p:blipFill>
        <p:spPr bwMode="auto">
          <a:xfrm>
            <a:off x="4314825" y="192088"/>
            <a:ext cx="4656138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15900" y="1108075"/>
            <a:ext cx="3775075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7.4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01613" y="2304415"/>
            <a:ext cx="3698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/>
              <a:t>A 0.500 kg mass is hung from a spring extending the spring by a distance x = 0.2 m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223838" y="4269740"/>
            <a:ext cx="89201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/>
              <a:t>What is the spring constant of the spring?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/>
              <a:t>How much work was done on the </a:t>
            </a:r>
            <a:r>
              <a:rPr lang="en-US" dirty="0" smtClean="0"/>
              <a:t>spring (by the spring force)?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 smtClean="0"/>
              <a:t>How </a:t>
            </a:r>
            <a:r>
              <a:rPr lang="en-US" dirty="0"/>
              <a:t>much work was done by gravity on the </a:t>
            </a:r>
            <a:r>
              <a:rPr lang="en-US" dirty="0" smtClean="0"/>
              <a:t>spring?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A) -0.49J	B) 0J		C) 0.49J	D) 0.98J	E) 24.5J</a:t>
            </a:r>
          </a:p>
          <a:p>
            <a:pPr marL="914400" lvl="1" indent="-45720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3363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Work-Kinetic Energy Theorem</a:t>
            </a: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352675" y="3532188"/>
          <a:ext cx="45164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7" name="Equation" r:id="rId3" imgW="1295280" imgH="241200" progId="Equation.3">
                  <p:embed/>
                </p:oleObj>
              </mc:Choice>
              <mc:Fallback>
                <p:oleObj name="Equation" r:id="rId3" imgW="1295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3532188"/>
                        <a:ext cx="4516438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3425" y="1620838"/>
          <a:ext cx="227171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8" name="Equation" r:id="rId5" imgW="1460160" imgH="914400" progId="Equation.3">
                  <p:embed/>
                </p:oleObj>
              </mc:Choice>
              <mc:Fallback>
                <p:oleObj name="Equation" r:id="rId5" imgW="1460160" imgH="914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1620838"/>
                        <a:ext cx="2271713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549275" y="4606925"/>
            <a:ext cx="793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Change in the kinetic energy of a particle = net work done on the particle.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128588" y="5708650"/>
            <a:ext cx="606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kinetic energy of a particle is: </a:t>
            </a:r>
          </a:p>
        </p:txBody>
      </p:sp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6216650" y="5475288"/>
          <a:ext cx="24003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9" name="Equation" r:id="rId7" imgW="749160" imgH="393480" progId="Equation.DSMT4">
                  <p:embed/>
                </p:oleObj>
              </mc:Choice>
              <mc:Fallback>
                <p:oleObj name="Equation" r:id="rId7" imgW="7491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475288"/>
                        <a:ext cx="2400300" cy="12604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122238" y="5222875"/>
            <a:ext cx="86455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347788" y="976313"/>
            <a:ext cx="72532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cannon ball of mass m = 1 kg moves at 500 m/s. </a:t>
            </a:r>
          </a:p>
          <a:p>
            <a:pPr>
              <a:spcBef>
                <a:spcPct val="50000"/>
              </a:spcBef>
            </a:pPr>
            <a:r>
              <a:rPr lang="en-US"/>
              <a:t>A truck of mass m = 10,000 kg moves at 5 m/s </a:t>
            </a:r>
          </a:p>
          <a:p>
            <a:pPr>
              <a:spcBef>
                <a:spcPct val="50000"/>
              </a:spcBef>
            </a:pPr>
            <a:r>
              <a:rPr lang="en-US"/>
              <a:t>Which has more kinetic energy?  </a:t>
            </a:r>
          </a:p>
          <a:p>
            <a:pPr>
              <a:spcBef>
                <a:spcPct val="50000"/>
              </a:spcBef>
            </a:pPr>
            <a:r>
              <a:rPr lang="en-US"/>
              <a:t>	A. The truck</a:t>
            </a:r>
          </a:p>
          <a:p>
            <a:pPr>
              <a:spcBef>
                <a:spcPct val="50000"/>
              </a:spcBef>
            </a:pPr>
            <a:r>
              <a:rPr lang="en-US"/>
              <a:t>	B. The cannon ball</a:t>
            </a:r>
          </a:p>
          <a:p>
            <a:pPr>
              <a:spcBef>
                <a:spcPct val="50000"/>
              </a:spcBef>
            </a:pPr>
            <a:r>
              <a:rPr lang="en-US"/>
              <a:t>	C. Same</a:t>
            </a:r>
          </a:p>
          <a:p>
            <a:pPr>
              <a:spcBef>
                <a:spcPct val="50000"/>
              </a:spcBef>
            </a:pPr>
            <a:r>
              <a:rPr lang="en-US"/>
              <a:t>	D. Need more information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09563" y="382588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7.5</a:t>
            </a:r>
          </a:p>
        </p:txBody>
      </p:sp>
      <p:pic>
        <p:nvPicPr>
          <p:cNvPr id="128005" name="Picture 5" descr="j02337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4943475"/>
            <a:ext cx="3640138" cy="1722438"/>
          </a:xfrm>
          <a:prstGeom prst="rect">
            <a:avLst/>
          </a:prstGeom>
          <a:noFill/>
        </p:spPr>
      </p:pic>
      <p:pic>
        <p:nvPicPr>
          <p:cNvPr id="128008" name="Picture 8" descr="MCj035149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8350" y="4941888"/>
            <a:ext cx="1812925" cy="152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3" descr="SE07_16B"/>
          <p:cNvPicPr>
            <a:picLocks noChangeAspect="1" noChangeArrowheads="1"/>
          </p:cNvPicPr>
          <p:nvPr/>
        </p:nvPicPr>
        <p:blipFill>
          <a:blip r:embed="rId3" cstate="print">
            <a:lum bright="-18000" contrast="24000"/>
          </a:blip>
          <a:srcRect l="16389" t="18750" r="16214" b="23177"/>
          <a:stretch>
            <a:fillRect/>
          </a:stretch>
        </p:blipFill>
        <p:spPr bwMode="auto">
          <a:xfrm>
            <a:off x="4221163" y="285750"/>
            <a:ext cx="4749800" cy="3070225"/>
          </a:xfrm>
          <a:prstGeom prst="rect">
            <a:avLst/>
          </a:prstGeom>
          <a:noFill/>
        </p:spPr>
      </p:pic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36550" y="550863"/>
            <a:ext cx="377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Work due to friction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19125" y="3429000"/>
            <a:ext cx="7434263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friction is involved in moving objects, work has to be done against the kinetic frictional force. </a:t>
            </a:r>
          </a:p>
          <a:p>
            <a:pPr>
              <a:spcBef>
                <a:spcPct val="50000"/>
              </a:spcBef>
            </a:pPr>
            <a:r>
              <a:rPr lang="en-US"/>
              <a:t>This work is:</a:t>
            </a: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3024188" y="4514850"/>
          <a:ext cx="25304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4" name="Equation" r:id="rId4" imgW="698400" imgH="241200" progId="Equation.3">
                  <p:embed/>
                </p:oleObj>
              </mc:Choice>
              <mc:Fallback>
                <p:oleObj name="Equation" r:id="rId4" imgW="6984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514850"/>
                        <a:ext cx="2530475" cy="8731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SE07_02"/>
          <p:cNvPicPr>
            <a:picLocks noChangeAspect="1" noChangeArrowheads="1"/>
          </p:cNvPicPr>
          <p:nvPr/>
        </p:nvPicPr>
        <p:blipFill>
          <a:blip r:embed="rId3" cstate="print"/>
          <a:srcRect l="24829" t="29791" r="21509" b="25807"/>
          <a:stretch>
            <a:fillRect/>
          </a:stretch>
        </p:blipFill>
        <p:spPr bwMode="auto">
          <a:xfrm>
            <a:off x="3756025" y="103188"/>
            <a:ext cx="5311775" cy="3297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17475" y="111125"/>
            <a:ext cx="3455988" cy="11985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/>
              <a:t>Work</a:t>
            </a:r>
            <a:r>
              <a:rPr lang="en-US" sz="3600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(as defined by a physicist)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68288" y="2930525"/>
            <a:ext cx="86328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Definition: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The work done on an object by an external force </a:t>
            </a:r>
            <a:r>
              <a:rPr lang="en-US" sz="2800" dirty="0" smtClean="0"/>
              <a:t>is: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 smtClean="0"/>
              <a:t>the </a:t>
            </a:r>
            <a:r>
              <a:rPr lang="en-US" sz="2800" dirty="0"/>
              <a:t>product of the component of the force in the direction of the displacement and the magnitude of the displacement. </a:t>
            </a: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2511425" y="5686425"/>
          <a:ext cx="41211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Equation" r:id="rId4" imgW="1002960" imgH="177480" progId="Equation.3">
                  <p:embed/>
                </p:oleObj>
              </mc:Choice>
              <mc:Fallback>
                <p:oleObj name="Equation" r:id="rId4" imgW="10029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5686425"/>
                        <a:ext cx="4121150" cy="7302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3" name="Picture 3" descr="truck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9838" y="3111500"/>
            <a:ext cx="2487612" cy="3589338"/>
          </a:xfrm>
          <a:prstGeom prst="rect">
            <a:avLst/>
          </a:prstGeom>
          <a:noFill/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14338" y="113506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7.6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71450" y="3243263"/>
            <a:ext cx="60007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/>
              <a:t>Angus is pulling a 10,000 kg truck with all his might (2000N) on a frictionless surface for 10.0 m.</a:t>
            </a:r>
          </a:p>
          <a:p>
            <a:pPr marL="457200" indent="-457200">
              <a:spcBef>
                <a:spcPct val="50000"/>
              </a:spcBef>
            </a:pPr>
            <a:endParaRPr lang="en-US" sz="2000"/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How much work is the man doing?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What is the speed of the truck after 10 m.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What is the speed of the truck after 10 m if there is friction? (friction coefficient: 0.0153)</a:t>
            </a:r>
          </a:p>
        </p:txBody>
      </p:sp>
      <p:pic>
        <p:nvPicPr>
          <p:cNvPr id="107527" name="Picture 7" descr="truck_pul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675" y="130175"/>
            <a:ext cx="4371975" cy="273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SE07_17"/>
          <p:cNvPicPr>
            <a:picLocks noChangeAspect="1" noChangeArrowheads="1"/>
          </p:cNvPicPr>
          <p:nvPr/>
        </p:nvPicPr>
        <p:blipFill>
          <a:blip r:embed="rId2" cstate="print"/>
          <a:srcRect t="24713" b="31744"/>
          <a:stretch>
            <a:fillRect/>
          </a:stretch>
        </p:blipFill>
        <p:spPr bwMode="auto">
          <a:xfrm>
            <a:off x="492125" y="4030663"/>
            <a:ext cx="8126413" cy="2654300"/>
          </a:xfrm>
          <a:prstGeom prst="rect">
            <a:avLst/>
          </a:prstGeom>
          <a:noFill/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68275" y="1082675"/>
            <a:ext cx="88614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/>
              <a:t>A man loads a refrigerator onto a truck using a ramp.  He thinks about the Physics of lifting it straight up versus rolling it up the ramp.  (Ignore friction).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Which requires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a larger force?			a longer distance? 		more work?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A.  Lifting.			A.  Lifting			A. Lifting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B.  Same.			B.  Same			B.  Same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C.  Rolling			C.  Rolling			C.  Rolling</a:t>
            </a:r>
          </a:p>
          <a:p>
            <a:pPr marL="457200" indent="-457200">
              <a:spcBef>
                <a:spcPct val="50000"/>
              </a:spcBef>
            </a:pPr>
            <a:endParaRPr lang="en-US" sz="200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42888" y="138113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481013" y="214313"/>
            <a:ext cx="1619250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Power</a:t>
            </a:r>
          </a:p>
        </p:txBody>
      </p:sp>
      <p:grpSp>
        <p:nvGrpSpPr>
          <p:cNvPr id="124943" name="Group 15"/>
          <p:cNvGrpSpPr>
            <a:grpSpLocks/>
          </p:cNvGrpSpPr>
          <p:nvPr/>
        </p:nvGrpSpPr>
        <p:grpSpPr bwMode="auto">
          <a:xfrm>
            <a:off x="328613" y="1003300"/>
            <a:ext cx="7178675" cy="946150"/>
            <a:chOff x="207" y="632"/>
            <a:chExt cx="4522" cy="596"/>
          </a:xfrm>
        </p:grpSpPr>
        <p:sp>
          <p:nvSpPr>
            <p:cNvPr id="124931" name="Text Box 3"/>
            <p:cNvSpPr txBox="1">
              <a:spLocks noChangeArrowheads="1"/>
            </p:cNvSpPr>
            <p:nvPr/>
          </p:nvSpPr>
          <p:spPr bwMode="auto">
            <a:xfrm>
              <a:off x="207" y="770"/>
              <a:ext cx="45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/>
                <a:t>Power is the rate at which work is done: </a:t>
              </a:r>
            </a:p>
          </p:txBody>
        </p:sp>
        <p:graphicFrame>
          <p:nvGraphicFramePr>
            <p:cNvPr id="124932" name="Object 4"/>
            <p:cNvGraphicFramePr>
              <a:graphicFrameLocks noChangeAspect="1"/>
            </p:cNvGraphicFramePr>
            <p:nvPr/>
          </p:nvGraphicFramePr>
          <p:xfrm>
            <a:off x="3485" y="632"/>
            <a:ext cx="847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71" name="Equation" r:id="rId3" imgW="558720" imgH="393480" progId="Equation.3">
                    <p:embed/>
                  </p:oleObj>
                </mc:Choice>
                <mc:Fallback>
                  <p:oleObj name="Equation" r:id="rId3" imgW="5587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5" y="632"/>
                          <a:ext cx="847" cy="596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4944" name="Group 16"/>
          <p:cNvGrpSpPr>
            <a:grpSpLocks/>
          </p:cNvGrpSpPr>
          <p:nvPr/>
        </p:nvGrpSpPr>
        <p:grpSpPr bwMode="auto">
          <a:xfrm>
            <a:off x="328613" y="2170113"/>
            <a:ext cx="6545262" cy="1066800"/>
            <a:chOff x="207" y="1367"/>
            <a:chExt cx="4123" cy="672"/>
          </a:xfrm>
        </p:grpSpPr>
        <p:sp>
          <p:nvSpPr>
            <p:cNvPr id="124933" name="Text Box 5"/>
            <p:cNvSpPr txBox="1">
              <a:spLocks noChangeArrowheads="1"/>
            </p:cNvSpPr>
            <p:nvPr/>
          </p:nvSpPr>
          <p:spPr bwMode="auto">
            <a:xfrm>
              <a:off x="207" y="1564"/>
              <a:ext cx="39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/>
                <a:t>Average power </a:t>
              </a:r>
              <a:r>
                <a:rPr lang="en-US" sz="1800"/>
                <a:t>(work done per time interval </a:t>
              </a:r>
              <a:r>
                <a:rPr lang="en-US" sz="1800">
                  <a:latin typeface="Symbol" pitchFamily="18" charset="2"/>
                </a:rPr>
                <a:t>D</a:t>
              </a:r>
              <a:r>
                <a:rPr lang="en-US" sz="1800"/>
                <a:t>t):</a:t>
              </a:r>
            </a:p>
          </p:txBody>
        </p:sp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3527" y="1367"/>
            <a:ext cx="803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72" name="Equation" r:id="rId5" imgW="469800" imgH="393480" progId="Equation.3">
                    <p:embed/>
                  </p:oleObj>
                </mc:Choice>
                <mc:Fallback>
                  <p:oleObj name="Equation" r:id="rId5" imgW="46980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" y="1367"/>
                          <a:ext cx="803" cy="672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114300" y="3567113"/>
            <a:ext cx="9029700" cy="1393825"/>
            <a:chOff x="72" y="2247"/>
            <a:chExt cx="5688" cy="878"/>
          </a:xfrm>
        </p:grpSpPr>
        <p:sp>
          <p:nvSpPr>
            <p:cNvPr id="124936" name="Line 8"/>
            <p:cNvSpPr>
              <a:spLocks noChangeShapeType="1"/>
            </p:cNvSpPr>
            <p:nvPr/>
          </p:nvSpPr>
          <p:spPr bwMode="auto">
            <a:xfrm>
              <a:off x="101" y="2247"/>
              <a:ext cx="5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4937" name="Object 9"/>
            <p:cNvGraphicFramePr>
              <a:graphicFrameLocks noChangeAspect="1"/>
            </p:cNvGraphicFramePr>
            <p:nvPr/>
          </p:nvGraphicFramePr>
          <p:xfrm>
            <a:off x="3507" y="2350"/>
            <a:ext cx="2190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73" name="Equation" r:id="rId7" imgW="1587240" imgH="393480" progId="Equation.3">
                    <p:embed/>
                  </p:oleObj>
                </mc:Choice>
                <mc:Fallback>
                  <p:oleObj name="Equation" r:id="rId7" imgW="158724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7" y="2350"/>
                          <a:ext cx="2190" cy="542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207" y="2465"/>
              <a:ext cx="2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 power can also be expressed as:</a:t>
              </a:r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4917" y="2873"/>
              <a:ext cx="8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/>
                <a:t>Dot product</a:t>
              </a:r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>
              <a:off x="72" y="3125"/>
              <a:ext cx="5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341313" y="5083175"/>
            <a:ext cx="7375525" cy="1774825"/>
            <a:chOff x="215" y="3202"/>
            <a:chExt cx="4646" cy="1118"/>
          </a:xfrm>
        </p:grpSpPr>
        <p:sp>
          <p:nvSpPr>
            <p:cNvPr id="124941" name="Text Box 13"/>
            <p:cNvSpPr txBox="1">
              <a:spLocks noChangeArrowheads="1"/>
            </p:cNvSpPr>
            <p:nvPr/>
          </p:nvSpPr>
          <p:spPr bwMode="auto">
            <a:xfrm>
              <a:off x="215" y="3343"/>
              <a:ext cx="3426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The units of power are </a:t>
              </a:r>
              <a:r>
                <a:rPr lang="en-US" sz="2000" b="1"/>
                <a:t>joule/sec </a:t>
              </a:r>
              <a:r>
                <a:rPr lang="en-US" sz="2000"/>
                <a:t>(J/s) = </a:t>
              </a:r>
              <a:r>
                <a:rPr lang="en-US" sz="2000" b="1"/>
                <a:t>Watt </a:t>
              </a:r>
              <a:r>
                <a:rPr lang="en-US" sz="2000"/>
                <a:t>(W)</a:t>
              </a:r>
            </a:p>
            <a:p>
              <a:pPr>
                <a:spcBef>
                  <a:spcPct val="50000"/>
                </a:spcBef>
              </a:pPr>
              <a:r>
                <a:rPr lang="en-US" sz="1400" b="1"/>
                <a:t>James Watt (1736-1819)</a:t>
              </a:r>
              <a:r>
                <a:rPr lang="en-US" sz="1400"/>
                <a:t>; Scottish inventor and engineer whose improvements to the steam engine were fundamental to the changes wrought by the Industrial Revolution.</a:t>
              </a:r>
            </a:p>
            <a:p>
              <a:pPr>
                <a:spcBef>
                  <a:spcPct val="50000"/>
                </a:spcBef>
              </a:pPr>
              <a:r>
                <a:rPr lang="en-US" sz="1000"/>
                <a:t>(from Wikipedia)</a:t>
              </a:r>
            </a:p>
          </p:txBody>
        </p:sp>
        <p:pic>
          <p:nvPicPr>
            <p:cNvPr id="124942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53" y="3202"/>
              <a:ext cx="808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95263" y="179388"/>
            <a:ext cx="3775075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7.8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80975" y="2465388"/>
            <a:ext cx="45847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An elevator having a total mass of 1800 kg moves upward against a frictional force of 4000N at a constant speed of 3 m/s. 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/>
              <a:t>What is the power delivered by the motor?  </a:t>
            </a:r>
          </a:p>
        </p:txBody>
      </p:sp>
      <p:pic>
        <p:nvPicPr>
          <p:cNvPr id="110597" name="Picture 5" descr="SE07_18B"/>
          <p:cNvPicPr>
            <a:picLocks noChangeAspect="1" noChangeArrowheads="1"/>
          </p:cNvPicPr>
          <p:nvPr/>
        </p:nvPicPr>
        <p:blipFill>
          <a:blip r:embed="rId2" cstate="print">
            <a:lum bright="-24000" contrast="36000"/>
          </a:blip>
          <a:srcRect l="44989" t="8620" r="45009" b="14557"/>
          <a:stretch>
            <a:fillRect/>
          </a:stretch>
        </p:blipFill>
        <p:spPr bwMode="auto">
          <a:xfrm>
            <a:off x="4984750" y="642938"/>
            <a:ext cx="754063" cy="4346575"/>
          </a:xfrm>
          <a:prstGeom prst="rect">
            <a:avLst/>
          </a:prstGeom>
          <a:noFill/>
        </p:spPr>
      </p:pic>
      <p:pic>
        <p:nvPicPr>
          <p:cNvPr id="110594" name="Picture 2" descr="SE07_18A"/>
          <p:cNvPicPr>
            <a:picLocks noChangeAspect="1" noChangeArrowheads="1"/>
          </p:cNvPicPr>
          <p:nvPr/>
        </p:nvPicPr>
        <p:blipFill>
          <a:blip r:embed="rId3" cstate="print"/>
          <a:srcRect l="28970" t="9271" r="32761" b="15234"/>
          <a:stretch>
            <a:fillRect/>
          </a:stretch>
        </p:blipFill>
        <p:spPr bwMode="auto">
          <a:xfrm>
            <a:off x="5753100" y="39688"/>
            <a:ext cx="3352800" cy="496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55588" y="500063"/>
            <a:ext cx="42656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How much work is done when just holding up an object?</a:t>
            </a:r>
          </a:p>
        </p:txBody>
      </p:sp>
      <p:pic>
        <p:nvPicPr>
          <p:cNvPr id="113667" name="Picture 3" descr="virtanen_stone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6138" y="606425"/>
            <a:ext cx="4344987" cy="5843588"/>
          </a:xfrm>
          <a:prstGeom prst="rect">
            <a:avLst/>
          </a:prstGeom>
          <a:noFill/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306388" y="1963738"/>
          <a:ext cx="4121150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4" imgW="1002960" imgH="406080" progId="Equation.3">
                  <p:embed/>
                </p:oleObj>
              </mc:Choice>
              <mc:Fallback>
                <p:oleObj name="Equation" r:id="rId4" imgW="100296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963738"/>
                        <a:ext cx="4121150" cy="16684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heinonen_stone_wa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0988" y="341313"/>
            <a:ext cx="3552825" cy="6129337"/>
          </a:xfrm>
          <a:prstGeom prst="rect">
            <a:avLst/>
          </a:prstGeom>
          <a:noFill/>
        </p:spPr>
      </p:pic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39713" y="436563"/>
            <a:ext cx="43735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How much work is done when the displacement is perpendicular to the force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601663" y="2501900"/>
          <a:ext cx="412115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4" name="Equation" r:id="rId4" imgW="1002960" imgH="406080" progId="Equation.3">
                  <p:embed/>
                </p:oleObj>
              </mc:Choice>
              <mc:Fallback>
                <p:oleObj name="Equation" r:id="rId4" imgW="100296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2501900"/>
                        <a:ext cx="4121150" cy="16684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stongest 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50" y="184150"/>
            <a:ext cx="2608263" cy="3941763"/>
          </a:xfrm>
          <a:prstGeom prst="rect">
            <a:avLst/>
          </a:prstGeom>
          <a:noFill/>
        </p:spPr>
      </p:pic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379413" y="215900"/>
            <a:ext cx="57118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is the work done when lifting?</a:t>
            </a:r>
          </a:p>
          <a:p>
            <a:pPr>
              <a:spcBef>
                <a:spcPct val="50000"/>
              </a:spcBef>
            </a:pPr>
            <a:r>
              <a:rPr lang="en-US" sz="1600"/>
              <a:t>(at constant speed)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/>
              <a:t>  By the applied force?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/>
              <a:t>  By the gravitational force?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415925" y="2263775"/>
          <a:ext cx="28797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8" name="Equation" r:id="rId4" imgW="1002960" imgH="406080" progId="Equation.3">
                  <p:embed/>
                </p:oleObj>
              </mc:Choice>
              <mc:Fallback>
                <p:oleObj name="Equation" r:id="rId4" imgW="100296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263775"/>
                        <a:ext cx="2879725" cy="11652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93663" y="4041775"/>
            <a:ext cx="4478337" cy="254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/>
              <a:t>Sign convention: </a:t>
            </a:r>
          </a:p>
          <a:p>
            <a:pPr>
              <a:spcBef>
                <a:spcPct val="50000"/>
              </a:spcBef>
            </a:pPr>
            <a:r>
              <a:rPr lang="en-US" sz="1600" u="sng"/>
              <a:t>W positive:</a:t>
            </a:r>
          </a:p>
          <a:p>
            <a:pPr>
              <a:spcBef>
                <a:spcPct val="50000"/>
              </a:spcBef>
            </a:pPr>
            <a:r>
              <a:rPr lang="en-US" sz="1600"/>
              <a:t>	If F and d are </a:t>
            </a:r>
            <a:r>
              <a:rPr lang="en-US" sz="1600" b="1"/>
              <a:t>parallel</a:t>
            </a:r>
            <a:r>
              <a:rPr lang="en-US" sz="1600"/>
              <a:t>.  </a:t>
            </a:r>
          </a:p>
          <a:p>
            <a:pPr>
              <a:spcBef>
                <a:spcPct val="50000"/>
              </a:spcBef>
            </a:pPr>
            <a:r>
              <a:rPr lang="en-US" sz="1600"/>
              <a:t>	If energy is transferred into the system.  </a:t>
            </a:r>
          </a:p>
          <a:p>
            <a:pPr>
              <a:spcBef>
                <a:spcPct val="50000"/>
              </a:spcBef>
            </a:pPr>
            <a:r>
              <a:rPr lang="en-US" sz="1600" u="sng"/>
              <a:t>W negative:</a:t>
            </a:r>
          </a:p>
          <a:p>
            <a:pPr>
              <a:spcBef>
                <a:spcPct val="50000"/>
              </a:spcBef>
            </a:pPr>
            <a:r>
              <a:rPr lang="en-US" sz="1600"/>
              <a:t>	If F and d are </a:t>
            </a:r>
            <a:r>
              <a:rPr lang="en-US" sz="1600" b="1"/>
              <a:t>antiparallel</a:t>
            </a:r>
            <a:r>
              <a:rPr lang="en-US" sz="1600"/>
              <a:t>.</a:t>
            </a:r>
          </a:p>
          <a:p>
            <a:pPr>
              <a:spcBef>
                <a:spcPct val="50000"/>
              </a:spcBef>
            </a:pPr>
            <a:r>
              <a:rPr lang="en-US" sz="1600"/>
              <a:t>	If energy is transferred out of the system.  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700588" y="4054475"/>
            <a:ext cx="4329112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63550">
              <a:spcBef>
                <a:spcPct val="50000"/>
              </a:spcBef>
            </a:pPr>
            <a:r>
              <a:rPr lang="en-US" sz="1800"/>
              <a:t>How much work is the strongest man doing when he lifts a 100 kg boulder by 1 m. </a:t>
            </a:r>
          </a:p>
          <a:p>
            <a:pPr indent="463550">
              <a:spcBef>
                <a:spcPct val="50000"/>
              </a:spcBef>
              <a:buFontTx/>
              <a:buAutoNum type="alphaUcPeriod"/>
            </a:pPr>
            <a:r>
              <a:rPr lang="en-US" sz="1800"/>
              <a:t>0 J</a:t>
            </a:r>
          </a:p>
          <a:p>
            <a:pPr indent="463550">
              <a:spcBef>
                <a:spcPct val="50000"/>
              </a:spcBef>
              <a:buFontTx/>
              <a:buAutoNum type="alphaUcPeriod"/>
            </a:pPr>
            <a:r>
              <a:rPr lang="en-US" sz="1800"/>
              <a:t>9800 J</a:t>
            </a:r>
          </a:p>
          <a:p>
            <a:pPr indent="463550">
              <a:spcBef>
                <a:spcPct val="50000"/>
              </a:spcBef>
              <a:buFontTx/>
              <a:buAutoNum type="alphaUcPeriod"/>
            </a:pPr>
            <a:r>
              <a:rPr lang="en-US" sz="1800"/>
              <a:t>9.8 J</a:t>
            </a:r>
          </a:p>
          <a:p>
            <a:pPr indent="463550">
              <a:spcBef>
                <a:spcPct val="50000"/>
              </a:spcBef>
              <a:buFontTx/>
              <a:buAutoNum type="alphaUcPeriod"/>
            </a:pPr>
            <a:r>
              <a:rPr lang="en-US" sz="1800"/>
              <a:t>100 J</a:t>
            </a:r>
          </a:p>
          <a:p>
            <a:pPr indent="463550">
              <a:spcBef>
                <a:spcPct val="50000"/>
              </a:spcBef>
              <a:buFontTx/>
              <a:buAutoNum type="alphaUcPeriod"/>
            </a:pPr>
            <a:r>
              <a:rPr lang="en-US" sz="1800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75" name="Rectangle 39"/>
          <p:cNvSpPr>
            <a:spLocks noChangeArrowheads="1"/>
          </p:cNvSpPr>
          <p:nvPr/>
        </p:nvSpPr>
        <p:spPr bwMode="auto">
          <a:xfrm>
            <a:off x="708025" y="3505200"/>
            <a:ext cx="7959725" cy="3152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98500" y="282575"/>
            <a:ext cx="7961313" cy="278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Work is a </a:t>
            </a:r>
            <a:r>
              <a:rPr lang="en-US" sz="3200" u="sng" dirty="0"/>
              <a:t>scalar</a:t>
            </a:r>
            <a:r>
              <a:rPr lang="en-US" sz="3200" dirty="0"/>
              <a:t> quantity (not a vector).  </a:t>
            </a:r>
          </a:p>
          <a:p>
            <a:pPr>
              <a:spcBef>
                <a:spcPct val="50000"/>
              </a:spcBef>
            </a:pPr>
            <a:endParaRPr lang="en-US" sz="3200" dirty="0"/>
          </a:p>
          <a:p>
            <a:pPr>
              <a:spcBef>
                <a:spcPct val="50000"/>
              </a:spcBef>
            </a:pPr>
            <a:r>
              <a:rPr lang="en-US" sz="3200" dirty="0"/>
              <a:t>Work has units of </a:t>
            </a:r>
          </a:p>
          <a:p>
            <a:pPr>
              <a:spcBef>
                <a:spcPct val="50000"/>
              </a:spcBef>
            </a:pPr>
            <a:r>
              <a:rPr lang="en-US" sz="3200" b="1" dirty="0" err="1"/>
              <a:t>Newton</a:t>
            </a:r>
            <a:r>
              <a:rPr lang="en-US" sz="3200" b="1" dirty="0" err="1">
                <a:cs typeface="Times New Roman" pitchFamily="18" charset="0"/>
              </a:rPr>
              <a:t>·meter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(</a:t>
            </a:r>
            <a:r>
              <a:rPr lang="en-US" sz="3200" dirty="0" err="1">
                <a:cs typeface="Times New Roman" pitchFamily="18" charset="0"/>
              </a:rPr>
              <a:t>N</a:t>
            </a:r>
            <a:r>
              <a:rPr lang="en-US" sz="3200" b="1" dirty="0" err="1">
                <a:cs typeface="Times New Roman" pitchFamily="18" charset="0"/>
              </a:rPr>
              <a:t>·</a:t>
            </a:r>
            <a:r>
              <a:rPr lang="en-US" sz="3200" dirty="0" err="1">
                <a:cs typeface="Times New Roman" pitchFamily="18" charset="0"/>
              </a:rPr>
              <a:t>m</a:t>
            </a:r>
            <a:r>
              <a:rPr lang="en-US" sz="3200" dirty="0">
                <a:cs typeface="Times New Roman" pitchFamily="18" charset="0"/>
              </a:rPr>
              <a:t>) = the </a:t>
            </a:r>
            <a:r>
              <a:rPr lang="en-US" sz="3200" b="1" dirty="0">
                <a:cs typeface="Times New Roman" pitchFamily="18" charset="0"/>
              </a:rPr>
              <a:t>Joule </a:t>
            </a:r>
            <a:r>
              <a:rPr lang="en-US" sz="3200" dirty="0">
                <a:cs typeface="Times New Roman" pitchFamily="18" charset="0"/>
              </a:rPr>
              <a:t>(J)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864099" y="3822700"/>
            <a:ext cx="49942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/>
              <a:t>Born: Dec. 24 1818, </a:t>
            </a:r>
            <a:r>
              <a:rPr lang="en-US" sz="1600" b="1" dirty="0" err="1"/>
              <a:t>Salford</a:t>
            </a:r>
            <a:r>
              <a:rPr lang="en-US" sz="1600" b="1" dirty="0"/>
              <a:t>, Lancashire, England</a:t>
            </a:r>
          </a:p>
          <a:p>
            <a:endParaRPr lang="en-US" sz="1600" b="1" dirty="0"/>
          </a:p>
          <a:p>
            <a:r>
              <a:rPr lang="en-US" sz="1600" b="1" dirty="0"/>
              <a:t>Died: Oct. 11, </a:t>
            </a:r>
            <a:r>
              <a:rPr lang="en-US" sz="1600" b="1" dirty="0" smtClean="0"/>
              <a:t>1889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Joule studied the nature of heat and discovered its relationship to mechanical work. This led to the theory of </a:t>
            </a:r>
            <a:r>
              <a:rPr lang="en-US" sz="1600" b="1" u="sng" dirty="0"/>
              <a:t>conservation of energy</a:t>
            </a:r>
            <a:r>
              <a:rPr lang="en-US" sz="1600" b="1" dirty="0"/>
              <a:t>, which led to the development of the first law of thermodynamics.</a:t>
            </a:r>
          </a:p>
          <a:p>
            <a:endParaRPr lang="en-US" sz="1600" b="1" dirty="0"/>
          </a:p>
          <a:p>
            <a:r>
              <a:rPr lang="en-US" sz="1600" b="1" dirty="0"/>
              <a:t>(from Wikipedia)</a:t>
            </a:r>
          </a:p>
        </p:txBody>
      </p:sp>
      <p:pic>
        <p:nvPicPr>
          <p:cNvPr id="11677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3822700"/>
            <a:ext cx="171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03200" y="200025"/>
            <a:ext cx="3775075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7.1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27013" y="1169988"/>
            <a:ext cx="353695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>
              <a:spcBef>
                <a:spcPct val="50000"/>
              </a:spcBef>
            </a:pPr>
            <a:r>
              <a:rPr lang="en-US"/>
              <a:t>A donkey is pulling a cart with a force of magnitude F = 500 N at an angle of 30</a:t>
            </a:r>
            <a:r>
              <a:rPr lang="en-US">
                <a:cs typeface="Times New Roman" pitchFamily="18" charset="0"/>
              </a:rPr>
              <a:t>º with the horizontal.  The cart is moving at constant velocity.   </a:t>
            </a:r>
          </a:p>
          <a:p>
            <a:pPr indent="457200">
              <a:spcBef>
                <a:spcPct val="50000"/>
              </a:spcBef>
              <a:buFontTx/>
              <a:buAutoNum type="arabicPeriod"/>
            </a:pPr>
            <a:r>
              <a:rPr lang="en-US">
                <a:cs typeface="Times New Roman" pitchFamily="18" charset="0"/>
              </a:rPr>
              <a:t>Complete the free body diagram.  </a:t>
            </a:r>
          </a:p>
        </p:txBody>
      </p:sp>
      <p:grpSp>
        <p:nvGrpSpPr>
          <p:cNvPr id="95238" name="Group 6"/>
          <p:cNvGrpSpPr>
            <a:grpSpLocks/>
          </p:cNvGrpSpPr>
          <p:nvPr/>
        </p:nvGrpSpPr>
        <p:grpSpPr bwMode="auto">
          <a:xfrm>
            <a:off x="4257675" y="903288"/>
            <a:ext cx="4737100" cy="3365500"/>
            <a:chOff x="2682" y="569"/>
            <a:chExt cx="2984" cy="2120"/>
          </a:xfrm>
        </p:grpSpPr>
        <p:pic>
          <p:nvPicPr>
            <p:cNvPr id="95234" name="Picture 2" descr="SE07_04B"/>
            <p:cNvPicPr>
              <a:picLocks noChangeAspect="1" noChangeArrowheads="1"/>
            </p:cNvPicPr>
            <p:nvPr/>
          </p:nvPicPr>
          <p:blipFill>
            <a:blip r:embed="rId2" cstate="print">
              <a:lum bright="-30000" contrast="24000"/>
            </a:blip>
            <a:srcRect l="21840" t="21614" r="19867" b="23177"/>
            <a:stretch>
              <a:fillRect/>
            </a:stretch>
          </p:blipFill>
          <p:spPr bwMode="auto">
            <a:xfrm>
              <a:off x="2682" y="569"/>
              <a:ext cx="2984" cy="2120"/>
            </a:xfrm>
            <a:prstGeom prst="rect">
              <a:avLst/>
            </a:prstGeom>
            <a:noFill/>
          </p:spPr>
        </p:pic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3776" y="633"/>
              <a:ext cx="678" cy="2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500 N</a:t>
              </a:r>
            </a:p>
          </p:txBody>
        </p:sp>
      </p:grp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27013" y="4813300"/>
            <a:ext cx="852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>
                <a:cs typeface="Times New Roman" pitchFamily="18" charset="0"/>
              </a:rPr>
              <a:t>Calculate the work done (a) by the donkey (applied force) (b) gravity, (c) normal force, (d) frictional force, as the cart is pulled for one mile (1609 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079500" y="2635250"/>
          <a:ext cx="71850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635250"/>
                        <a:ext cx="7185025" cy="10525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739775" y="1200150"/>
            <a:ext cx="7867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Work is the </a:t>
            </a:r>
            <a:r>
              <a:rPr lang="en-US" sz="3200" b="1"/>
              <a:t>scalar product </a:t>
            </a:r>
            <a:r>
              <a:rPr lang="en-US" sz="3200"/>
              <a:t>(or </a:t>
            </a:r>
            <a:r>
              <a:rPr lang="en-US" sz="3200" b="1"/>
              <a:t>dot product</a:t>
            </a:r>
            <a:r>
              <a:rPr lang="en-US" sz="3200"/>
              <a:t>) of the force </a:t>
            </a:r>
            <a:r>
              <a:rPr lang="en-US" sz="3200" b="1"/>
              <a:t>F</a:t>
            </a:r>
            <a:r>
              <a:rPr lang="en-US" sz="3200"/>
              <a:t> and the displacement </a:t>
            </a:r>
            <a:r>
              <a:rPr lang="en-US" sz="3200" b="1"/>
              <a:t>d</a:t>
            </a:r>
            <a:r>
              <a:rPr lang="en-US" sz="3200"/>
              <a:t>.  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613025" y="4510088"/>
            <a:ext cx="391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F</a:t>
            </a:r>
            <a:r>
              <a:rPr lang="en-US" sz="3200"/>
              <a:t> and </a:t>
            </a:r>
            <a:r>
              <a:rPr lang="en-US" sz="3200" b="1"/>
              <a:t>d</a:t>
            </a:r>
            <a:r>
              <a:rPr lang="en-US" sz="3200"/>
              <a:t> are vectors</a:t>
            </a:r>
          </a:p>
          <a:p>
            <a:pPr>
              <a:spcBef>
                <a:spcPct val="50000"/>
              </a:spcBef>
            </a:pPr>
            <a:r>
              <a:rPr lang="en-US" sz="3200"/>
              <a:t>W is a scalar quantity  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70125" y="374650"/>
            <a:ext cx="4602163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Definition of dot product and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SE07_06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 l="16370" t="23151" r="17543" b="20496"/>
          <a:stretch>
            <a:fillRect/>
          </a:stretch>
        </p:blipFill>
        <p:spPr bwMode="auto">
          <a:xfrm>
            <a:off x="4529138" y="25400"/>
            <a:ext cx="4589462" cy="293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11125" y="114300"/>
            <a:ext cx="3656013" cy="9556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Scalar product between vector </a:t>
            </a:r>
            <a:r>
              <a:rPr lang="en-US" sz="2800" b="1"/>
              <a:t>A</a:t>
            </a:r>
            <a:r>
              <a:rPr lang="en-US" sz="2800"/>
              <a:t> and </a:t>
            </a:r>
            <a:r>
              <a:rPr lang="en-US" sz="2800" b="1"/>
              <a:t>B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268288" y="2057400"/>
          <a:ext cx="3613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1" name="Equation" r:id="rId4" imgW="1104840" imgH="215640" progId="Equation.3">
                  <p:embed/>
                </p:oleObj>
              </mc:Choice>
              <mc:Fallback>
                <p:oleObj name="Equation" r:id="rId4" imgW="11048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2057400"/>
                        <a:ext cx="3613150" cy="7048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334963" y="3806825"/>
          <a:ext cx="27416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2" name="Equation" r:id="rId6" imgW="838080" imgH="203040" progId="Equation.3">
                  <p:embed/>
                </p:oleObj>
              </mc:Choice>
              <mc:Fallback>
                <p:oleObj name="Equation" r:id="rId6" imgW="8380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3806825"/>
                        <a:ext cx="2741612" cy="6635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95263" y="3394075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Scalar product is commutative:</a:t>
            </a:r>
          </a:p>
        </p:txBody>
      </p: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349250" y="5641975"/>
          <a:ext cx="535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3" name="Equation" r:id="rId8" imgW="1638000" imgH="241200" progId="Equation.3">
                  <p:embed/>
                </p:oleObj>
              </mc:Choice>
              <mc:Fallback>
                <p:oleObj name="Equation" r:id="rId8" imgW="163800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5641975"/>
                        <a:ext cx="5359400" cy="7874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177800" y="1654175"/>
            <a:ext cx="1761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Definition 1:</a:t>
            </a:r>
            <a:endParaRPr lang="en-US" dirty="0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258763" y="5114925"/>
            <a:ext cx="457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Distributive law of multiplication: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9035</TotalTime>
  <Words>1034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Work-Kinetic Energy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127</cp:revision>
  <dcterms:created xsi:type="dcterms:W3CDTF">2001-09-11T22:22:56Z</dcterms:created>
  <dcterms:modified xsi:type="dcterms:W3CDTF">2018-11-07T19:54:39Z</dcterms:modified>
</cp:coreProperties>
</file>