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82" r:id="rId2"/>
    <p:sldId id="367" r:id="rId3"/>
    <p:sldId id="368" r:id="rId4"/>
    <p:sldId id="377" r:id="rId5"/>
    <p:sldId id="349" r:id="rId6"/>
    <p:sldId id="369" r:id="rId7"/>
    <p:sldId id="350" r:id="rId8"/>
    <p:sldId id="379" r:id="rId9"/>
    <p:sldId id="386" r:id="rId10"/>
    <p:sldId id="372" r:id="rId11"/>
    <p:sldId id="355" r:id="rId12"/>
    <p:sldId id="374" r:id="rId13"/>
    <p:sldId id="373" r:id="rId14"/>
    <p:sldId id="365" r:id="rId15"/>
    <p:sldId id="382" r:id="rId16"/>
    <p:sldId id="383" r:id="rId17"/>
    <p:sldId id="384" r:id="rId1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CCFF"/>
    <a:srgbClr val="CCFFFF"/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09" autoAdjust="0"/>
  </p:normalViewPr>
  <p:slideViewPr>
    <p:cSldViewPr snapToGrid="0">
      <p:cViewPr varScale="1">
        <p:scale>
          <a:sx n="49" d="100"/>
          <a:sy n="49" d="100"/>
        </p:scale>
        <p:origin x="62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defTabSz="927550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 defTabSz="927550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329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defTabSz="927550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329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 defTabSz="927550">
              <a:defRPr sz="1200"/>
            </a:lvl1pPr>
          </a:lstStyle>
          <a:p>
            <a:fld id="{08D9B898-0AA2-461A-9E0A-3AF805F3A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6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FEF2B-D956-4CD2-B3AB-381676127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79CE1-FDEE-4785-ADC3-DE2EB5A65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AFB40-66E1-4F4E-B026-F63639E05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62964-9E04-4D6B-93A4-0E4EA7024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D854-5434-426E-8874-930C2EB49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F993-48E8-40B3-BA40-98FCF4CB0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7ADEC-BE91-4AC3-9B87-272DAC5A4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A1E14-5E0E-432F-930F-2CAFED134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36D25-06E0-43C4-B77F-D0024B91C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B4121-4F78-4476-B2F1-68D39F183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0D259-9061-4151-9EC7-810FBD057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EE0672-EDC3-4D0A-B243-CD5B7EB767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5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74053" y="3358515"/>
            <a:ext cx="7773987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Momentum  </a:t>
            </a:r>
          </a:p>
          <a:p>
            <a:pPr marL="231775" indent="-231775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Momentum is conserved – even in collisions with energy loss.  </a:t>
            </a:r>
          </a:p>
          <a:p>
            <a:pPr marL="231775" indent="-231775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Collisions</a:t>
            </a:r>
          </a:p>
          <a:p>
            <a:pPr marL="231775" indent="-231775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Center of mass</a:t>
            </a:r>
          </a:p>
          <a:p>
            <a:pPr marL="231775" indent="-231775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Impulse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31470" y="112713"/>
            <a:ext cx="8332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/>
              <a:t>Chapter 9: Linear Momentum and Collisions</a:t>
            </a:r>
            <a:endParaRPr 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0191" y="913448"/>
            <a:ext cx="7778188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Reading assignment: 	Chapter 9.1 to </a:t>
            </a:r>
            <a:r>
              <a:rPr lang="en-US" sz="2000" dirty="0" smtClean="0"/>
              <a:t>9.7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/>
              <a:t>Homework 9.1 	(due </a:t>
            </a:r>
            <a:r>
              <a:rPr lang="en-US" sz="2000" dirty="0" smtClean="0"/>
              <a:t>Fri</a:t>
            </a:r>
            <a:r>
              <a:rPr lang="en-US" sz="2000" dirty="0" smtClean="0"/>
              <a:t>day</a:t>
            </a:r>
            <a:r>
              <a:rPr lang="en-US" sz="2000" dirty="0" smtClean="0"/>
              <a:t>, Oct. </a:t>
            </a:r>
            <a:r>
              <a:rPr lang="en-US" sz="2000" dirty="0" smtClean="0"/>
              <a:t>26):</a:t>
            </a:r>
            <a:r>
              <a:rPr lang="en-US" sz="2000" dirty="0" smtClean="0"/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/>
              <a:t>		QQ1, QQ3, AE1, AE5, 8, 11, 12, </a:t>
            </a:r>
            <a:r>
              <a:rPr lang="en-US" sz="2000" dirty="0"/>
              <a:t>23, 32, </a:t>
            </a:r>
            <a:r>
              <a:rPr lang="en-US" sz="2000" dirty="0" smtClean="0"/>
              <a:t>33, 36, 37, 41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/>
              <a:t>Homework 9.2 	(due </a:t>
            </a:r>
            <a:r>
              <a:rPr lang="en-US" sz="2000" dirty="0" smtClean="0"/>
              <a:t>Fri</a:t>
            </a:r>
            <a:r>
              <a:rPr lang="en-US" sz="2000" dirty="0" smtClean="0"/>
              <a:t>day</a:t>
            </a:r>
            <a:r>
              <a:rPr lang="en-US" sz="2000" dirty="0" smtClean="0"/>
              <a:t>, Oct. </a:t>
            </a:r>
            <a:r>
              <a:rPr lang="en-US" sz="2000" dirty="0" smtClean="0"/>
              <a:t>26):</a:t>
            </a:r>
            <a:endParaRPr lang="en-US" sz="2000" dirty="0" smtClean="0"/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/>
              <a:t>		13, 18, 45, </a:t>
            </a:r>
            <a:r>
              <a:rPr lang="en-US" sz="2000" dirty="0"/>
              <a:t>4</a:t>
            </a:r>
            <a:r>
              <a:rPr lang="en-US" sz="2000" dirty="0" smtClean="0"/>
              <a:t>8</a:t>
            </a:r>
            <a:r>
              <a:rPr lang="en-US" sz="2000" dirty="0"/>
              <a:t>, </a:t>
            </a:r>
            <a:r>
              <a:rPr lang="en-US" sz="2000" dirty="0" smtClean="0"/>
              <a:t>82</a:t>
            </a:r>
            <a:endParaRPr lang="en-US" sz="2000" dirty="0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764048"/>
              </p:ext>
            </p:extLst>
          </p:nvPr>
        </p:nvGraphicFramePr>
        <p:xfrm>
          <a:off x="2664778" y="3377565"/>
          <a:ext cx="12827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778" y="3377565"/>
                        <a:ext cx="1282700" cy="5270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0" y="6488668"/>
            <a:ext cx="9144000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All grades will be </a:t>
            </a:r>
            <a:r>
              <a:rPr lang="en-US" sz="1800" dirty="0" smtClean="0"/>
              <a:t>continued to be posted </a:t>
            </a:r>
            <a:r>
              <a:rPr lang="en-US" sz="1800" dirty="0"/>
              <a:t>on our web page; listed by last four digits of student ID</a:t>
            </a:r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6" r="1" b="36649"/>
          <a:stretch/>
        </p:blipFill>
        <p:spPr bwMode="auto">
          <a:xfrm>
            <a:off x="3212305" y="4419855"/>
            <a:ext cx="1348741" cy="171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269875" y="187325"/>
            <a:ext cx="826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Two-dimensional collisions </a:t>
            </a:r>
            <a:r>
              <a:rPr lang="en-US"/>
              <a:t>(Two particles)</a:t>
            </a:r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1787525" y="1468438"/>
          <a:ext cx="48545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7" name="Equation" r:id="rId3" imgW="1726920" imgH="482400" progId="Equation.DSMT4">
                  <p:embed/>
                </p:oleObj>
              </mc:Choice>
              <mc:Fallback>
                <p:oleObj name="Equation" r:id="rId3" imgW="172692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468438"/>
                        <a:ext cx="4854575" cy="13589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338138" y="890588"/>
            <a:ext cx="435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Conservation of momentum: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434975" y="3052763"/>
            <a:ext cx="435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Split into components:</a:t>
            </a:r>
          </a:p>
        </p:txBody>
      </p:sp>
      <p:graphicFrame>
        <p:nvGraphicFramePr>
          <p:cNvPr id="191494" name="Object 6"/>
          <p:cNvGraphicFramePr>
            <a:graphicFrameLocks noChangeAspect="1"/>
          </p:cNvGraphicFramePr>
          <p:nvPr/>
        </p:nvGraphicFramePr>
        <p:xfrm>
          <a:off x="2620963" y="3595688"/>
          <a:ext cx="3551237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8" name="Equation" r:id="rId5" imgW="1854000" imgH="1218960" progId="Equation.DSMT4">
                  <p:embed/>
                </p:oleObj>
              </mc:Choice>
              <mc:Fallback>
                <p:oleObj name="Equation" r:id="rId5" imgW="1854000" imgH="1218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595688"/>
                        <a:ext cx="3551237" cy="23368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81013" y="6245225"/>
            <a:ext cx="821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the collision is elastic, we can also use conservation of energy.  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201613" y="6107113"/>
            <a:ext cx="87090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1026" descr="SE09_15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 l="25142" t="11693" r="23325" b="8385"/>
          <a:stretch>
            <a:fillRect/>
          </a:stretch>
        </p:blipFill>
        <p:spPr bwMode="auto">
          <a:xfrm>
            <a:off x="4883150" y="76200"/>
            <a:ext cx="4187825" cy="4872038"/>
          </a:xfrm>
          <a:prstGeom prst="rect">
            <a:avLst/>
          </a:prstGeom>
          <a:noFill/>
        </p:spPr>
      </p:pic>
      <p:sp>
        <p:nvSpPr>
          <p:cNvPr id="174083" name="Text Box 1027"/>
          <p:cNvSpPr txBox="1">
            <a:spLocks noChangeArrowheads="1"/>
          </p:cNvSpPr>
          <p:nvPr/>
        </p:nvSpPr>
        <p:spPr bwMode="auto">
          <a:xfrm>
            <a:off x="71438" y="55563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9.4</a:t>
            </a:r>
            <a:endParaRPr lang="en-US" sz="2800" dirty="0"/>
          </a:p>
        </p:txBody>
      </p:sp>
      <p:sp>
        <p:nvSpPr>
          <p:cNvPr id="174084" name="Text Box 1028"/>
          <p:cNvSpPr txBox="1">
            <a:spLocks noChangeArrowheads="1"/>
          </p:cNvSpPr>
          <p:nvPr/>
        </p:nvSpPr>
        <p:spPr bwMode="auto">
          <a:xfrm>
            <a:off x="42863" y="652463"/>
            <a:ext cx="49720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Accident investigation.  </a:t>
            </a:r>
            <a:r>
              <a:rPr lang="en-US"/>
              <a:t>Two automobiles of equal mass approach an intersection. One vehicle is traveling towards the east with 29 mi/h (13.0 m/s) and the other is traveling north with unknown speed. The vehicles collide in the intersection and stick together, leaving skid marks at an angle of 55</a:t>
            </a:r>
            <a:r>
              <a:rPr lang="en-US">
                <a:cs typeface="Times New Roman" pitchFamily="18" charset="0"/>
              </a:rPr>
              <a:t>º north of east. The second driver claims he was driving below the speed limit of 35 mi/h (15.6 m/s).</a:t>
            </a:r>
            <a:endParaRPr lang="en-US"/>
          </a:p>
        </p:txBody>
      </p:sp>
      <p:sp>
        <p:nvSpPr>
          <p:cNvPr id="174085" name="Text Box 1029"/>
          <p:cNvSpPr txBox="1">
            <a:spLocks noChangeArrowheads="1"/>
          </p:cNvSpPr>
          <p:nvPr/>
        </p:nvSpPr>
        <p:spPr bwMode="auto">
          <a:xfrm>
            <a:off x="5008563" y="2135188"/>
            <a:ext cx="137318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13.0 m/s</a:t>
            </a:r>
          </a:p>
        </p:txBody>
      </p:sp>
      <p:sp>
        <p:nvSpPr>
          <p:cNvPr id="174086" name="Text Box 1030"/>
          <p:cNvSpPr txBox="1">
            <a:spLocks noChangeArrowheads="1"/>
          </p:cNvSpPr>
          <p:nvPr/>
        </p:nvSpPr>
        <p:spPr bwMode="auto">
          <a:xfrm>
            <a:off x="7608888" y="3873500"/>
            <a:ext cx="137318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??? m/s</a:t>
            </a:r>
          </a:p>
        </p:txBody>
      </p:sp>
      <p:sp>
        <p:nvSpPr>
          <p:cNvPr id="174087" name="Rectangle 1031"/>
          <p:cNvSpPr>
            <a:spLocks noChangeArrowheads="1"/>
          </p:cNvSpPr>
          <p:nvPr/>
        </p:nvSpPr>
        <p:spPr bwMode="auto">
          <a:xfrm>
            <a:off x="66675" y="4721225"/>
            <a:ext cx="8863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>
                <a:cs typeface="Times New Roman" pitchFamily="18" charset="0"/>
              </a:rPr>
              <a:t>Is he telling the truth?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>
                <a:cs typeface="Times New Roman" pitchFamily="18" charset="0"/>
              </a:rPr>
              <a:t>What is the speed of the “combined vehicles” right after the collision?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>
                <a:cs typeface="Times New Roman" pitchFamily="18" charset="0"/>
              </a:rPr>
              <a:t>How long are the skid marks (</a:t>
            </a:r>
            <a:r>
              <a:rPr lang="en-US">
                <a:latin typeface="Symbol" pitchFamily="18" charset="2"/>
                <a:cs typeface="Times New Roman" pitchFamily="18" charset="0"/>
              </a:rPr>
              <a:t>m</a:t>
            </a:r>
            <a:r>
              <a:rPr lang="en-US" baseline="-25000">
                <a:cs typeface="Times New Roman" pitchFamily="18" charset="0"/>
              </a:rPr>
              <a:t>k</a:t>
            </a:r>
            <a:r>
              <a:rPr lang="en-US">
                <a:cs typeface="Times New Roman" pitchFamily="18" charset="0"/>
              </a:rPr>
              <a:t> = 0.5)?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5" name="Text Box 1033"/>
          <p:cNvSpPr txBox="1">
            <a:spLocks noChangeArrowheads="1"/>
          </p:cNvSpPr>
          <p:nvPr/>
        </p:nvSpPr>
        <p:spPr bwMode="auto">
          <a:xfrm>
            <a:off x="520700" y="238125"/>
            <a:ext cx="6421438" cy="10144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Motion of a System of Particles.</a:t>
            </a:r>
          </a:p>
          <a:p>
            <a:pPr>
              <a:spcBef>
                <a:spcPct val="50000"/>
              </a:spcBef>
            </a:pPr>
            <a:r>
              <a:rPr lang="en-US"/>
              <a:t>Newton’s second law for a System of Particles </a:t>
            </a:r>
          </a:p>
        </p:txBody>
      </p:sp>
      <p:sp>
        <p:nvSpPr>
          <p:cNvPr id="193546" name="Text Box 1034"/>
          <p:cNvSpPr txBox="1">
            <a:spLocks noChangeArrowheads="1"/>
          </p:cNvSpPr>
          <p:nvPr/>
        </p:nvSpPr>
        <p:spPr bwMode="auto">
          <a:xfrm>
            <a:off x="1025525" y="1460500"/>
            <a:ext cx="7005638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</a:t>
            </a:r>
            <a:r>
              <a:rPr lang="en-US" sz="2000" u="sng"/>
              <a:t>center of mass</a:t>
            </a:r>
            <a:r>
              <a:rPr lang="en-US" sz="2000"/>
              <a:t> of a system of particles (combined mass M) moves like one equivalent particle of mass M would move under the influence of an external force.</a:t>
            </a:r>
            <a:r>
              <a:rPr lang="en-US"/>
              <a:t>      </a:t>
            </a:r>
          </a:p>
        </p:txBody>
      </p:sp>
      <p:pic>
        <p:nvPicPr>
          <p:cNvPr id="193547" name="Picture 1035" descr="F09_01"/>
          <p:cNvPicPr>
            <a:picLocks noChangeAspect="1" noChangeArrowheads="1"/>
          </p:cNvPicPr>
          <p:nvPr/>
        </p:nvPicPr>
        <p:blipFill>
          <a:blip r:embed="rId3" cstate="print"/>
          <a:srcRect t="7903" b="6259"/>
          <a:stretch>
            <a:fillRect/>
          </a:stretch>
        </p:blipFill>
        <p:spPr bwMode="auto">
          <a:xfrm>
            <a:off x="565150" y="3810000"/>
            <a:ext cx="2876550" cy="2982913"/>
          </a:xfrm>
          <a:prstGeom prst="rect">
            <a:avLst/>
          </a:prstGeom>
          <a:noFill/>
        </p:spPr>
      </p:pic>
      <p:pic>
        <p:nvPicPr>
          <p:cNvPr id="193548" name="Picture 1036" descr="F09_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4938" y="3832225"/>
            <a:ext cx="5011737" cy="2927350"/>
          </a:xfrm>
          <a:prstGeom prst="rect">
            <a:avLst/>
          </a:prstGeom>
          <a:noFill/>
        </p:spPr>
      </p:pic>
      <p:graphicFrame>
        <p:nvGraphicFramePr>
          <p:cNvPr id="193549" name="Object 1037"/>
          <p:cNvGraphicFramePr>
            <a:graphicFrameLocks noChangeAspect="1"/>
          </p:cNvGraphicFramePr>
          <p:nvPr/>
        </p:nvGraphicFramePr>
        <p:xfrm>
          <a:off x="1036638" y="2640013"/>
          <a:ext cx="69992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1" name="Equation" r:id="rId5" imgW="3352680" imgH="507960" progId="Equation.3">
                  <p:embed/>
                </p:oleObj>
              </mc:Choice>
              <mc:Fallback>
                <p:oleObj name="Equation" r:id="rId5" imgW="3352680" imgH="507960" progId="Equation.3">
                  <p:embed/>
                  <p:pic>
                    <p:nvPicPr>
                      <p:cNvPr id="0" name="Picture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2640013"/>
                        <a:ext cx="6999287" cy="10604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231775" y="222250"/>
            <a:ext cx="31337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Center of mass</a:t>
            </a:r>
          </a:p>
        </p:txBody>
      </p:sp>
      <p:pic>
        <p:nvPicPr>
          <p:cNvPr id="192515" name="Picture 3" descr="SE09_22"/>
          <p:cNvPicPr>
            <a:picLocks noChangeAspect="1" noChangeArrowheads="1"/>
          </p:cNvPicPr>
          <p:nvPr/>
        </p:nvPicPr>
        <p:blipFill>
          <a:blip r:embed="rId3" cstate="print">
            <a:lum bright="-36000" contrast="30000"/>
          </a:blip>
          <a:srcRect t="19427" r="-156" b="14999"/>
          <a:stretch>
            <a:fillRect/>
          </a:stretch>
        </p:blipFill>
        <p:spPr bwMode="auto">
          <a:xfrm>
            <a:off x="4073525" y="2239963"/>
            <a:ext cx="4654550" cy="2286000"/>
          </a:xfrm>
          <a:prstGeom prst="rect">
            <a:avLst/>
          </a:prstGeom>
          <a:noFill/>
        </p:spPr>
      </p:pic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168400" y="1157288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Center of mass for many particles:</a:t>
            </a:r>
          </a:p>
        </p:txBody>
      </p:sp>
      <p:graphicFrame>
        <p:nvGraphicFramePr>
          <p:cNvPr id="192517" name="Object 5"/>
          <p:cNvGraphicFramePr>
            <a:graphicFrameLocks noChangeAspect="1"/>
          </p:cNvGraphicFramePr>
          <p:nvPr/>
        </p:nvGraphicFramePr>
        <p:xfrm>
          <a:off x="5751513" y="776288"/>
          <a:ext cx="17684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6" name="Equation" r:id="rId4" imgW="812520" imgH="482400" progId="Equation.3">
                  <p:embed/>
                </p:oleObj>
              </mc:Choice>
              <mc:Fallback>
                <p:oleObj name="Equation" r:id="rId4" imgW="81252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776288"/>
                        <a:ext cx="1768475" cy="104933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225425" y="2782888"/>
            <a:ext cx="3824288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is the center of mass of this arrangement of particles.  </a:t>
            </a:r>
          </a:p>
          <a:p>
            <a:pPr>
              <a:spcBef>
                <a:spcPct val="50000"/>
              </a:spcBef>
            </a:pPr>
            <a:r>
              <a:rPr lang="en-US"/>
              <a:t>(m</a:t>
            </a:r>
            <a:r>
              <a:rPr lang="en-US" baseline="-25000"/>
              <a:t>3</a:t>
            </a:r>
            <a:r>
              <a:rPr lang="en-US"/>
              <a:t> = 2 kg; m</a:t>
            </a:r>
            <a:r>
              <a:rPr lang="en-US" baseline="-25000"/>
              <a:t>1</a:t>
            </a:r>
            <a:r>
              <a:rPr lang="en-US"/>
              <a:t> = m</a:t>
            </a:r>
            <a:r>
              <a:rPr lang="en-US" baseline="-25000"/>
              <a:t>2</a:t>
            </a:r>
            <a:r>
              <a:rPr lang="en-US"/>
              <a:t> = 1 kg)?  </a:t>
            </a:r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5518150" y="5549900"/>
          <a:ext cx="19954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7" name="Equation" r:id="rId6" imgW="901440" imgH="520560" progId="Equation.3">
                  <p:embed/>
                </p:oleObj>
              </mc:Choice>
              <mc:Fallback>
                <p:oleObj name="Equation" r:id="rId6" imgW="901440" imgH="520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5549900"/>
                        <a:ext cx="1995488" cy="11525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0" name="Line 8"/>
          <p:cNvSpPr>
            <a:spLocks noChangeShapeType="1"/>
          </p:cNvSpPr>
          <p:nvPr/>
        </p:nvSpPr>
        <p:spPr bwMode="auto">
          <a:xfrm>
            <a:off x="274638" y="4954588"/>
            <a:ext cx="847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1" name="Line 9"/>
          <p:cNvSpPr>
            <a:spLocks noChangeShapeType="1"/>
          </p:cNvSpPr>
          <p:nvPr/>
        </p:nvSpPr>
        <p:spPr bwMode="auto">
          <a:xfrm>
            <a:off x="182563" y="1943100"/>
            <a:ext cx="855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2522" name="Object 10"/>
          <p:cNvGraphicFramePr>
            <a:graphicFrameLocks noChangeAspect="1"/>
          </p:cNvGraphicFramePr>
          <p:nvPr/>
        </p:nvGraphicFramePr>
        <p:xfrm>
          <a:off x="1012825" y="5581650"/>
          <a:ext cx="18653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8" name="Equation" r:id="rId8" imgW="876240" imgH="520560" progId="Equation.3">
                  <p:embed/>
                </p:oleObj>
              </mc:Choice>
              <mc:Fallback>
                <p:oleObj name="Equation" r:id="rId8" imgW="876240" imgH="5205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5581650"/>
                        <a:ext cx="1865313" cy="11096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222250" y="508317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Velocity of the center of mass:</a:t>
            </a:r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4357688" y="5083175"/>
            <a:ext cx="393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Acceleration of the center of mass: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184150" y="2109788"/>
            <a:ext cx="3614738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Black board example </a:t>
            </a:r>
            <a:r>
              <a:rPr lang="en-US" dirty="0" smtClean="0"/>
              <a:t>9.5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3" name="Picture 3" descr="SE09_27"/>
          <p:cNvPicPr>
            <a:picLocks noChangeAspect="1" noChangeArrowheads="1"/>
          </p:cNvPicPr>
          <p:nvPr/>
        </p:nvPicPr>
        <p:blipFill>
          <a:blip r:embed="rId2" cstate="print"/>
          <a:srcRect l="4649" t="9921" r="4474" b="7500"/>
          <a:stretch>
            <a:fillRect/>
          </a:stretch>
        </p:blipFill>
        <p:spPr bwMode="auto">
          <a:xfrm>
            <a:off x="900113" y="1617663"/>
            <a:ext cx="7385050" cy="5033962"/>
          </a:xfrm>
          <a:prstGeom prst="rect">
            <a:avLst/>
          </a:prstGeom>
          <a:noFill/>
        </p:spPr>
      </p:pic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593725" y="330200"/>
            <a:ext cx="7558088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rocket is shot up in the air and explodes. </a:t>
            </a:r>
          </a:p>
          <a:p>
            <a:pPr>
              <a:spcBef>
                <a:spcPct val="50000"/>
              </a:spcBef>
            </a:pPr>
            <a:r>
              <a:rPr lang="en-US"/>
              <a:t>Describe the motion of the center of mass before and after the explosion.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2" name="Picture 4" descr="SE09_20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 l="19691" t="10599" r="19867" b="8385"/>
          <a:stretch>
            <a:fillRect/>
          </a:stretch>
        </p:blipFill>
        <p:spPr bwMode="auto">
          <a:xfrm>
            <a:off x="3816350" y="1444625"/>
            <a:ext cx="4911725" cy="4938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73038" y="173038"/>
            <a:ext cx="685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method for finding the center of mass of any object. </a:t>
            </a: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350838" y="2595563"/>
            <a:ext cx="31591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 Hang object from two or more points.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 Draw extension of suspension line.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 Center of mass is at intercept of these lines.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363538" y="392113"/>
            <a:ext cx="4251325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Impulse (change in momentum)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07975" y="1123950"/>
            <a:ext cx="631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change in momentum is called “impulse”:</a:t>
            </a:r>
          </a:p>
        </p:txBody>
      </p:sp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5935663" y="1044575"/>
          <a:ext cx="24352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6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1044575"/>
                        <a:ext cx="2435225" cy="61595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307975" y="3769490"/>
            <a:ext cx="475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During a collision, a force F acts on an object, thus causing a change in momentum of the object:  </a:t>
            </a:r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398463" y="1989138"/>
            <a:ext cx="838993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8119" name="Object 7"/>
          <p:cNvGraphicFramePr>
            <a:graphicFrameLocks noChangeAspect="1"/>
          </p:cNvGraphicFramePr>
          <p:nvPr/>
        </p:nvGraphicFramePr>
        <p:xfrm>
          <a:off x="5935663" y="3777428"/>
          <a:ext cx="258286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7" name="Equation" r:id="rId5" imgW="1117440" imgH="507960" progId="Equation.3">
                  <p:embed/>
                </p:oleObj>
              </mc:Choice>
              <mc:Fallback>
                <p:oleObj name="Equation" r:id="rId5" imgW="1117440" imgH="507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3777428"/>
                        <a:ext cx="2582862" cy="1173162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307975" y="2557300"/>
            <a:ext cx="645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For a constant (average) force:</a:t>
            </a:r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>
            <a:off x="282575" y="3412350"/>
            <a:ext cx="8621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8122" name="Object 10"/>
          <p:cNvGraphicFramePr>
            <a:graphicFrameLocks noChangeAspect="1"/>
          </p:cNvGraphicFramePr>
          <p:nvPr/>
        </p:nvGraphicFramePr>
        <p:xfrm>
          <a:off x="5935663" y="2460463"/>
          <a:ext cx="24955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8" name="Equation" r:id="rId7" imgW="1079280" imgH="266400" progId="Equation.3">
                  <p:embed/>
                </p:oleObj>
              </mc:Choice>
              <mc:Fallback>
                <p:oleObj name="Equation" r:id="rId7" imgW="1079280" imgH="266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2460463"/>
                        <a:ext cx="2495550" cy="61595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23" name="Line 11"/>
          <p:cNvSpPr>
            <a:spLocks noChangeShapeType="1"/>
          </p:cNvSpPr>
          <p:nvPr/>
        </p:nvSpPr>
        <p:spPr bwMode="auto">
          <a:xfrm>
            <a:off x="217488" y="5353598"/>
            <a:ext cx="87518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290513" y="5703888"/>
            <a:ext cx="8331200" cy="831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Think of hitting a soccer ball: A force F acting over a time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t causes a change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p in the momentum (velocity) of the ball.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119920" y="1467683"/>
            <a:ext cx="67006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 soccer player hits a ball (mass m = 440 g) coming at him with a velocity of 20 m/s. After it was hit, the  ball travels in the opposite direction with a velocity of 30 m/s.  </a:t>
            </a: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1825026" y="389250"/>
            <a:ext cx="3614737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Black board example </a:t>
            </a:r>
            <a:r>
              <a:rPr lang="en-US" dirty="0" smtClean="0"/>
              <a:t>9.5</a:t>
            </a:r>
            <a:endParaRPr lang="en-US" dirty="0"/>
          </a:p>
        </p:txBody>
      </p:sp>
      <p:pic>
        <p:nvPicPr>
          <p:cNvPr id="219140" name="Picture 4" descr="g-alexander1004-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799" cy="274319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7438" y="2750370"/>
            <a:ext cx="877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dirty="0" smtClean="0"/>
              <a:t>What impulse acts on the ball while it is in contact with the foot? 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dirty="0" smtClean="0"/>
              <a:t>The impact time is 0.1s. What average force is the acting on the ball? 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dirty="0" smtClean="0"/>
              <a:t>How much work was done by the foot?  (Assume an elastic collision.)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9726" y="4245087"/>
            <a:ext cx="24284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1A.  0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1B.  20 </a:t>
            </a:r>
            <a:r>
              <a:rPr lang="en-US" sz="2000" dirty="0" err="1" smtClean="0"/>
              <a:t>kg‧m</a:t>
            </a:r>
            <a:r>
              <a:rPr lang="en-US" sz="2000" dirty="0" smtClean="0"/>
              <a:t>/s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1C.  22 </a:t>
            </a:r>
            <a:r>
              <a:rPr lang="en-US" sz="2000" dirty="0" err="1" smtClean="0"/>
              <a:t>kg‧m</a:t>
            </a:r>
            <a:r>
              <a:rPr lang="en-US" sz="2000" dirty="0" smtClean="0"/>
              <a:t>/s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1D.  30 </a:t>
            </a:r>
            <a:r>
              <a:rPr lang="en-US" sz="2000" dirty="0" err="1" smtClean="0"/>
              <a:t>kg‧m</a:t>
            </a:r>
            <a:r>
              <a:rPr lang="en-US" sz="2000" dirty="0" smtClean="0"/>
              <a:t>/s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1E.  33 </a:t>
            </a:r>
            <a:r>
              <a:rPr lang="en-US" sz="2000" dirty="0" err="1" smtClean="0"/>
              <a:t>kg‧m</a:t>
            </a:r>
            <a:r>
              <a:rPr lang="en-US" sz="2000" dirty="0" smtClean="0"/>
              <a:t>/s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33999" y="4245087"/>
            <a:ext cx="24284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2A.  0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2B.  200 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2C.  220 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2D.  300 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2E.  330 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48271" y="4245087"/>
            <a:ext cx="24284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3A.  0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3B.  110 J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3C.  220 J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3D.  300 J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3E.  330 J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484188" y="2012950"/>
            <a:ext cx="7678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linear momentum</a:t>
            </a:r>
            <a:r>
              <a:rPr lang="en-US"/>
              <a:t>  of a particle of mass </a:t>
            </a:r>
            <a:r>
              <a:rPr lang="en-US" i="1"/>
              <a:t>m</a:t>
            </a:r>
            <a:r>
              <a:rPr lang="en-US"/>
              <a:t> and velocity </a:t>
            </a:r>
            <a:r>
              <a:rPr lang="en-US" i="1"/>
              <a:t>v</a:t>
            </a:r>
            <a:r>
              <a:rPr lang="en-US"/>
              <a:t> is defined as </a:t>
            </a:r>
          </a:p>
        </p:txBody>
      </p:sp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2825750" y="2595563"/>
          <a:ext cx="2998788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9" name="Equation" r:id="rId3" imgW="558720" imgH="203040" progId="Equation.3">
                  <p:embed/>
                </p:oleObj>
              </mc:Choice>
              <mc:Fallback>
                <p:oleObj name="Equation" r:id="rId3" imgW="5587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595563"/>
                        <a:ext cx="2998788" cy="10906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31825" y="3886200"/>
            <a:ext cx="7477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linear momentum is a vector quantity. </a:t>
            </a:r>
          </a:p>
          <a:p>
            <a:pPr>
              <a:spcBef>
                <a:spcPct val="50000"/>
              </a:spcBef>
            </a:pPr>
            <a:r>
              <a:rPr lang="en-US" dirty="0"/>
              <a:t>It’s direction is along </a:t>
            </a:r>
            <a:r>
              <a:rPr lang="en-US" b="1" dirty="0"/>
              <a:t>v</a:t>
            </a:r>
            <a:r>
              <a:rPr lang="en-US" dirty="0"/>
              <a:t>.  </a:t>
            </a:r>
          </a:p>
        </p:txBody>
      </p:sp>
      <p:graphicFrame>
        <p:nvGraphicFramePr>
          <p:cNvPr id="186374" name="Object 6"/>
          <p:cNvGraphicFramePr>
            <a:graphicFrameLocks noChangeAspect="1"/>
          </p:cNvGraphicFramePr>
          <p:nvPr/>
        </p:nvGraphicFramePr>
        <p:xfrm>
          <a:off x="1452563" y="5973763"/>
          <a:ext cx="64277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0" name="Equation" r:id="rId5" imgW="2361960" imgH="241200" progId="Equation.3">
                  <p:embed/>
                </p:oleObj>
              </mc:Choice>
              <mc:Fallback>
                <p:oleObj name="Equation" r:id="rId5" imgW="23619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5973763"/>
                        <a:ext cx="6427787" cy="657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703263" y="5470525"/>
            <a:ext cx="558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components of the momentum of a particle:</a:t>
            </a:r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376238" y="5137150"/>
            <a:ext cx="8162925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912813" y="555625"/>
            <a:ext cx="7099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/>
              <a:t>Chapter 9: Linear Momentum and Collisions</a:t>
            </a:r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48990" y="4549140"/>
            <a:ext cx="2400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2232025" y="1914525"/>
          <a:ext cx="5046663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1" name="Equation" r:id="rId3" imgW="1346040" imgH="1231560" progId="Equation.DSMT4">
                  <p:embed/>
                </p:oleObj>
              </mc:Choice>
              <mc:Fallback>
                <p:oleObj name="Equation" r:id="rId3" imgW="1346040" imgH="1231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1914525"/>
                        <a:ext cx="5046663" cy="46196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0" y="234950"/>
            <a:ext cx="9144000" cy="6540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Conservation of linear momentum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71438" y="55563"/>
            <a:ext cx="3775075" cy="8953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9.1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/>
              <a:t>(similar to blocks and spring HW problem)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74625" y="1054100"/>
            <a:ext cx="6681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You (100kg) and your skinny friend (50.0 kg) stand face-to-face on a frictionless, frozen pond. You push off each other.  You move backwards with a speed of 5.00 m/s.  </a:t>
            </a:r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2" cstate="print"/>
          <a:srcRect r="4779"/>
          <a:stretch>
            <a:fillRect/>
          </a:stretch>
        </p:blipFill>
        <p:spPr bwMode="auto">
          <a:xfrm>
            <a:off x="7053263" y="1416050"/>
            <a:ext cx="2090737" cy="1676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pic>
        <p:nvPicPr>
          <p:cNvPr id="2119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25" y="0"/>
            <a:ext cx="1271588" cy="1303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0" y="6457890"/>
            <a:ext cx="9144000" cy="40011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Demo:	How </a:t>
            </a:r>
            <a:r>
              <a:rPr lang="en-US" sz="2000" dirty="0"/>
              <a:t>are </a:t>
            </a:r>
            <a:r>
              <a:rPr lang="en-US" sz="2000" dirty="0" smtClean="0"/>
              <a:t>rocket ships </a:t>
            </a:r>
            <a:r>
              <a:rPr lang="en-US" sz="2000" dirty="0"/>
              <a:t>(in space) able to change their velocity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3163888" y="2340610"/>
            <a:ext cx="30289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US" sz="2000" dirty="0"/>
              <a:t>What is </a:t>
            </a:r>
            <a:r>
              <a:rPr lang="en-US" sz="2000" u="sng" dirty="0"/>
              <a:t>your</a:t>
            </a:r>
            <a:r>
              <a:rPr lang="en-US" sz="2000" dirty="0"/>
              <a:t> momentum after you pushed off?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  0 </a:t>
            </a:r>
            <a:r>
              <a:rPr lang="en-US" sz="2000" dirty="0" err="1"/>
              <a:t>kgm</a:t>
            </a:r>
            <a:r>
              <a:rPr lang="en-US" sz="2000" dirty="0"/>
              <a:t>/s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  250 </a:t>
            </a:r>
            <a:r>
              <a:rPr lang="en-US" sz="2000" dirty="0" err="1"/>
              <a:t>kgm</a:t>
            </a:r>
            <a:r>
              <a:rPr lang="en-US" sz="2000" dirty="0"/>
              <a:t>/s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  500 </a:t>
            </a:r>
            <a:r>
              <a:rPr lang="en-US" sz="2000" dirty="0" err="1"/>
              <a:t>kgm</a:t>
            </a:r>
            <a:r>
              <a:rPr lang="en-US" sz="2000" dirty="0"/>
              <a:t>/s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  750 </a:t>
            </a:r>
            <a:r>
              <a:rPr lang="en-US" sz="2000" dirty="0" err="1"/>
              <a:t>kgm</a:t>
            </a:r>
            <a:r>
              <a:rPr lang="en-US" sz="2000" dirty="0"/>
              <a:t>/s</a:t>
            </a:r>
          </a:p>
          <a:p>
            <a:pPr marL="457200" indent="-457200">
              <a:buFontTx/>
              <a:buAutoNum type="alphaUcPeriod"/>
            </a:pPr>
            <a:r>
              <a:rPr lang="en-US" sz="2000" dirty="0"/>
              <a:t>  -500 </a:t>
            </a:r>
            <a:r>
              <a:rPr lang="en-US" sz="2000" dirty="0" err="1"/>
              <a:t>kgm</a:t>
            </a:r>
            <a:r>
              <a:rPr lang="en-US" sz="2000" dirty="0"/>
              <a:t>/s</a:t>
            </a:r>
          </a:p>
        </p:txBody>
      </p:sp>
      <p:grpSp>
        <p:nvGrpSpPr>
          <p:cNvPr id="211983" name="Group 15"/>
          <p:cNvGrpSpPr>
            <a:grpSpLocks/>
          </p:cNvGrpSpPr>
          <p:nvPr/>
        </p:nvGrpSpPr>
        <p:grpSpPr bwMode="auto">
          <a:xfrm>
            <a:off x="0" y="2292985"/>
            <a:ext cx="2940050" cy="2876551"/>
            <a:chOff x="0" y="1358"/>
            <a:chExt cx="1852" cy="1812"/>
          </a:xfrm>
        </p:grpSpPr>
        <p:sp>
          <p:nvSpPr>
            <p:cNvPr id="211977" name="Rectangle 9"/>
            <p:cNvSpPr>
              <a:spLocks noChangeArrowheads="1"/>
            </p:cNvSpPr>
            <p:nvPr/>
          </p:nvSpPr>
          <p:spPr bwMode="auto">
            <a:xfrm>
              <a:off x="0" y="1358"/>
              <a:ext cx="1761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AutoNum type="arabicPeriod"/>
              </a:pPr>
              <a:r>
                <a:rPr lang="en-US" sz="2000" dirty="0"/>
                <a:t>  What is the total momentum of the you-and-your-friend system?</a:t>
              </a:r>
            </a:p>
            <a:p>
              <a:pPr>
                <a:buFontTx/>
                <a:buAutoNum type="alphaUcPeriod"/>
              </a:pPr>
              <a:r>
                <a:rPr lang="en-US" sz="2000" dirty="0"/>
                <a:t>  0 </a:t>
              </a:r>
              <a:r>
                <a:rPr lang="en-US" sz="2000" dirty="0" err="1"/>
                <a:t>kgm</a:t>
              </a:r>
              <a:r>
                <a:rPr lang="en-US" sz="2000" dirty="0"/>
                <a:t>/s</a:t>
              </a:r>
            </a:p>
            <a:p>
              <a:pPr>
                <a:buFontTx/>
                <a:buAutoNum type="alphaUcPeriod"/>
              </a:pPr>
              <a:r>
                <a:rPr lang="en-US" sz="2000" dirty="0"/>
                <a:t>  250 </a:t>
              </a:r>
              <a:r>
                <a:rPr lang="en-US" sz="2000" dirty="0" err="1"/>
                <a:t>kgm</a:t>
              </a:r>
              <a:r>
                <a:rPr lang="en-US" sz="2000" dirty="0"/>
                <a:t>/s</a:t>
              </a:r>
            </a:p>
            <a:p>
              <a:pPr>
                <a:buFontTx/>
                <a:buAutoNum type="alphaUcPeriod"/>
              </a:pPr>
              <a:r>
                <a:rPr lang="en-US" sz="2000" dirty="0"/>
                <a:t>  500 </a:t>
              </a:r>
              <a:r>
                <a:rPr lang="en-US" sz="2000" dirty="0" err="1"/>
                <a:t>kgm</a:t>
              </a:r>
              <a:r>
                <a:rPr lang="en-US" sz="2000" dirty="0"/>
                <a:t>/s</a:t>
              </a:r>
            </a:p>
            <a:p>
              <a:pPr>
                <a:buFontTx/>
                <a:buAutoNum type="alphaUcPeriod"/>
              </a:pPr>
              <a:r>
                <a:rPr lang="en-US" sz="2000" dirty="0"/>
                <a:t>  750 </a:t>
              </a:r>
              <a:r>
                <a:rPr lang="en-US" sz="2000" dirty="0" err="1"/>
                <a:t>kgm</a:t>
              </a:r>
              <a:r>
                <a:rPr lang="en-US" sz="2000" dirty="0"/>
                <a:t>/s</a:t>
              </a:r>
            </a:p>
            <a:p>
              <a:pPr>
                <a:buFontTx/>
                <a:buAutoNum type="alphaUcPeriod"/>
              </a:pPr>
              <a:r>
                <a:rPr lang="en-US" sz="2000" dirty="0"/>
                <a:t>  -500 </a:t>
              </a:r>
              <a:r>
                <a:rPr lang="en-US" sz="2000" dirty="0" err="1"/>
                <a:t>kgm</a:t>
              </a:r>
              <a:r>
                <a:rPr lang="en-US" sz="2000" dirty="0"/>
                <a:t>/s</a:t>
              </a:r>
            </a:p>
          </p:txBody>
        </p:sp>
        <p:sp>
          <p:nvSpPr>
            <p:cNvPr id="211979" name="Line 11"/>
            <p:cNvSpPr>
              <a:spLocks noChangeShapeType="1"/>
            </p:cNvSpPr>
            <p:nvPr/>
          </p:nvSpPr>
          <p:spPr bwMode="auto">
            <a:xfrm>
              <a:off x="1852" y="1444"/>
              <a:ext cx="0" cy="1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11987" name="Group 19"/>
          <p:cNvGrpSpPr>
            <a:grpSpLocks/>
          </p:cNvGrpSpPr>
          <p:nvPr/>
        </p:nvGrpSpPr>
        <p:grpSpPr bwMode="auto">
          <a:xfrm>
            <a:off x="193675" y="5359473"/>
            <a:ext cx="5618163" cy="928698"/>
            <a:chOff x="122" y="3376"/>
            <a:chExt cx="3539" cy="585"/>
          </a:xfrm>
        </p:grpSpPr>
        <p:sp>
          <p:nvSpPr>
            <p:cNvPr id="211976" name="Rectangle 8"/>
            <p:cNvSpPr>
              <a:spLocks noChangeArrowheads="1"/>
            </p:cNvSpPr>
            <p:nvPr/>
          </p:nvSpPr>
          <p:spPr bwMode="auto">
            <a:xfrm>
              <a:off x="167" y="3519"/>
              <a:ext cx="32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/>
                <a:t>4.  How much energy (work) did you and your friend expend?</a:t>
              </a:r>
            </a:p>
          </p:txBody>
        </p:sp>
        <p:sp>
          <p:nvSpPr>
            <p:cNvPr id="211981" name="Line 13"/>
            <p:cNvSpPr>
              <a:spLocks noChangeShapeType="1"/>
            </p:cNvSpPr>
            <p:nvPr/>
          </p:nvSpPr>
          <p:spPr bwMode="auto">
            <a:xfrm>
              <a:off x="122" y="3376"/>
              <a:ext cx="35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986" name="Group 18"/>
          <p:cNvGrpSpPr>
            <a:grpSpLocks/>
          </p:cNvGrpSpPr>
          <p:nvPr/>
        </p:nvGrpSpPr>
        <p:grpSpPr bwMode="auto">
          <a:xfrm>
            <a:off x="5827713" y="3186114"/>
            <a:ext cx="3316287" cy="3101976"/>
            <a:chOff x="3671" y="2007"/>
            <a:chExt cx="2089" cy="1954"/>
          </a:xfrm>
        </p:grpSpPr>
        <p:sp>
          <p:nvSpPr>
            <p:cNvPr id="211980" name="Rectangle 12"/>
            <p:cNvSpPr>
              <a:spLocks noChangeArrowheads="1"/>
            </p:cNvSpPr>
            <p:nvPr/>
          </p:nvSpPr>
          <p:spPr bwMode="auto">
            <a:xfrm>
              <a:off x="3855" y="2102"/>
              <a:ext cx="1905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/>
                <a:t>3.  What is your friends </a:t>
              </a:r>
              <a:r>
                <a:rPr lang="en-US" sz="2000" u="sng"/>
                <a:t>speed</a:t>
              </a:r>
              <a:r>
                <a:rPr lang="en-US" sz="2000"/>
                <a:t> after you pushed off?</a:t>
              </a:r>
            </a:p>
            <a:p>
              <a:pPr>
                <a:buFontTx/>
                <a:buAutoNum type="alphaUcPeriod"/>
              </a:pPr>
              <a:r>
                <a:rPr lang="en-US" sz="2000"/>
                <a:t> 0 m/s</a:t>
              </a:r>
            </a:p>
            <a:p>
              <a:pPr>
                <a:buFontTx/>
                <a:buAutoNum type="alphaUcPeriod"/>
              </a:pPr>
              <a:r>
                <a:rPr lang="en-US" sz="2000"/>
                <a:t>  5 m/s</a:t>
              </a:r>
            </a:p>
            <a:p>
              <a:pPr>
                <a:buFontTx/>
                <a:buAutoNum type="alphaUcPeriod"/>
              </a:pPr>
              <a:r>
                <a:rPr lang="en-US" sz="2000"/>
                <a:t>  10 m/s</a:t>
              </a:r>
            </a:p>
            <a:p>
              <a:pPr>
                <a:buFontTx/>
                <a:buAutoNum type="alphaUcPeriod"/>
              </a:pPr>
              <a:r>
                <a:rPr lang="en-US" sz="2000"/>
                <a:t>  -5 m/s</a:t>
              </a:r>
            </a:p>
            <a:p>
              <a:pPr>
                <a:buFontTx/>
                <a:buAutoNum type="alphaUcPeriod"/>
              </a:pPr>
              <a:r>
                <a:rPr lang="en-US" sz="2000"/>
                <a:t>  -10m/s</a:t>
              </a:r>
            </a:p>
          </p:txBody>
        </p:sp>
        <p:sp>
          <p:nvSpPr>
            <p:cNvPr id="211984" name="Line 16"/>
            <p:cNvSpPr>
              <a:spLocks noChangeShapeType="1"/>
            </p:cNvSpPr>
            <p:nvPr/>
          </p:nvSpPr>
          <p:spPr bwMode="auto">
            <a:xfrm>
              <a:off x="3671" y="2137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85" name="Line 17"/>
            <p:cNvSpPr>
              <a:spLocks noChangeShapeType="1"/>
            </p:cNvSpPr>
            <p:nvPr/>
          </p:nvSpPr>
          <p:spPr bwMode="auto">
            <a:xfrm>
              <a:off x="3753" y="2007"/>
              <a:ext cx="1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4" grpId="0" animBg="1"/>
      <p:bldP spid="2119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42913" y="268288"/>
            <a:ext cx="8054975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Elastic and inelastic collisions in </a:t>
            </a:r>
            <a:r>
              <a:rPr lang="en-US" sz="3200" i="1"/>
              <a:t>one</a:t>
            </a:r>
            <a:r>
              <a:rPr lang="en-US" sz="3200"/>
              <a:t> dimension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241300" y="1778000"/>
            <a:ext cx="8659813" cy="159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Momentum</a:t>
            </a:r>
            <a:r>
              <a:rPr lang="en-US" sz="2800"/>
              <a:t> is conserved in any collision, elastic and inelastic.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Mechanical Energy</a:t>
            </a:r>
            <a:r>
              <a:rPr lang="en-US" sz="2800"/>
              <a:t> is </a:t>
            </a:r>
            <a:r>
              <a:rPr lang="en-US" sz="2800" u="sng"/>
              <a:t>only</a:t>
            </a:r>
            <a:r>
              <a:rPr lang="en-US" sz="2800"/>
              <a:t> conserved in elastic collisions.  </a:t>
            </a:r>
            <a:endParaRPr lang="en-US" sz="2800" u="sng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92138" y="3835400"/>
            <a:ext cx="7961312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Perfectly inelastic collision</a:t>
            </a:r>
            <a:r>
              <a:rPr lang="en-US" dirty="0"/>
              <a:t>: After colliding, particles stick together.  There </a:t>
            </a:r>
            <a:r>
              <a:rPr lang="en-US" i="1" dirty="0"/>
              <a:t>is</a:t>
            </a:r>
            <a:r>
              <a:rPr lang="en-US" dirty="0"/>
              <a:t> a loss of </a:t>
            </a:r>
            <a:r>
              <a:rPr lang="en-US" dirty="0" smtClean="0"/>
              <a:t>kinetic energy </a:t>
            </a:r>
            <a:r>
              <a:rPr lang="en-US" dirty="0"/>
              <a:t>(deformation).  </a:t>
            </a:r>
          </a:p>
          <a:p>
            <a:pPr>
              <a:spcBef>
                <a:spcPct val="50000"/>
              </a:spcBef>
            </a:pPr>
            <a:r>
              <a:rPr lang="en-US" u="sng" dirty="0"/>
              <a:t>Elastic collision</a:t>
            </a:r>
            <a:r>
              <a:rPr lang="en-US" dirty="0"/>
              <a:t>: Particles bounce off each other without loss of </a:t>
            </a:r>
            <a:r>
              <a:rPr lang="en-US" dirty="0" smtClean="0"/>
              <a:t>kinetic energy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u="sng" dirty="0"/>
              <a:t>Inelastic collision</a:t>
            </a:r>
            <a:r>
              <a:rPr lang="en-US" dirty="0"/>
              <a:t>: Particles collide with some loss of </a:t>
            </a:r>
            <a:r>
              <a:rPr lang="en-US" dirty="0" smtClean="0"/>
              <a:t>kinetic energy</a:t>
            </a:r>
            <a:r>
              <a:rPr lang="en-US" dirty="0"/>
              <a:t>, but don’t stick together.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SE09_09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 l="5626" t="30443" r="5470" b="27135"/>
          <a:stretch>
            <a:fillRect/>
          </a:stretch>
        </p:blipFill>
        <p:spPr bwMode="auto">
          <a:xfrm>
            <a:off x="1625600" y="4710113"/>
            <a:ext cx="6000750" cy="2147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161925" y="187325"/>
            <a:ext cx="7275513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Perfectly </a:t>
            </a:r>
            <a:r>
              <a:rPr lang="en-US" sz="3200" u="sng" dirty="0"/>
              <a:t>inelastic</a:t>
            </a:r>
            <a:r>
              <a:rPr lang="en-US" sz="3200" dirty="0"/>
              <a:t> collision of two particles</a:t>
            </a:r>
          </a:p>
          <a:p>
            <a:pPr>
              <a:spcBef>
                <a:spcPct val="50000"/>
              </a:spcBef>
            </a:pPr>
            <a:r>
              <a:rPr lang="en-US" dirty="0"/>
              <a:t>(Particles stick together)</a:t>
            </a: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468313" y="1539875"/>
          <a:ext cx="496252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5" name="Equation" r:id="rId4" imgW="1638000" imgH="482400" progId="Equation.3">
                  <p:embed/>
                </p:oleObj>
              </mc:Choice>
              <mc:Fallback>
                <p:oleObj name="Equation" r:id="rId4" imgW="16380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39875"/>
                        <a:ext cx="4962525" cy="14636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5727700" y="1612900"/>
            <a:ext cx="3121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Notice that </a:t>
            </a:r>
            <a:r>
              <a:rPr lang="en-US" b="1"/>
              <a:t>p</a:t>
            </a:r>
            <a:r>
              <a:rPr lang="en-US"/>
              <a:t> and </a:t>
            </a:r>
            <a:r>
              <a:rPr lang="en-US" b="1"/>
              <a:t>v</a:t>
            </a:r>
            <a:r>
              <a:rPr lang="en-US"/>
              <a:t> are vectors and, thus have a direction (+/-)</a:t>
            </a:r>
          </a:p>
        </p:txBody>
      </p:sp>
      <p:graphicFrame>
        <p:nvGraphicFramePr>
          <p:cNvPr id="188422" name="Object 6"/>
          <p:cNvGraphicFramePr>
            <a:graphicFrameLocks noChangeAspect="1"/>
          </p:cNvGraphicFramePr>
          <p:nvPr/>
        </p:nvGraphicFramePr>
        <p:xfrm>
          <a:off x="176213" y="3079750"/>
          <a:ext cx="6142037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6" name="Equation" r:id="rId6" imgW="2552400" imgH="634680" progId="Equation.3">
                  <p:embed/>
                </p:oleObj>
              </mc:Choice>
              <mc:Fallback>
                <p:oleObj name="Equation" r:id="rId6" imgW="2552400" imgH="634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3079750"/>
                        <a:ext cx="6142037" cy="15303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584949" y="3402013"/>
            <a:ext cx="21512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There is a loss in </a:t>
            </a:r>
            <a:r>
              <a:rPr lang="en-US" dirty="0" smtClean="0"/>
              <a:t>energy, </a:t>
            </a:r>
            <a:r>
              <a:rPr lang="en-US" dirty="0" err="1"/>
              <a:t>E</a:t>
            </a:r>
            <a:r>
              <a:rPr lang="en-US" baseline="-25000" dirty="0" err="1"/>
              <a:t>loss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295275" y="1519238"/>
            <a:ext cx="8485188" cy="33353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8962" name="Picture 2" descr="SE09_10"/>
          <p:cNvPicPr>
            <a:picLocks noChangeAspect="1" noChangeArrowheads="1"/>
          </p:cNvPicPr>
          <p:nvPr/>
        </p:nvPicPr>
        <p:blipFill>
          <a:blip r:embed="rId3" cstate="print">
            <a:lum bright="-36000" contrast="30000"/>
          </a:blip>
          <a:srcRect t="37291" b="33984"/>
          <a:stretch>
            <a:fillRect/>
          </a:stretch>
        </p:blipFill>
        <p:spPr bwMode="auto">
          <a:xfrm>
            <a:off x="323335" y="5394798"/>
            <a:ext cx="5261919" cy="11337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61925" y="187325"/>
            <a:ext cx="7275513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Perfectly </a:t>
            </a:r>
            <a:r>
              <a:rPr lang="en-US" sz="3200" u="sng" dirty="0" smtClean="0"/>
              <a:t>elastic</a:t>
            </a:r>
            <a:r>
              <a:rPr lang="en-US" sz="3200" dirty="0" smtClean="0"/>
              <a:t> </a:t>
            </a:r>
            <a:r>
              <a:rPr lang="en-US" sz="3200" dirty="0"/>
              <a:t>collision of two particles</a:t>
            </a:r>
          </a:p>
          <a:p>
            <a:pPr>
              <a:spcBef>
                <a:spcPct val="50000"/>
              </a:spcBef>
            </a:pPr>
            <a:r>
              <a:rPr lang="en-US" dirty="0"/>
              <a:t>(Particles bounce off each other without loss of energy.  </a:t>
            </a:r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/>
        </p:nvGraphicFramePr>
        <p:xfrm>
          <a:off x="1393825" y="2008188"/>
          <a:ext cx="48910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2" name="Equation" r:id="rId4" imgW="1739880" imgH="241200" progId="Equation.3">
                  <p:embed/>
                </p:oleObj>
              </mc:Choice>
              <mc:Fallback>
                <p:oleObj name="Equation" r:id="rId4" imgW="1739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2008188"/>
                        <a:ext cx="4891088" cy="6794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7" name="Object 7"/>
          <p:cNvGraphicFramePr>
            <a:graphicFrameLocks noChangeAspect="1"/>
          </p:cNvGraphicFramePr>
          <p:nvPr/>
        </p:nvGraphicFramePr>
        <p:xfrm>
          <a:off x="1454150" y="3548063"/>
          <a:ext cx="70231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3" name="Equation" r:id="rId6" imgW="2438280" imgH="393480" progId="Equation.3">
                  <p:embed/>
                </p:oleObj>
              </mc:Choice>
              <mc:Fallback>
                <p:oleObj name="Equation" r:id="rId6" imgW="2438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548063"/>
                        <a:ext cx="7023100" cy="11366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1358900" y="3051175"/>
            <a:ext cx="415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Energy is conserved</a:t>
            </a:r>
            <a:r>
              <a:rPr lang="en-US"/>
              <a:t>:  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312863" y="1568450"/>
            <a:ext cx="419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Momentum is conserved:</a:t>
            </a:r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829903" y="5855776"/>
          <a:ext cx="31781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4" name="Equation" r:id="rId8" imgW="1130040" imgH="241200" progId="Equation.DSMT4">
                  <p:embed/>
                </p:oleObj>
              </mc:Choice>
              <mc:Fallback>
                <p:oleObj name="Equation" r:id="rId8" imgW="113004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903" y="5855776"/>
                        <a:ext cx="3178175" cy="6794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58246" y="5214553"/>
            <a:ext cx="3385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By plugging one equation into the other, we can also derive: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71438" y="55563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9.2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706438" y="1322388"/>
            <a:ext cx="78549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dirty="0"/>
              <a:t>Two carts collide </a:t>
            </a:r>
            <a:r>
              <a:rPr lang="en-US" i="1" dirty="0"/>
              <a:t>elastically</a:t>
            </a:r>
            <a:r>
              <a:rPr lang="en-US" dirty="0"/>
              <a:t> on a frictionless track. The first cart (m</a:t>
            </a:r>
            <a:r>
              <a:rPr lang="en-US" baseline="-25000" dirty="0"/>
              <a:t>1</a:t>
            </a:r>
            <a:r>
              <a:rPr lang="en-US" dirty="0"/>
              <a:t> = 1kg) has a velocity in the positive x-direction of 2 m/s; the other cart (m = 0.5 kg) has velocity in the negative x-direction of 5 m/s.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/>
              <a:t>Find the speed of both carts after the collision. </a:t>
            </a:r>
            <a:endParaRPr lang="en-US" dirty="0" smtClean="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endParaRPr lang="en-US" dirty="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 smtClean="0"/>
              <a:t>Now, what </a:t>
            </a:r>
            <a:r>
              <a:rPr lang="en-US" dirty="0"/>
              <a:t>is the speed if the collision is </a:t>
            </a:r>
            <a:r>
              <a:rPr lang="en-US" i="1" dirty="0"/>
              <a:t>perfectly inelastic</a:t>
            </a:r>
            <a:r>
              <a:rPr lang="en-US" dirty="0"/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/>
              <a:t>How much energy is lost in the inelastic collision?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8275"/>
            <a:ext cx="5059363" cy="1143000"/>
          </a:xfrm>
          <a:solidFill>
            <a:srgbClr val="FF99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sz="2400"/>
              <a:t>Black board example 9.3 and demo</a:t>
            </a:r>
            <a:br>
              <a:rPr lang="en-US" sz="2400"/>
            </a:br>
            <a:r>
              <a:rPr lang="en-US" sz="2400"/>
              <a:t>Determining the speed of a bullet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16063"/>
            <a:ext cx="8175625" cy="14525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A bullet (m = 0.01kg) is fired into a block (0.1 kg) sitting at the edge of a table.  The block (with the embedded bullet) flies off the table (h = 1.2 m) and lands on the floor 2 m away from the edge of the table.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a.)  What was the speed of the bullet?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b.)  What was the energy loss in the bullet-block collision?  </a:t>
            </a:r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1476375" y="3979863"/>
            <a:ext cx="3216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4692650" y="3989388"/>
            <a:ext cx="0" cy="238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4456113" y="3738563"/>
            <a:ext cx="241300" cy="24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2216" name="Picture 8" descr="MCBS0101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3733800"/>
            <a:ext cx="958850" cy="642938"/>
          </a:xfrm>
          <a:prstGeom prst="rect">
            <a:avLst/>
          </a:prstGeom>
          <a:noFill/>
        </p:spPr>
      </p:pic>
      <p:sp>
        <p:nvSpPr>
          <p:cNvPr id="222217" name="Oval 9"/>
          <p:cNvSpPr>
            <a:spLocks noChangeArrowheads="1"/>
          </p:cNvSpPr>
          <p:nvPr/>
        </p:nvSpPr>
        <p:spPr bwMode="auto">
          <a:xfrm>
            <a:off x="1909763" y="3778250"/>
            <a:ext cx="79375" cy="793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Line 10"/>
          <p:cNvSpPr>
            <a:spLocks noChangeShapeType="1"/>
          </p:cNvSpPr>
          <p:nvPr/>
        </p:nvSpPr>
        <p:spPr bwMode="auto">
          <a:xfrm>
            <a:off x="2005013" y="3817938"/>
            <a:ext cx="57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1895475" y="3432175"/>
            <a:ext cx="1858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</a:t>
            </a:r>
            <a:r>
              <a:rPr lang="en-US" sz="1600" baseline="-25000"/>
              <a:t>b</a:t>
            </a:r>
            <a:r>
              <a:rPr lang="en-US" sz="1600" baseline="30000"/>
              <a:t> </a:t>
            </a:r>
            <a:r>
              <a:rPr lang="en-US" sz="1600"/>
              <a:t>= ?</a:t>
            </a:r>
          </a:p>
        </p:txBody>
      </p:sp>
      <p:sp>
        <p:nvSpPr>
          <p:cNvPr id="222220" name="Arc 12"/>
          <p:cNvSpPr>
            <a:spLocks/>
          </p:cNvSpPr>
          <p:nvPr/>
        </p:nvSpPr>
        <p:spPr bwMode="auto">
          <a:xfrm>
            <a:off x="4702175" y="3859213"/>
            <a:ext cx="3792538" cy="29987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288"/>
              <a:gd name="T1" fmla="*/ 0 h 21600"/>
              <a:gd name="T2" fmla="*/ 21288 w 21288"/>
              <a:gd name="T3" fmla="*/ 17944 h 21600"/>
              <a:gd name="T4" fmla="*/ 0 w 212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8" h="21600" fill="none" extrusionOk="0">
                <a:moveTo>
                  <a:pt x="-1" y="0"/>
                </a:moveTo>
                <a:cubicBezTo>
                  <a:pt x="10518" y="0"/>
                  <a:pt x="19507" y="7577"/>
                  <a:pt x="21288" y="17943"/>
                </a:cubicBezTo>
              </a:path>
              <a:path w="21288" h="21600" stroke="0" extrusionOk="0">
                <a:moveTo>
                  <a:pt x="-1" y="0"/>
                </a:moveTo>
                <a:cubicBezTo>
                  <a:pt x="10518" y="0"/>
                  <a:pt x="19507" y="7577"/>
                  <a:pt x="21288" y="1794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4676775" y="6369050"/>
            <a:ext cx="4391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3584575" y="4954588"/>
            <a:ext cx="1508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h = 1.2 m</a:t>
            </a:r>
          </a:p>
        </p:txBody>
      </p:sp>
      <p:sp>
        <p:nvSpPr>
          <p:cNvPr id="222223" name="Text Box 15"/>
          <p:cNvSpPr txBox="1">
            <a:spLocks noChangeArrowheads="1"/>
          </p:cNvSpPr>
          <p:nvPr/>
        </p:nvSpPr>
        <p:spPr bwMode="auto">
          <a:xfrm>
            <a:off x="5697538" y="5959475"/>
            <a:ext cx="203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x = 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10152</TotalTime>
  <Words>1106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Black board example 9.3 and demo Determining the speed of a bullet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193</cp:revision>
  <cp:lastPrinted>2018-10-25T16:27:43Z</cp:lastPrinted>
  <dcterms:created xsi:type="dcterms:W3CDTF">2001-09-11T22:22:56Z</dcterms:created>
  <dcterms:modified xsi:type="dcterms:W3CDTF">2018-10-25T17:37:09Z</dcterms:modified>
</cp:coreProperties>
</file>