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82" r:id="rId2"/>
    <p:sldId id="352" r:id="rId3"/>
    <p:sldId id="332" r:id="rId4"/>
    <p:sldId id="353" r:id="rId5"/>
    <p:sldId id="354" r:id="rId6"/>
    <p:sldId id="355" r:id="rId7"/>
    <p:sldId id="356" r:id="rId8"/>
    <p:sldId id="334" r:id="rId9"/>
    <p:sldId id="335" r:id="rId10"/>
    <p:sldId id="336" r:id="rId11"/>
    <p:sldId id="338" r:id="rId12"/>
    <p:sldId id="337" r:id="rId13"/>
    <p:sldId id="357" r:id="rId14"/>
    <p:sldId id="358" r:id="rId15"/>
    <p:sldId id="359" r:id="rId16"/>
    <p:sldId id="362" r:id="rId17"/>
    <p:sldId id="364" r:id="rId18"/>
    <p:sldId id="363" r:id="rId1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7" autoAdjust="0"/>
  </p:normalViewPr>
  <p:slideViewPr>
    <p:cSldViewPr snapToGrid="0">
      <p:cViewPr varScale="1">
        <p:scale>
          <a:sx n="49" d="100"/>
          <a:sy n="49" d="100"/>
        </p:scale>
        <p:origin x="4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t" anchorCtr="0" compatLnSpc="1">
            <a:prstTxWarp prst="textNoShape">
              <a:avLst/>
            </a:prstTxWarp>
          </a:bodyPr>
          <a:lstStyle>
            <a:lvl1pPr defTabSz="927550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t" anchorCtr="0" compatLnSpc="1">
            <a:prstTxWarp prst="textNoShape">
              <a:avLst/>
            </a:prstTxWarp>
          </a:bodyPr>
          <a:lstStyle>
            <a:lvl1pPr algn="r" defTabSz="927550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330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b" anchorCtr="0" compatLnSpc="1">
            <a:prstTxWarp prst="textNoShape">
              <a:avLst/>
            </a:prstTxWarp>
          </a:bodyPr>
          <a:lstStyle>
            <a:lvl1pPr defTabSz="927550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330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b" anchorCtr="0" compatLnSpc="1">
            <a:prstTxWarp prst="textNoShape">
              <a:avLst/>
            </a:prstTxWarp>
          </a:bodyPr>
          <a:lstStyle>
            <a:lvl1pPr algn="r" defTabSz="927550">
              <a:defRPr sz="1200"/>
            </a:lvl1pPr>
          </a:lstStyle>
          <a:p>
            <a:fld id="{08F00019-955D-4417-9C53-CE840EB5E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979A9-82B7-444F-BE05-C76FBC06EA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22AB6-01C4-47C4-B59B-E4E1E2698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721CF-A8E3-484C-8EC1-B24B47DD7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7A93-BE3C-4B9A-9DEC-43B3F77DF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E06C0-4E29-45A1-AB51-AC47D8E31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238E8-1439-450D-A051-4573E460B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8E63-E6B8-4F6F-BFF1-8E468F8AE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562E-E719-49A4-A0A2-778A167A3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29AA-8724-4970-AC3B-0D7B24D44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3EA69-9F87-4C41-B24B-DD41A13B9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147EE-3E6E-4E30-9D17-64902B303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E49480-C1BF-40D6-B726-57D5E7FF02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image" Target="../media/image26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2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9964" y="4388784"/>
            <a:ext cx="51101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One form of energy can be converted into another form of energy.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 Conservation of energy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Conservative and non-conservative forces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61658" y="18584"/>
            <a:ext cx="861956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/>
              <a:t>Chapter 8: Potential Energy </a:t>
            </a:r>
            <a:r>
              <a:rPr lang="en-US" sz="2800" b="1" dirty="0" smtClean="0"/>
              <a:t>&amp; Conservation </a:t>
            </a:r>
            <a:r>
              <a:rPr lang="en-US" sz="2800" b="1" dirty="0"/>
              <a:t>of </a:t>
            </a:r>
            <a:r>
              <a:rPr lang="en-US" sz="2800" b="1" dirty="0" smtClean="0"/>
              <a:t>Energy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 dirty="0" smtClean="0"/>
              <a:t>(goes together with Chapter 7)</a:t>
            </a:r>
            <a:endParaRPr lang="en-US" sz="2000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9965" y="1284008"/>
            <a:ext cx="8362950" cy="2908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Ch. 8.1 to 8.5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8 (due Friday, Oct. 19):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QQ4, </a:t>
            </a:r>
            <a:r>
              <a:rPr lang="en-US" dirty="0" smtClean="0"/>
              <a:t>CQ7, </a:t>
            </a:r>
            <a:r>
              <a:rPr lang="en-US" dirty="0" smtClean="0"/>
              <a:t>OQ1, OQ2, OQ4, OQ7, AE7, AE8, AE11, 3, 6, 7, </a:t>
            </a:r>
            <a:r>
              <a:rPr lang="en-US" dirty="0"/>
              <a:t>4</a:t>
            </a:r>
            <a:r>
              <a:rPr lang="en-US" dirty="0" smtClean="0"/>
              <a:t>, </a:t>
            </a:r>
            <a:r>
              <a:rPr lang="en-US" dirty="0" smtClean="0"/>
              <a:t>14, 15, 16, 22, 29, 40, 63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(</a:t>
            </a:r>
            <a:r>
              <a:rPr lang="en-US" dirty="0"/>
              <a:t>L</a:t>
            </a:r>
            <a:r>
              <a:rPr lang="en-US" dirty="0" smtClean="0"/>
              <a:t>ong - start early!)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 smtClean="0"/>
              <a:t>Remember Homework 7.2 due on Tuesday, Oct. 9</a:t>
            </a:r>
            <a:endParaRPr lang="en-US" sz="1600" dirty="0"/>
          </a:p>
        </p:txBody>
      </p:sp>
      <p:pic>
        <p:nvPicPr>
          <p:cNvPr id="28680" name="Picture 8" descr="Rollercoaster"/>
          <p:cNvPicPr>
            <a:picLocks noChangeAspect="1" noChangeArrowheads="1"/>
          </p:cNvPicPr>
          <p:nvPr/>
        </p:nvPicPr>
        <p:blipFill>
          <a:blip r:embed="rId2" cstate="print"/>
          <a:srcRect l="13976" t="21181" r="8810"/>
          <a:stretch>
            <a:fillRect/>
          </a:stretch>
        </p:blipFill>
        <p:spPr bwMode="auto">
          <a:xfrm>
            <a:off x="5801753" y="4388784"/>
            <a:ext cx="2951162" cy="188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SE08_05"/>
          <p:cNvPicPr>
            <a:picLocks noChangeAspect="1" noChangeArrowheads="1"/>
          </p:cNvPicPr>
          <p:nvPr/>
        </p:nvPicPr>
        <p:blipFill>
          <a:blip r:embed="rId2" cstate="print">
            <a:lum bright="-30000" contrast="36000"/>
          </a:blip>
          <a:srcRect l="15726" t="10599" r="15881" b="7942"/>
          <a:stretch>
            <a:fillRect/>
          </a:stretch>
        </p:blipFill>
        <p:spPr bwMode="auto">
          <a:xfrm>
            <a:off x="4868863" y="103188"/>
            <a:ext cx="4162425" cy="371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47638" y="131763"/>
            <a:ext cx="3775075" cy="98488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8.3</a:t>
            </a:r>
            <a:endParaRPr lang="en-US" sz="28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 err="1" smtClean="0"/>
              <a:t>i</a:t>
            </a:r>
            <a:r>
              <a:rPr lang="en-US" sz="2000" dirty="0" smtClean="0"/>
              <a:t>-clicker</a:t>
            </a:r>
            <a:endParaRPr lang="en-US" sz="2000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12713" y="1193800"/>
            <a:ext cx="411321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Three balls are thrown from the top of a building, all with the </a:t>
            </a:r>
            <a:r>
              <a:rPr lang="en-US" sz="2000" i="1"/>
              <a:t>same initial speed</a:t>
            </a:r>
            <a:r>
              <a:rPr lang="en-US" sz="2000"/>
              <a:t>. (Ignore air resistance).  </a:t>
            </a:r>
          </a:p>
          <a:p>
            <a:pPr>
              <a:spcBef>
                <a:spcPct val="50000"/>
              </a:spcBef>
            </a:pPr>
            <a:r>
              <a:rPr lang="en-US" sz="2000"/>
              <a:t>The first is thrown horizontally, the second with some angle above the horizontal and the third with some angle below the horizontal. 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12713" y="3732213"/>
            <a:ext cx="82835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Describe the motion of the balls.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Rank the </a:t>
            </a:r>
            <a:r>
              <a:rPr lang="en-US" sz="2000" i="1" dirty="0"/>
              <a:t>speed</a:t>
            </a:r>
            <a:r>
              <a:rPr lang="en-US" sz="2000" dirty="0"/>
              <a:t> of the balls as they hit the ground. (Hint: use conservation of energy)</a:t>
            </a:r>
          </a:p>
          <a:p>
            <a:pPr marL="914400" lvl="1" indent="-457200">
              <a:spcBef>
                <a:spcPct val="50000"/>
              </a:spcBef>
              <a:buFontTx/>
              <a:buAutoNum type="alphaUcPeriod"/>
            </a:pPr>
            <a:r>
              <a:rPr lang="en-US" sz="2000" dirty="0"/>
              <a:t>1 = 2 = 3</a:t>
            </a:r>
          </a:p>
          <a:p>
            <a:pPr marL="914400" lvl="1" indent="-457200">
              <a:spcBef>
                <a:spcPct val="50000"/>
              </a:spcBef>
              <a:buFontTx/>
              <a:buAutoNum type="alphaUcPeriod"/>
            </a:pPr>
            <a:r>
              <a:rPr lang="en-US" sz="2000" dirty="0"/>
              <a:t>2 &lt; 1 &lt; 3</a:t>
            </a:r>
          </a:p>
          <a:p>
            <a:pPr marL="914400" lvl="1" indent="-457200">
              <a:spcBef>
                <a:spcPct val="50000"/>
              </a:spcBef>
              <a:buFontTx/>
              <a:buAutoNum type="alphaUcPeriod"/>
            </a:pPr>
            <a:r>
              <a:rPr lang="en-US" sz="2000" dirty="0"/>
              <a:t>3 &lt; 1 &lt; 2</a:t>
            </a:r>
          </a:p>
          <a:p>
            <a:pPr marL="914400" lvl="1" indent="-457200">
              <a:spcBef>
                <a:spcPct val="50000"/>
              </a:spcBef>
              <a:buFontTx/>
              <a:buAutoNum type="alphaUcPeriod"/>
            </a:pPr>
            <a:r>
              <a:rPr lang="en-US" sz="2000" dirty="0"/>
              <a:t>1 &lt; 3 &lt;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SE08_07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l="19359" t="15234" r="20024" b="12578"/>
          <a:stretch>
            <a:fillRect/>
          </a:stretch>
        </p:blipFill>
        <p:spPr bwMode="auto">
          <a:xfrm>
            <a:off x="5436236" y="188595"/>
            <a:ext cx="3337321" cy="2981325"/>
          </a:xfrm>
          <a:prstGeom prst="rect">
            <a:avLst/>
          </a:prstGeom>
          <a:noFill/>
        </p:spPr>
      </p:pic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47638" y="131763"/>
            <a:ext cx="3775075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8.4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69558" y="1382078"/>
            <a:ext cx="45920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dirty="0"/>
              <a:t>bowling ball of mass </a:t>
            </a:r>
            <a:r>
              <a:rPr lang="en-US" dirty="0" smtClean="0"/>
              <a:t>m = 1kg </a:t>
            </a:r>
            <a:r>
              <a:rPr lang="en-US" dirty="0"/>
              <a:t>is suspended from the ceiling by a cord of length L. The ball is released from rest when the cord makes an angle </a:t>
            </a:r>
            <a:r>
              <a:rPr lang="en-US" dirty="0" err="1">
                <a:latin typeface="Symbol" pitchFamily="18" charset="2"/>
              </a:rPr>
              <a:t>q</a:t>
            </a:r>
            <a:r>
              <a:rPr lang="en-US" baseline="-25000" dirty="0" err="1"/>
              <a:t>A</a:t>
            </a:r>
            <a:r>
              <a:rPr lang="en-US" dirty="0"/>
              <a:t> with the vertical. 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1" y="359791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 smtClean="0"/>
              <a:t>Find the potential gravitational energy of the ball at point A (relative to point B) assuming a cord length L = 4 m and an angle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baseline="-25000" dirty="0" err="1" smtClean="0"/>
              <a:t>A</a:t>
            </a:r>
            <a:r>
              <a:rPr lang="en-US" dirty="0" smtClean="0"/>
              <a:t> = 27.7</a:t>
            </a:r>
            <a:r>
              <a:rPr lang="en-US" dirty="0" smtClean="0">
                <a:cs typeface="Times New Roman" pitchFamily="18" charset="0"/>
              </a:rPr>
              <a:t>°</a:t>
            </a:r>
            <a:r>
              <a:rPr lang="en-US" dirty="0" smtClean="0"/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 smtClean="0"/>
              <a:t>Find </a:t>
            </a:r>
            <a:r>
              <a:rPr lang="en-US" dirty="0"/>
              <a:t>the speed of the ball at the lowest point </a:t>
            </a:r>
            <a:r>
              <a:rPr lang="en-US" dirty="0" smtClean="0"/>
              <a:t>B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dirty="0" smtClean="0"/>
              <a:t>A)  1 m/s	B) 2 m/s	C) 3 m/s	D) 4 m/s	E) 5 m/s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ball swings back. Will it crush the operator’s nose</a:t>
            </a:r>
            <a:r>
              <a:rPr lang="en-US" dirty="0" smtClean="0"/>
              <a:t>?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dirty="0" smtClean="0"/>
              <a:t>A) Yes	B) No		C) Depends on the size of the nose.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2" name="Picture 8" descr="SE08_02"/>
          <p:cNvPicPr>
            <a:picLocks noChangeAspect="1" noChangeArrowheads="1"/>
          </p:cNvPicPr>
          <p:nvPr/>
        </p:nvPicPr>
        <p:blipFill>
          <a:blip r:embed="rId2" cstate="print">
            <a:lum bright="-18000" contrast="36000"/>
          </a:blip>
          <a:srcRect l="24559" t="25793" r="55208" b="70004"/>
          <a:stretch>
            <a:fillRect/>
          </a:stretch>
        </p:blipFill>
        <p:spPr bwMode="auto">
          <a:xfrm>
            <a:off x="6194425" y="6318568"/>
            <a:ext cx="2747963" cy="428625"/>
          </a:xfrm>
          <a:prstGeom prst="rect">
            <a:avLst/>
          </a:prstGeom>
          <a:noFill/>
        </p:spPr>
      </p:pic>
      <p:pic>
        <p:nvPicPr>
          <p:cNvPr id="134150" name="Picture 6" descr="SE08_04"/>
          <p:cNvPicPr>
            <a:picLocks noChangeAspect="1" noChangeArrowheads="1"/>
          </p:cNvPicPr>
          <p:nvPr/>
        </p:nvPicPr>
        <p:blipFill>
          <a:blip r:embed="rId3" cstate="print"/>
          <a:srcRect l="43857" t="25157" r="44833" b="26250"/>
          <a:stretch>
            <a:fillRect/>
          </a:stretch>
        </p:blipFill>
        <p:spPr bwMode="auto">
          <a:xfrm>
            <a:off x="7345363" y="3959543"/>
            <a:ext cx="752475" cy="2424112"/>
          </a:xfrm>
          <a:prstGeom prst="rect">
            <a:avLst/>
          </a:prstGeom>
          <a:noFill/>
        </p:spPr>
      </p:pic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336550" y="893128"/>
            <a:ext cx="56070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/>
              <a:t>A block of mass </a:t>
            </a:r>
            <a:r>
              <a:rPr lang="en-US" dirty="0" smtClean="0"/>
              <a:t>0.50 kg </a:t>
            </a:r>
            <a:r>
              <a:rPr lang="en-US" dirty="0"/>
              <a:t>is placed on top of a light, vertical spring </a:t>
            </a:r>
            <a:r>
              <a:rPr lang="en-US" dirty="0" smtClean="0"/>
              <a:t>with k = 1000 </a:t>
            </a:r>
            <a:r>
              <a:rPr lang="en-US" dirty="0"/>
              <a:t>N/m and pushed downward so that the spring is compressed by </a:t>
            </a:r>
            <a:r>
              <a:rPr lang="en-US" dirty="0" smtClean="0"/>
              <a:t>0.10 </a:t>
            </a:r>
            <a:r>
              <a:rPr lang="en-US" dirty="0"/>
              <a:t>m. After the block is released from rest, it travels upward and then leaves the spring. 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 smtClean="0"/>
              <a:t>To </a:t>
            </a:r>
            <a:r>
              <a:rPr lang="en-US" dirty="0"/>
              <a:t>what maximum height above the point of release does it rise?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</a:pPr>
            <a:r>
              <a:rPr lang="en-US" dirty="0" smtClean="0"/>
              <a:t>Assume </a:t>
            </a:r>
            <a:r>
              <a:rPr lang="en-US" dirty="0"/>
              <a:t>there are no frictional losses.  </a:t>
            </a:r>
          </a:p>
        </p:txBody>
      </p:sp>
      <p:pic>
        <p:nvPicPr>
          <p:cNvPr id="134154" name="Picture 10" descr="SE08_02"/>
          <p:cNvPicPr>
            <a:picLocks noChangeAspect="1" noChangeArrowheads="1"/>
          </p:cNvPicPr>
          <p:nvPr/>
        </p:nvPicPr>
        <p:blipFill>
          <a:blip r:embed="rId2" cstate="print">
            <a:lum bright="-18000" contrast="36000"/>
          </a:blip>
          <a:srcRect l="49818" t="75459" r="43617" b="16527"/>
          <a:stretch>
            <a:fillRect/>
          </a:stretch>
        </p:blipFill>
        <p:spPr bwMode="auto">
          <a:xfrm>
            <a:off x="7232650" y="722630"/>
            <a:ext cx="839788" cy="768350"/>
          </a:xfrm>
          <a:prstGeom prst="rect">
            <a:avLst/>
          </a:prstGeom>
          <a:noFill/>
        </p:spPr>
      </p:pic>
      <p:sp>
        <p:nvSpPr>
          <p:cNvPr id="134155" name="Line 11"/>
          <p:cNvSpPr>
            <a:spLocks noChangeShapeType="1"/>
          </p:cNvSpPr>
          <p:nvPr/>
        </p:nvSpPr>
        <p:spPr bwMode="auto">
          <a:xfrm>
            <a:off x="7747000" y="1481455"/>
            <a:ext cx="0" cy="2457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7884552" y="2257743"/>
            <a:ext cx="103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h = 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147638" y="13176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8.5</a:t>
            </a:r>
          </a:p>
        </p:txBody>
      </p:sp>
      <p:sp>
        <p:nvSpPr>
          <p:cNvPr id="134159" name="Rectangle 15"/>
          <p:cNvSpPr>
            <a:spLocks noChangeArrowheads="1"/>
          </p:cNvSpPr>
          <p:nvPr/>
        </p:nvSpPr>
        <p:spPr bwMode="auto">
          <a:xfrm>
            <a:off x="7156926" y="3957955"/>
            <a:ext cx="1189832" cy="120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215900" y="874713"/>
            <a:ext cx="4584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Non-conservative forces:</a:t>
            </a:r>
            <a:endParaRPr lang="en-US" sz="3200"/>
          </a:p>
        </p:txBody>
      </p:sp>
      <p:pic>
        <p:nvPicPr>
          <p:cNvPr id="155651" name="Picture 3" descr="SE08_03"/>
          <p:cNvPicPr>
            <a:picLocks noChangeAspect="1" noChangeArrowheads="1"/>
          </p:cNvPicPr>
          <p:nvPr/>
        </p:nvPicPr>
        <p:blipFill>
          <a:blip r:embed="rId3" cstate="print">
            <a:lum bright="-18000" contrast="18000"/>
          </a:blip>
          <a:srcRect l="18539" t="17422" r="17874" b="38914"/>
          <a:stretch>
            <a:fillRect/>
          </a:stretch>
        </p:blipFill>
        <p:spPr bwMode="auto">
          <a:xfrm>
            <a:off x="5613724" y="5309535"/>
            <a:ext cx="2847694" cy="1466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14313" y="1524000"/>
            <a:ext cx="851217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 force is non-conservative if it causes a change in mechanical energy; mechanical energy is the sum of kinetic and potential energy.  </a:t>
            </a:r>
            <a:endParaRPr lang="en-US" b="1" dirty="0" smtClean="0"/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2000" dirty="0" smtClean="0"/>
              <a:t>Example</a:t>
            </a:r>
            <a:r>
              <a:rPr lang="en-US" sz="2000" dirty="0"/>
              <a:t>: Frictional force.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  This energy cannot be converted back into other forms of energy (irreversible).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  Work does depend on path.</a:t>
            </a:r>
            <a:endParaRPr lang="en-US" dirty="0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20650" y="111125"/>
            <a:ext cx="8757132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Conservative and non-conservative forces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3064470" y="6465523"/>
            <a:ext cx="333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Sliding a book on a table</a:t>
            </a:r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1701800" y="2462350"/>
          <a:ext cx="5808663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2" name="Equation" r:id="rId4" imgW="1777680" imgH="482400" progId="Equation.DSMT4">
                  <p:embed/>
                </p:oleObj>
              </mc:Choice>
              <mc:Fallback>
                <p:oleObj name="Equation" r:id="rId4" imgW="177768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2462350"/>
                        <a:ext cx="5808663" cy="15716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4271058"/>
            <a:ext cx="91440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236538" y="215900"/>
            <a:ext cx="78517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Work done by non-conservative forces</a:t>
            </a:r>
            <a:endParaRPr lang="en-US" sz="1800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55588" y="1300163"/>
            <a:ext cx="8305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1.  Work done by an applied force.</a:t>
            </a:r>
          </a:p>
          <a:p>
            <a:r>
              <a:rPr lang="en-US"/>
              <a:t>(System is not isolated)</a:t>
            </a:r>
          </a:p>
          <a:p>
            <a:endParaRPr lang="en-US"/>
          </a:p>
          <a:p>
            <a:r>
              <a:rPr lang="en-US"/>
              <a:t>An applied force can transfer energy into or out of the system.  </a:t>
            </a:r>
          </a:p>
          <a:p>
            <a:endParaRPr lang="en-US"/>
          </a:p>
          <a:p>
            <a:r>
              <a:rPr lang="en-US"/>
              <a:t>Example. Applying a force to an object and lifting increases the energy of the object. </a:t>
            </a:r>
          </a:p>
          <a:p>
            <a:endParaRPr lang="en-US"/>
          </a:p>
        </p:txBody>
      </p:sp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2487613" y="4645025"/>
          <a:ext cx="37417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8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645025"/>
                        <a:ext cx="3741737" cy="5476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236538" y="215900"/>
            <a:ext cx="78517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Work done by non-conservative forces</a:t>
            </a:r>
            <a:endParaRPr lang="en-US" sz="1800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55588" y="1300163"/>
            <a:ext cx="83058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2. Situations involving kinetic friction.</a:t>
            </a:r>
          </a:p>
          <a:p>
            <a:r>
              <a:rPr lang="en-US" sz="2000"/>
              <a:t>(Friction is not a conservative force).  </a:t>
            </a:r>
          </a:p>
          <a:p>
            <a:endParaRPr lang="en-US" sz="2000"/>
          </a:p>
          <a:p>
            <a:r>
              <a:rPr lang="en-US"/>
              <a:t>Kinetic friction is an example of a __________________ force. </a:t>
            </a:r>
          </a:p>
          <a:p>
            <a:r>
              <a:rPr lang="en-US"/>
              <a:t>If an object moves over a surface through a distance d, and it experiences a kinetic frictional force of f</a:t>
            </a:r>
            <a:r>
              <a:rPr lang="en-US" baseline="-25000"/>
              <a:t>k</a:t>
            </a:r>
            <a:r>
              <a:rPr lang="en-US"/>
              <a:t> it is loosing kinetic energy</a:t>
            </a:r>
          </a:p>
        </p:txBody>
      </p:sp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2633663" y="4057650"/>
          <a:ext cx="36099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2" name="Equation" r:id="rId3" imgW="1104840" imgH="241200" progId="Equation.3">
                  <p:embed/>
                </p:oleObj>
              </mc:Choice>
              <mc:Fallback>
                <p:oleObj name="Equation" r:id="rId3" imgW="11048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4057650"/>
                        <a:ext cx="3609975" cy="7858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766763" y="5110163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Thus, the mechanical energy (E = U + K) of the system is reduced by this amount.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539674" y="338292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8.6</a:t>
            </a:r>
            <a:endParaRPr lang="en-US" sz="2800" dirty="0"/>
          </a:p>
        </p:txBody>
      </p:sp>
      <p:sp>
        <p:nvSpPr>
          <p:cNvPr id="166935" name="Rectangle 23"/>
          <p:cNvSpPr>
            <a:spLocks noChangeArrowheads="1"/>
          </p:cNvSpPr>
          <p:nvPr/>
        </p:nvSpPr>
        <p:spPr bwMode="auto">
          <a:xfrm>
            <a:off x="788276" y="1276515"/>
            <a:ext cx="774612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218" tIns="0" rIns="2221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10.0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kg block is released from rest at point A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 the figure below. The track is frictionless except for the portion between points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C,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which has a length of 6.00 m and a frictional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coefficient of 0.3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The block travels down the track,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hits a spring of force constant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2500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N/m.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How far does the spring get compress as the block comes momentarily to a stop?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942" name="Picture 30" descr="http://www.webassign.net/serpse8/8-p-06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960" y="4087014"/>
            <a:ext cx="8137982" cy="2405226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166948" name="DefaultOcx" r:id="rId2" imgW="914400" imgH="228600"/>
        </mc:Choice>
        <mc:Fallback>
          <p:control name="DefaultOcx" r:id="rId2" imgW="914400" imgH="228600">
            <p:pic>
              <p:nvPicPr>
                <p:cNvPr id="2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481012" y="214313"/>
            <a:ext cx="3481388" cy="707886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Power (review)</a:t>
            </a:r>
            <a:endParaRPr lang="en-US" sz="40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8613" y="1003300"/>
            <a:ext cx="6548438" cy="1049338"/>
            <a:chOff x="207" y="632"/>
            <a:chExt cx="4125" cy="661"/>
          </a:xfrm>
        </p:grpSpPr>
        <p:sp>
          <p:nvSpPr>
            <p:cNvPr id="124931" name="Text Box 3"/>
            <p:cNvSpPr txBox="1">
              <a:spLocks noChangeArrowheads="1"/>
            </p:cNvSpPr>
            <p:nvPr/>
          </p:nvSpPr>
          <p:spPr bwMode="auto">
            <a:xfrm>
              <a:off x="207" y="770"/>
              <a:ext cx="31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 dirty="0"/>
                <a:t>Power is the rate at which work is </a:t>
              </a:r>
              <a:r>
                <a:rPr lang="en-US" u="sng" dirty="0" smtClean="0"/>
                <a:t>done, or energy expended: </a:t>
              </a:r>
              <a:endParaRPr lang="en-US" u="sng" dirty="0"/>
            </a:p>
          </p:txBody>
        </p:sp>
        <p:graphicFrame>
          <p:nvGraphicFramePr>
            <p:cNvPr id="124932" name="Object 4"/>
            <p:cNvGraphicFramePr>
              <a:graphicFrameLocks noChangeAspect="1"/>
            </p:cNvGraphicFramePr>
            <p:nvPr/>
          </p:nvGraphicFramePr>
          <p:xfrm>
            <a:off x="3485" y="632"/>
            <a:ext cx="847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94" name="Equation" r:id="rId3" imgW="558720" imgH="393480" progId="Equation.3">
                    <p:embed/>
                  </p:oleObj>
                </mc:Choice>
                <mc:Fallback>
                  <p:oleObj name="Equation" r:id="rId3" imgW="5587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5" y="632"/>
                          <a:ext cx="847" cy="596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8613" y="2170113"/>
            <a:ext cx="6545262" cy="1066800"/>
            <a:chOff x="207" y="1367"/>
            <a:chExt cx="4123" cy="672"/>
          </a:xfrm>
        </p:grpSpPr>
        <p:sp>
          <p:nvSpPr>
            <p:cNvPr id="124933" name="Text Box 5"/>
            <p:cNvSpPr txBox="1">
              <a:spLocks noChangeArrowheads="1"/>
            </p:cNvSpPr>
            <p:nvPr/>
          </p:nvSpPr>
          <p:spPr bwMode="auto">
            <a:xfrm>
              <a:off x="207" y="1564"/>
              <a:ext cx="39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/>
                <a:t>Average power </a:t>
              </a:r>
              <a:r>
                <a:rPr lang="en-US" sz="1800"/>
                <a:t>(work done per time interval </a:t>
              </a:r>
              <a:r>
                <a:rPr lang="en-US" sz="1800">
                  <a:latin typeface="Symbol" pitchFamily="18" charset="2"/>
                </a:rPr>
                <a:t>D</a:t>
              </a:r>
              <a:r>
                <a:rPr lang="en-US" sz="1800"/>
                <a:t>t):</a:t>
              </a:r>
            </a:p>
          </p:txBody>
        </p:sp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3527" y="1367"/>
            <a:ext cx="803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95" name="Equation" r:id="rId5" imgW="469800" imgH="393480" progId="Equation.3">
                    <p:embed/>
                  </p:oleObj>
                </mc:Choice>
                <mc:Fallback>
                  <p:oleObj name="Equation" r:id="rId5" imgW="46980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" y="1367"/>
                          <a:ext cx="803" cy="672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4300" y="3567113"/>
            <a:ext cx="9029700" cy="1393825"/>
            <a:chOff x="72" y="2247"/>
            <a:chExt cx="5688" cy="878"/>
          </a:xfrm>
        </p:grpSpPr>
        <p:sp>
          <p:nvSpPr>
            <p:cNvPr id="124936" name="Line 8"/>
            <p:cNvSpPr>
              <a:spLocks noChangeShapeType="1"/>
            </p:cNvSpPr>
            <p:nvPr/>
          </p:nvSpPr>
          <p:spPr bwMode="auto">
            <a:xfrm>
              <a:off x="101" y="2247"/>
              <a:ext cx="5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4937" name="Object 9"/>
            <p:cNvGraphicFramePr>
              <a:graphicFrameLocks noChangeAspect="1"/>
            </p:cNvGraphicFramePr>
            <p:nvPr/>
          </p:nvGraphicFramePr>
          <p:xfrm>
            <a:off x="3507" y="2350"/>
            <a:ext cx="2190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96" name="Equation" r:id="rId7" imgW="1587240" imgH="393480" progId="Equation.3">
                    <p:embed/>
                  </p:oleObj>
                </mc:Choice>
                <mc:Fallback>
                  <p:oleObj name="Equation" r:id="rId7" imgW="158724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7" y="2350"/>
                          <a:ext cx="2190" cy="542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207" y="2465"/>
              <a:ext cx="2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 power can also be expressed as:</a:t>
              </a:r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4917" y="2873"/>
              <a:ext cx="8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/>
                <a:t>Dot product</a:t>
              </a:r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>
              <a:off x="72" y="3125"/>
              <a:ext cx="5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7405688" y="1033145"/>
          <a:ext cx="12223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7" name="Equation" r:id="rId9" imgW="507960" imgH="393480" progId="Equation.DSMT4">
                  <p:embed/>
                </p:oleObj>
              </mc:Choice>
              <mc:Fallback>
                <p:oleObj name="Equation" r:id="rId9" imgW="5079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8" y="1033145"/>
                        <a:ext cx="1222375" cy="9461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7382193" y="2185353"/>
          <a:ext cx="12747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8" name="Equation" r:id="rId11" imgW="469800" imgH="393480" progId="Equation.DSMT4">
                  <p:embed/>
                </p:oleObj>
              </mc:Choice>
              <mc:Fallback>
                <p:oleObj name="Equation" r:id="rId11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2193" y="2185353"/>
                        <a:ext cx="1274762" cy="10668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21970" y="5149850"/>
            <a:ext cx="575691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The units of power are </a:t>
            </a:r>
            <a:r>
              <a:rPr lang="en-US" sz="2000" b="1" dirty="0"/>
              <a:t>joule/sec </a:t>
            </a:r>
            <a:r>
              <a:rPr lang="en-US" sz="2000" dirty="0"/>
              <a:t>(J/s) = </a:t>
            </a:r>
            <a:r>
              <a:rPr lang="en-US" sz="2000" b="1" dirty="0"/>
              <a:t>Watt </a:t>
            </a:r>
            <a:r>
              <a:rPr lang="en-US" sz="2000" dirty="0"/>
              <a:t>(W)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James Watt (1736-1819)</a:t>
            </a:r>
            <a:r>
              <a:rPr lang="en-US" sz="1400" dirty="0"/>
              <a:t>; Scottish inventor and engineer whose improvements to the steam engine were fundamental to the changes wrought by the Industrial Revolution.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(from Wikipedia)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(1 horsepower = 746 W)</a:t>
            </a:r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98715" y="5083175"/>
            <a:ext cx="12827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00050" y="857250"/>
            <a:ext cx="58940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An elite </a:t>
            </a:r>
            <a:r>
              <a:rPr lang="en-US" dirty="0" smtClean="0"/>
              <a:t>endurance athlete </a:t>
            </a:r>
            <a:r>
              <a:rPr lang="en-US" dirty="0"/>
              <a:t>(mass 70 kg) has a power output of 450 W (at the aerobic threshold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At maximum exertion (maximum power output), how </a:t>
            </a:r>
            <a:r>
              <a:rPr lang="en-US" dirty="0"/>
              <a:t>long will it take him to climb </a:t>
            </a:r>
            <a:r>
              <a:rPr lang="en-US" dirty="0" smtClean="0"/>
              <a:t>Pilot Mountain (~330 </a:t>
            </a:r>
            <a:r>
              <a:rPr lang="en-US" dirty="0"/>
              <a:t>m </a:t>
            </a:r>
            <a:r>
              <a:rPr lang="en-US" dirty="0" smtClean="0"/>
              <a:t>vertical elevation); ignore air resistance?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dirty="0" smtClean="0"/>
              <a:t>~500 s		B)  ~600 s</a:t>
            </a:r>
          </a:p>
          <a:p>
            <a:pPr marL="457200" indent="-457200">
              <a:lnSpc>
                <a:spcPct val="150000"/>
              </a:lnSpc>
            </a:pPr>
            <a:r>
              <a:rPr lang="en-US" dirty="0" smtClean="0"/>
              <a:t>C)  ~700 s		D)  ~800 s</a:t>
            </a:r>
          </a:p>
          <a:p>
            <a:pPr marL="457200" indent="-457200">
              <a:lnSpc>
                <a:spcPct val="150000"/>
              </a:lnSpc>
            </a:pPr>
            <a:r>
              <a:rPr lang="en-US" dirty="0" smtClean="0"/>
              <a:t>E)  ~900 s</a:t>
            </a:r>
            <a:endParaRPr lang="en-US" dirty="0"/>
          </a:p>
        </p:txBody>
      </p:sp>
      <p:pic>
        <p:nvPicPr>
          <p:cNvPr id="6" name="Picture 2" descr="http://www.cyclinghalloffame.com/riders/pics/Armstrong_L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108966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2890" y="6364069"/>
            <a:ext cx="859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(Power output for a good athlete is 200 – 300 </a:t>
            </a:r>
            <a:r>
              <a:rPr lang="en-US" sz="1800" dirty="0" smtClean="0"/>
              <a:t>W at the aerobic threshold)</a:t>
            </a:r>
            <a:endParaRPr lang="en-US" sz="18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674" y="170652"/>
            <a:ext cx="6821246" cy="52322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8.7; </a:t>
            </a: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779463" y="860425"/>
            <a:ext cx="7839075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 b="1" u="sng" dirty="0"/>
              <a:t>Potential energy U: 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dirty="0"/>
              <a:t>Can be thought of as stored energy that can either do work or be converted to kinetic energy.</a:t>
            </a:r>
            <a:r>
              <a:rPr lang="en-US" dirty="0"/>
              <a:t> 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dirty="0"/>
              <a:t>When work gets done on an object, its potential and/or kinetic energy increases. </a:t>
            </a:r>
          </a:p>
          <a:p>
            <a:pPr marL="457200" indent="-457200">
              <a:spcBef>
                <a:spcPct val="50000"/>
              </a:spcBef>
            </a:pPr>
            <a:endParaRPr lang="en-US" sz="2800" dirty="0"/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dirty="0"/>
              <a:t>There are different types of potential energy: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Gravitational energy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Elastic potential energy (energy in </a:t>
            </a:r>
            <a:r>
              <a:rPr lang="en-US" dirty="0" smtClean="0"/>
              <a:t>a stretched </a:t>
            </a:r>
            <a:r>
              <a:rPr lang="en-US" dirty="0"/>
              <a:t>spring)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Others (magnetic, electric, chemical, …).</a:t>
            </a:r>
            <a:r>
              <a:rPr lang="en-US" sz="1400" dirty="0"/>
              <a:t> Won’t deal with those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SE08_01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25317" t="10573" r="25317" b="8803"/>
          <a:stretch>
            <a:fillRect/>
          </a:stretch>
        </p:blipFill>
        <p:spPr bwMode="auto">
          <a:xfrm>
            <a:off x="5418138" y="77788"/>
            <a:ext cx="3616325" cy="4430712"/>
          </a:xfrm>
          <a:prstGeom prst="rect">
            <a:avLst/>
          </a:prstGeom>
          <a:noFill/>
        </p:spPr>
      </p:pic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44500" y="295275"/>
            <a:ext cx="3589338" cy="12001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Gravitational potential energy: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47675" y="2205038"/>
          <a:ext cx="381158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Equation" r:id="rId4" imgW="825480" imgH="241200" progId="Equation.3">
                  <p:embed/>
                </p:oleObj>
              </mc:Choice>
              <mc:Fallback>
                <p:oleObj name="Equation" r:id="rId4" imgW="825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205038"/>
                        <a:ext cx="3811588" cy="11144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536575" y="4764088"/>
            <a:ext cx="80565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Potential energy only depends on y (height) and not on x (lateral distance)</a:t>
            </a:r>
          </a:p>
        </p:txBody>
      </p:sp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652463" y="5588000"/>
          <a:ext cx="77882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2" name="Equation" r:id="rId6" imgW="1841400" imgH="241200" progId="Equation.3">
                  <p:embed/>
                </p:oleObj>
              </mc:Choice>
              <mc:Fallback>
                <p:oleObj name="Equation" r:id="rId6" imgW="18414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5588000"/>
                        <a:ext cx="7788275" cy="10207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482600" y="1679575"/>
            <a:ext cx="55387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Michael Jordan is 1.98 m tall, has a mass of 100 kg, does a vertical leap of 1.00 m and dunks successfully.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How </a:t>
            </a:r>
            <a:r>
              <a:rPr lang="en-US" dirty="0"/>
              <a:t>much </a:t>
            </a:r>
            <a:r>
              <a:rPr lang="en-US" dirty="0" smtClean="0"/>
              <a:t>gravitational potential energy has he gained at his highest point?  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 dirty="0"/>
              <a:t>0 J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 dirty="0" smtClean="0"/>
              <a:t>49 </a:t>
            </a:r>
            <a:r>
              <a:rPr lang="en-US" dirty="0"/>
              <a:t>J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 dirty="0" smtClean="0"/>
              <a:t>98 </a:t>
            </a:r>
            <a:r>
              <a:rPr lang="en-US" dirty="0"/>
              <a:t>J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 dirty="0" smtClean="0"/>
              <a:t>980 </a:t>
            </a:r>
            <a:r>
              <a:rPr lang="en-US" dirty="0"/>
              <a:t>J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n-US" dirty="0"/>
              <a:t>None of the above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1938" y="233363"/>
            <a:ext cx="3775075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8.1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  <p:pic>
        <p:nvPicPr>
          <p:cNvPr id="11" name="Picture 4" descr="0401008P_Knicks_v_Bulls_Jord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238" y="1787525"/>
            <a:ext cx="2431807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SE07_11"/>
          <p:cNvPicPr>
            <a:picLocks noChangeAspect="1" noChangeArrowheads="1"/>
          </p:cNvPicPr>
          <p:nvPr/>
        </p:nvPicPr>
        <p:blipFill>
          <a:blip r:embed="rId3" cstate="print"/>
          <a:srcRect l="15218" t="27344" r="17210" b="21172"/>
          <a:stretch>
            <a:fillRect/>
          </a:stretch>
        </p:blipFill>
        <p:spPr bwMode="auto">
          <a:xfrm>
            <a:off x="4025900" y="122238"/>
            <a:ext cx="497998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495300" y="2243138"/>
          <a:ext cx="5097463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5" name="Equation" r:id="rId4" imgW="1155600" imgH="393480" progId="Equation.DSMT4">
                  <p:embed/>
                </p:oleObj>
              </mc:Choice>
              <mc:Fallback>
                <p:oleObj name="Equation" r:id="rId4" imgW="1155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2243138"/>
                        <a:ext cx="5097463" cy="173513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77825" y="1682750"/>
            <a:ext cx="420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Work done by a spring: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6345238" y="2397125"/>
            <a:ext cx="6873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x</a:t>
            </a:r>
            <a:r>
              <a:rPr lang="en-US" baseline="-25000"/>
              <a:t>i</a:t>
            </a:r>
            <a:endParaRPr lang="en-US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550150" y="2397125"/>
            <a:ext cx="971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x</a:t>
            </a:r>
            <a:r>
              <a:rPr lang="en-US" baseline="-25000"/>
              <a:t>f</a:t>
            </a:r>
            <a:endParaRPr lang="en-US"/>
          </a:p>
        </p:txBody>
      </p:sp>
      <p:graphicFrame>
        <p:nvGraphicFramePr>
          <p:cNvPr id="152584" name="Object 8"/>
          <p:cNvGraphicFramePr>
            <a:graphicFrameLocks noChangeAspect="1"/>
          </p:cNvGraphicFramePr>
          <p:nvPr/>
        </p:nvGraphicFramePr>
        <p:xfrm>
          <a:off x="2354263" y="4945063"/>
          <a:ext cx="2968625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6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4945063"/>
                        <a:ext cx="2968625" cy="173513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22263" y="4451350"/>
            <a:ext cx="586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Elastic potential energy stored in a spring:</a:t>
            </a:r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5605463" y="5116513"/>
            <a:ext cx="3295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spring is stretched or compresses from its equilibrium position by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266700" y="101600"/>
            <a:ext cx="86883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/>
              <a:t>Review important energy/work formulas:</a:t>
            </a:r>
          </a:p>
          <a:p>
            <a:pPr>
              <a:spcBef>
                <a:spcPct val="50000"/>
              </a:spcBef>
            </a:pPr>
            <a:r>
              <a:rPr lang="en-US" u="sng"/>
              <a:t>Work:</a:t>
            </a:r>
            <a:r>
              <a:rPr lang="en-US"/>
              <a:t> </a:t>
            </a:r>
          </a:p>
        </p:txBody>
      </p:sp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558800" y="5589588"/>
          <a:ext cx="64960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8" name="Equation" r:id="rId3" imgW="2323800" imgH="393480" progId="Equation.3">
                  <p:embed/>
                </p:oleObj>
              </mc:Choice>
              <mc:Fallback>
                <p:oleObj name="Equation" r:id="rId3" imgW="2323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589588"/>
                        <a:ext cx="6496050" cy="10985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50863" y="4687888"/>
          <a:ext cx="82788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9" name="Equation" r:id="rId5" imgW="2882880" imgH="253800" progId="Equation.3">
                  <p:embed/>
                </p:oleObj>
              </mc:Choice>
              <mc:Fallback>
                <p:oleObj name="Equation" r:id="rId5" imgW="28828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4687888"/>
                        <a:ext cx="8278812" cy="7286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1862138" y="879475"/>
          <a:ext cx="3443287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0" name="Equation" r:id="rId7" imgW="1574640" imgH="812520" progId="Equation.DSMT4">
                  <p:embed/>
                </p:oleObj>
              </mc:Choice>
              <mc:Fallback>
                <p:oleObj name="Equation" r:id="rId7" imgW="157464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879475"/>
                        <a:ext cx="3443287" cy="17732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539750" y="3475038"/>
          <a:ext cx="49784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1" name="Equation" r:id="rId9" imgW="1930320" imgH="393480" progId="Equation.3">
                  <p:embed/>
                </p:oleObj>
              </mc:Choice>
              <mc:Fallback>
                <p:oleObj name="Equation" r:id="rId9" imgW="1930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75038"/>
                        <a:ext cx="4978400" cy="10144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5948363" y="974725"/>
          <a:ext cx="21653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2" name="Equation" r:id="rId11" imgW="876240" imgH="507960" progId="Equation.3">
                  <p:embed/>
                </p:oleObj>
              </mc:Choice>
              <mc:Fallback>
                <p:oleObj name="Equation" r:id="rId11" imgW="87624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974725"/>
                        <a:ext cx="2165350" cy="12541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495300" y="2779713"/>
            <a:ext cx="228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Forms of energy: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6369050" y="2341563"/>
            <a:ext cx="221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 area under F(x) vs. x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SE08_04"/>
          <p:cNvPicPr>
            <a:picLocks noChangeAspect="1" noChangeArrowheads="1"/>
          </p:cNvPicPr>
          <p:nvPr/>
        </p:nvPicPr>
        <p:blipFill>
          <a:blip r:embed="rId2" cstate="print"/>
          <a:srcRect l="33932" t="18985" r="33424" b="11250"/>
          <a:stretch>
            <a:fillRect/>
          </a:stretch>
        </p:blipFill>
        <p:spPr bwMode="auto">
          <a:xfrm>
            <a:off x="6210300" y="247650"/>
            <a:ext cx="2652713" cy="4252913"/>
          </a:xfrm>
          <a:prstGeom prst="rect">
            <a:avLst/>
          </a:prstGeom>
          <a:noFill/>
        </p:spPr>
      </p:pic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550863" y="1062038"/>
            <a:ext cx="49895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mass m is bobbing up and down on a spring.</a:t>
            </a:r>
          </a:p>
          <a:p>
            <a:pPr>
              <a:spcBef>
                <a:spcPct val="50000"/>
              </a:spcBef>
            </a:pPr>
            <a:r>
              <a:rPr lang="en-US" dirty="0"/>
              <a:t>Describe the various forms of energy of this system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Notice how one form of energy gets transformed into another form </a:t>
            </a:r>
            <a:r>
              <a:rPr lang="en-US" smtClean="0"/>
              <a:t>of energy.  </a:t>
            </a:r>
            <a:endParaRPr lang="en-US" dirty="0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61938" y="23336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8.2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20650" y="111125"/>
            <a:ext cx="859472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Conservative and non-conservative forces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88913" y="800100"/>
            <a:ext cx="6645275" cy="4300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Conservative forces: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Work is independent of the path taken.</a:t>
            </a:r>
          </a:p>
          <a:p>
            <a:pPr>
              <a:spcBef>
                <a:spcPct val="50000"/>
              </a:spcBef>
            </a:pPr>
            <a:r>
              <a:rPr lang="en-US"/>
              <a:t>Work depends only on the final and initial point.</a:t>
            </a:r>
          </a:p>
          <a:p>
            <a:pPr>
              <a:spcBef>
                <a:spcPct val="50000"/>
              </a:spcBef>
            </a:pPr>
            <a:r>
              <a:rPr lang="en-US"/>
              <a:t>Work done is zero if the path is a closed loop (same beginning and ending points.) </a:t>
            </a:r>
          </a:p>
          <a:p>
            <a:pPr>
              <a:spcBef>
                <a:spcPct val="50000"/>
              </a:spcBef>
            </a:pPr>
            <a:r>
              <a:rPr lang="en-US"/>
              <a:t>We can </a:t>
            </a:r>
            <a:r>
              <a:rPr lang="en-US" u="sng"/>
              <a:t>always</a:t>
            </a:r>
            <a:r>
              <a:rPr lang="en-US"/>
              <a:t> associate a potential energy with conservative forces. </a:t>
            </a:r>
          </a:p>
          <a:p>
            <a:pPr>
              <a:spcBef>
                <a:spcPct val="50000"/>
              </a:spcBef>
            </a:pPr>
            <a:r>
              <a:rPr lang="en-US"/>
              <a:t>We can </a:t>
            </a:r>
            <a:r>
              <a:rPr lang="en-US" u="sng"/>
              <a:t>only </a:t>
            </a:r>
            <a:r>
              <a:rPr lang="en-US"/>
              <a:t>associate a potential energy with conservative forces. </a:t>
            </a:r>
          </a:p>
        </p:txBody>
      </p:sp>
      <p:pic>
        <p:nvPicPr>
          <p:cNvPr id="131077" name="Picture 5" descr="stongest 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8813" y="831850"/>
            <a:ext cx="1973262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88913" y="5243513"/>
            <a:ext cx="8256587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Work done by a conservative force: W</a:t>
            </a:r>
            <a:r>
              <a:rPr lang="en-US" baseline="-25000"/>
              <a:t>c</a:t>
            </a:r>
            <a:r>
              <a:rPr lang="en-US"/>
              <a:t> = U</a:t>
            </a:r>
            <a:r>
              <a:rPr lang="en-US" baseline="-25000"/>
              <a:t>i</a:t>
            </a:r>
            <a:r>
              <a:rPr lang="en-US"/>
              <a:t> – U</a:t>
            </a:r>
            <a:r>
              <a:rPr lang="en-US" baseline="-25000"/>
              <a:t>f</a:t>
            </a:r>
            <a:r>
              <a:rPr lang="en-US"/>
              <a:t> = -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U</a:t>
            </a:r>
          </a:p>
          <a:p>
            <a:pPr>
              <a:spcBef>
                <a:spcPct val="50000"/>
              </a:spcBef>
            </a:pPr>
            <a:r>
              <a:rPr lang="en-US"/>
              <a:t>Examples of conservative forces:</a:t>
            </a:r>
          </a:p>
          <a:p>
            <a:pPr>
              <a:spcBef>
                <a:spcPct val="50000"/>
              </a:spcBef>
            </a:pPr>
            <a:r>
              <a:rPr lang="en-US"/>
              <a:t>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36550" y="187325"/>
            <a:ext cx="697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Conservation of mechanical energy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80988" y="865188"/>
            <a:ext cx="8618537" cy="15621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we deal only with conservative forces and </a:t>
            </a:r>
          </a:p>
          <a:p>
            <a:pPr>
              <a:spcBef>
                <a:spcPct val="50000"/>
              </a:spcBef>
            </a:pPr>
            <a:r>
              <a:rPr lang="en-US" dirty="0"/>
              <a:t>If we deal with an isolated system (no energy added or removed):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</a:t>
            </a:r>
            <a:r>
              <a:rPr lang="en-US" dirty="0"/>
              <a:t>total mechanical </a:t>
            </a:r>
            <a:r>
              <a:rPr lang="en-US" dirty="0" smtClean="0"/>
              <a:t>energy, E, </a:t>
            </a:r>
            <a:r>
              <a:rPr lang="en-US" dirty="0"/>
              <a:t>of a system remains constant!</a:t>
            </a:r>
          </a:p>
        </p:txBody>
      </p:sp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2703513" y="2946400"/>
          <a:ext cx="30257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8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2946400"/>
                        <a:ext cx="3025775" cy="7826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01600" y="4294188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final and initial energy of a system remain the same:     E</a:t>
            </a:r>
            <a:r>
              <a:rPr lang="en-US" baseline="-25000"/>
              <a:t>i</a:t>
            </a:r>
            <a:r>
              <a:rPr lang="en-US"/>
              <a:t> = E</a:t>
            </a:r>
            <a:r>
              <a:rPr lang="en-US" baseline="-25000"/>
              <a:t>f</a:t>
            </a:r>
            <a:endParaRPr lang="en-US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6321425" y="2782888"/>
            <a:ext cx="22987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E… total energy</a:t>
            </a:r>
          </a:p>
          <a:p>
            <a:pPr>
              <a:spcBef>
                <a:spcPct val="50000"/>
              </a:spcBef>
            </a:pPr>
            <a:r>
              <a:rPr lang="en-US" sz="1800"/>
              <a:t>K… Kinetic energy</a:t>
            </a:r>
          </a:p>
          <a:p>
            <a:pPr>
              <a:spcBef>
                <a:spcPct val="50000"/>
              </a:spcBef>
            </a:pPr>
            <a:r>
              <a:rPr lang="en-US" sz="1800"/>
              <a:t>U… potential energy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592138" y="5085175"/>
            <a:ext cx="227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Thus:  </a:t>
            </a:r>
          </a:p>
        </p:txBody>
      </p:sp>
      <p:graphicFrame>
        <p:nvGraphicFramePr>
          <p:cNvPr id="132105" name="Object 9"/>
          <p:cNvGraphicFramePr>
            <a:graphicFrameLocks noChangeAspect="1"/>
          </p:cNvGraphicFramePr>
          <p:nvPr/>
        </p:nvGraphicFramePr>
        <p:xfrm>
          <a:off x="2611438" y="5229225"/>
          <a:ext cx="37338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9" name="Equation" r:id="rId5" imgW="1143000" imgH="482400" progId="Equation.DSMT4">
                  <p:embed/>
                </p:oleObj>
              </mc:Choice>
              <mc:Fallback>
                <p:oleObj name="Equation" r:id="rId5" imgW="114300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5229225"/>
                        <a:ext cx="3733800" cy="15716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6170</TotalTime>
  <Words>1141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168</cp:revision>
  <cp:lastPrinted>2018-10-16T15:23:19Z</cp:lastPrinted>
  <dcterms:created xsi:type="dcterms:W3CDTF">2001-09-11T22:22:56Z</dcterms:created>
  <dcterms:modified xsi:type="dcterms:W3CDTF">2018-11-07T20:07:25Z</dcterms:modified>
</cp:coreProperties>
</file>