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320" r:id="rId2"/>
    <p:sldId id="282" r:id="rId3"/>
    <p:sldId id="319" r:id="rId4"/>
    <p:sldId id="316" r:id="rId5"/>
    <p:sldId id="308" r:id="rId6"/>
    <p:sldId id="297" r:id="rId7"/>
    <p:sldId id="310" r:id="rId8"/>
    <p:sldId id="298" r:id="rId9"/>
    <p:sldId id="299" r:id="rId10"/>
    <p:sldId id="301" r:id="rId11"/>
    <p:sldId id="317" r:id="rId12"/>
    <p:sldId id="318" r:id="rId1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20" autoAdjust="0"/>
    <p:restoredTop sz="94715" autoAdjust="0"/>
  </p:normalViewPr>
  <p:slideViewPr>
    <p:cSldViewPr snapToGrid="0">
      <p:cViewPr varScale="1">
        <p:scale>
          <a:sx n="53" d="100"/>
          <a:sy n="53" d="100"/>
        </p:scale>
        <p:origin x="452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4" tIns="46218" rIns="92434" bIns="462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8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4" tIns="46218" rIns="92434" bIns="462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329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4" tIns="46218" rIns="92434" bIns="462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8" y="8843329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4" tIns="46218" rIns="92434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7D0A77-D2EB-4968-9A2B-C2F116580E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2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743B3-288B-45FE-9319-DD0A0FB32F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A0F2B-8695-49F3-B2F3-E58F6612F1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CD4D6-CCE7-4C1D-968A-1C0DDDA73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CC377-C9F1-47DC-8170-266AC4D32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5E9B0-3F6E-41C6-A7FD-DD674ECA0D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83D9B-A946-4E96-A4D3-F115A6FAF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485D3-F70A-4C72-BF0F-79A0D75035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AAA0E-93B6-411C-B2A4-56AAF06E5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B84B59-6B36-4B6B-99D4-90536AAB35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AAF77-E22D-4036-B93B-E10E605723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F283A-A415-4F8C-8AEF-48986E8AC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0CA9F8-3633-447D-9616-5A1695F384B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jpe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78372" y="330200"/>
            <a:ext cx="8387256" cy="48474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61963" indent="-461963">
              <a:spcBef>
                <a:spcPct val="50000"/>
              </a:spcBef>
            </a:pPr>
            <a:r>
              <a:rPr lang="en-US" b="1" u="sng" dirty="0"/>
              <a:t>Announcements</a:t>
            </a:r>
            <a:r>
              <a:rPr lang="en-US" dirty="0"/>
              <a:t>:</a:t>
            </a:r>
          </a:p>
          <a:p>
            <a:pPr marL="461963" indent="-461963">
              <a:spcBef>
                <a:spcPct val="50000"/>
              </a:spcBef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Midterm 1 coming up </a:t>
            </a:r>
            <a:r>
              <a:rPr lang="en-US" dirty="0" smtClean="0">
                <a:solidFill>
                  <a:srgbClr val="FF0000"/>
                </a:solidFill>
              </a:rPr>
              <a:t>Monday Oct. 1</a:t>
            </a:r>
            <a:r>
              <a:rPr lang="en-US" dirty="0" smtClean="0"/>
              <a:t>, </a:t>
            </a:r>
            <a:r>
              <a:rPr lang="en-US" dirty="0"/>
              <a:t>(two evening </a:t>
            </a:r>
            <a:r>
              <a:rPr lang="en-US" dirty="0" smtClean="0"/>
              <a:t>times, </a:t>
            </a:r>
            <a:r>
              <a:rPr lang="en-US" dirty="0"/>
              <a:t>5-6 pm or 6-7 pm).</a:t>
            </a:r>
          </a:p>
          <a:p>
            <a:pPr marL="461963" indent="-461963">
              <a:spcBef>
                <a:spcPct val="50000"/>
              </a:spcBef>
              <a:buFontTx/>
              <a:buChar char="-"/>
            </a:pPr>
            <a:r>
              <a:rPr lang="en-US" dirty="0"/>
              <a:t>Material: Chapter </a:t>
            </a:r>
            <a:r>
              <a:rPr lang="en-US" dirty="0" smtClean="0"/>
              <a:t>1-5.  </a:t>
            </a:r>
            <a:endParaRPr lang="en-US" dirty="0"/>
          </a:p>
          <a:p>
            <a:pPr marL="461963" indent="-461963">
              <a:spcBef>
                <a:spcPct val="50000"/>
              </a:spcBef>
              <a:buFontTx/>
              <a:buChar char="-"/>
            </a:pPr>
            <a:r>
              <a:rPr lang="en-US" dirty="0" smtClean="0"/>
              <a:t>I’ll provide key equations (last page of exam). </a:t>
            </a:r>
          </a:p>
          <a:p>
            <a:pPr marL="461963" indent="-461963">
              <a:spcBef>
                <a:spcPct val="50000"/>
              </a:spcBef>
              <a:buFontTx/>
              <a:buChar char="-"/>
            </a:pPr>
            <a:r>
              <a:rPr lang="en-US" dirty="0" smtClean="0"/>
              <a:t>You are allowed to use a </a:t>
            </a:r>
            <a:r>
              <a:rPr lang="en-US" u="sng" dirty="0" smtClean="0"/>
              <a:t>non-programmable</a:t>
            </a:r>
            <a:r>
              <a:rPr lang="en-US" dirty="0" smtClean="0"/>
              <a:t> calculator</a:t>
            </a:r>
            <a:endParaRPr lang="en-US" dirty="0"/>
          </a:p>
          <a:p>
            <a:pPr marL="461963" indent="-461963">
              <a:spcBef>
                <a:spcPct val="50000"/>
              </a:spcBef>
              <a:buFontTx/>
              <a:buChar char="-"/>
            </a:pPr>
            <a:r>
              <a:rPr lang="en-US" dirty="0" smtClean="0"/>
              <a:t>I will put practice exams </a:t>
            </a:r>
            <a:r>
              <a:rPr lang="en-US" dirty="0"/>
              <a:t>on our class web page </a:t>
            </a:r>
            <a:r>
              <a:rPr lang="en-US" sz="1800" dirty="0"/>
              <a:t>(http://www.wfu.edu/~gutholdm/Physics113/phy113.html</a:t>
            </a:r>
            <a:r>
              <a:rPr lang="en-US" sz="1800" dirty="0" smtClean="0"/>
              <a:t>)</a:t>
            </a:r>
          </a:p>
          <a:p>
            <a:pPr marL="461963" indent="-461963">
              <a:spcBef>
                <a:spcPct val="50000"/>
              </a:spcBef>
              <a:buFontTx/>
              <a:buChar char="-"/>
            </a:pPr>
            <a:endParaRPr lang="en-US" sz="1800" dirty="0" smtClean="0"/>
          </a:p>
          <a:p>
            <a:pPr marL="461963" indent="-461963">
              <a:spcBef>
                <a:spcPct val="50000"/>
              </a:spcBef>
              <a:buFontTx/>
              <a:buChar char="-"/>
            </a:pPr>
            <a:r>
              <a:rPr lang="en-US" dirty="0" smtClean="0"/>
              <a:t>Office hours, Sunday, Sept. 29, 12:30 pm – 2:00 pm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073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SE06_05"/>
          <p:cNvPicPr>
            <a:picLocks noChangeAspect="1" noChangeArrowheads="1"/>
          </p:cNvPicPr>
          <p:nvPr/>
        </p:nvPicPr>
        <p:blipFill>
          <a:blip r:embed="rId2" cstate="print">
            <a:lum bright="-12000" contrast="30000"/>
          </a:blip>
          <a:srcRect l="6955" t="23593" r="7619" b="26016"/>
          <a:stretch>
            <a:fillRect/>
          </a:stretch>
        </p:blipFill>
        <p:spPr bwMode="auto">
          <a:xfrm>
            <a:off x="266700" y="182563"/>
            <a:ext cx="6942138" cy="30718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5286375" y="63500"/>
            <a:ext cx="3775075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Black board example 6.1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401638" y="3941763"/>
            <a:ext cx="847407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Jeff Gordon leads his race and must drive into a curve at top speed to win it all. </a:t>
            </a:r>
          </a:p>
          <a:p>
            <a:pPr>
              <a:spcBef>
                <a:spcPct val="50000"/>
              </a:spcBef>
            </a:pPr>
            <a:r>
              <a:rPr lang="en-US"/>
              <a:t>The radius of the curve is 1000.0 m and the coefficient of static friction between his tires and the pavement is 0.500. Find the maximum speed he can have and still make the turn. </a:t>
            </a:r>
          </a:p>
        </p:txBody>
      </p:sp>
      <p:pic>
        <p:nvPicPr>
          <p:cNvPr id="77829" name="Picture 5" descr="w0125e09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5525" y="800100"/>
            <a:ext cx="1616075" cy="246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solidFill>
            <a:srgbClr val="FFCCFF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/>
              <a:t>Non-uniform circular motion, </a:t>
            </a:r>
            <a:br>
              <a:rPr lang="en-US" sz="3600"/>
            </a:br>
            <a:r>
              <a:rPr lang="en-US" sz="3600"/>
              <a:t>tangential and radial acceleration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546100" y="1512888"/>
            <a:ext cx="8058150" cy="2082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Now: consider </a:t>
            </a:r>
            <a:r>
              <a:rPr lang="en-US" sz="2000" dirty="0" smtClean="0"/>
              <a:t>a particle moving </a:t>
            </a:r>
            <a:r>
              <a:rPr lang="en-US" sz="2000" dirty="0"/>
              <a:t>on a circular path with changing speed (speeding up or slowing down).  </a:t>
            </a:r>
          </a:p>
          <a:p>
            <a:pPr>
              <a:spcBef>
                <a:spcPct val="50000"/>
              </a:spcBef>
              <a:buFont typeface="Wingdings" pitchFamily="2" charset="2"/>
              <a:buChar char="à"/>
            </a:pPr>
            <a:r>
              <a:rPr lang="en-US" sz="2000" dirty="0">
                <a:sym typeface="Wingdings" pitchFamily="2" charset="2"/>
              </a:rPr>
              <a:t>Total acceleration has a tangential and radial component: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/>
              <a:t>  Tangential component causes a change in speed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/>
              <a:t>  Radial component causes a change in the direction of the velocity</a:t>
            </a:r>
          </a:p>
        </p:txBody>
      </p:sp>
      <p:graphicFrame>
        <p:nvGraphicFramePr>
          <p:cNvPr id="98309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6921500" y="3987800"/>
          <a:ext cx="1289050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4" name="Equation" r:id="rId3" imgW="672840" imgH="1295280" progId="Equation.3">
                  <p:embed/>
                </p:oleObj>
              </mc:Choice>
              <mc:Fallback>
                <p:oleObj name="Equation" r:id="rId3" imgW="672840" imgH="12952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3987800"/>
                        <a:ext cx="1289050" cy="247967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83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4513" y="3863975"/>
            <a:ext cx="5472112" cy="2752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Non-uniform circular motion, </a:t>
            </a:r>
            <a:br>
              <a:rPr lang="en-US" sz="3600">
                <a:solidFill>
                  <a:schemeClr val="tx2"/>
                </a:solidFill>
              </a:rPr>
            </a:br>
            <a:r>
              <a:rPr lang="en-US" sz="3600">
                <a:solidFill>
                  <a:schemeClr val="tx2"/>
                </a:solidFill>
              </a:rPr>
              <a:t>tangential and radial acceleration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603250" y="1441450"/>
            <a:ext cx="5230813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sng"/>
              <a:t>Previous slide</a:t>
            </a:r>
            <a:r>
              <a:rPr lang="en-US" sz="2000"/>
              <a:t>: acceleration has a radial and tangential component</a:t>
            </a:r>
          </a:p>
          <a:p>
            <a:pPr>
              <a:spcBef>
                <a:spcPct val="50000"/>
              </a:spcBef>
            </a:pP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Force has a corresponding radial and tangential component. </a:t>
            </a:r>
            <a:endParaRPr lang="en-US" sz="2000"/>
          </a:p>
        </p:txBody>
      </p:sp>
      <p:pic>
        <p:nvPicPr>
          <p:cNvPr id="10035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8" y="3725863"/>
            <a:ext cx="4813300" cy="2347912"/>
          </a:xfrm>
          <a:prstGeom prst="rect">
            <a:avLst/>
          </a:prstGeom>
          <a:noFill/>
        </p:spPr>
      </p:pic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274638" y="3057525"/>
            <a:ext cx="8513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5424488" y="3614738"/>
            <a:ext cx="3554412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bead speeds up with constant tangential acceleration, as it moves right. </a:t>
            </a:r>
          </a:p>
          <a:p>
            <a:pPr>
              <a:spcBef>
                <a:spcPct val="50000"/>
              </a:spcBef>
            </a:pPr>
            <a:r>
              <a:rPr lang="en-US"/>
              <a:t>Draw the vectors representing the force on the bead at points A, B, 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42913" y="5684256"/>
            <a:ext cx="8256587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3200"/>
              <a:t>  </a:t>
            </a:r>
            <a:r>
              <a:rPr lang="en-US"/>
              <a:t>In this chapter we will learn about the forces acting on particles when they move on a circular trajectory. 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41425" y="381000"/>
            <a:ext cx="6642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/>
              <a:t>Chapter 6: Circular Motion</a:t>
            </a:r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27025" y="1260475"/>
            <a:ext cx="8404020" cy="24929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Reading assignment: 	Chapter 4.4, 4.5, 6.1, 6.2 </a:t>
            </a:r>
            <a:r>
              <a:rPr lang="en-US" sz="2000" dirty="0"/>
              <a:t>(skip 6.3, 6.4, 6.5</a:t>
            </a:r>
            <a:r>
              <a:rPr lang="en-US" sz="2000" dirty="0" smtClean="0"/>
              <a:t>)</a:t>
            </a:r>
            <a:endParaRPr lang="en-US" dirty="0" smtClean="0"/>
          </a:p>
          <a:p>
            <a:pPr eaLnBrk="0" hangingPunct="0">
              <a:spcBef>
                <a:spcPct val="50000"/>
              </a:spcBef>
            </a:pPr>
            <a:r>
              <a:rPr lang="en-US" dirty="0" smtClean="0"/>
              <a:t>Homework 6 (due </a:t>
            </a:r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Oct. </a:t>
            </a:r>
            <a:r>
              <a:rPr lang="en-US" dirty="0" smtClean="0"/>
              <a:t>4): </a:t>
            </a:r>
            <a:r>
              <a:rPr lang="en-US" dirty="0" smtClean="0"/>
              <a:t>	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/>
              <a:t>		</a:t>
            </a:r>
            <a:r>
              <a:rPr lang="en-US" dirty="0" smtClean="0"/>
              <a:t>Ch</a:t>
            </a:r>
            <a:r>
              <a:rPr lang="en-US" dirty="0"/>
              <a:t>. 4:	</a:t>
            </a:r>
            <a:r>
              <a:rPr lang="en-US" dirty="0" smtClean="0"/>
              <a:t>OQ1, OQ5, 33, 38, 40</a:t>
            </a:r>
            <a:endParaRPr lang="en-US" dirty="0"/>
          </a:p>
          <a:p>
            <a:pPr eaLnBrk="0" hangingPunct="0">
              <a:spcBef>
                <a:spcPct val="50000"/>
              </a:spcBef>
            </a:pPr>
            <a:r>
              <a:rPr lang="en-US" dirty="0"/>
              <a:t>		Ch.6:  </a:t>
            </a:r>
            <a:r>
              <a:rPr lang="en-US" dirty="0" smtClean="0"/>
              <a:t>1, 6, 8</a:t>
            </a:r>
          </a:p>
          <a:p>
            <a:pPr lvl="0">
              <a:spcBef>
                <a:spcPct val="50000"/>
              </a:spcBef>
            </a:pPr>
            <a:r>
              <a:rPr lang="en-US" sz="1600" dirty="0" smtClean="0">
                <a:solidFill>
                  <a:srgbClr val="000000"/>
                </a:solidFill>
              </a:rPr>
              <a:t>Remember</a:t>
            </a:r>
            <a:r>
              <a:rPr lang="en-US" sz="1600" dirty="0">
                <a:solidFill>
                  <a:srgbClr val="000000"/>
                </a:solidFill>
              </a:rPr>
              <a:t>:       Homework </a:t>
            </a:r>
            <a:r>
              <a:rPr lang="en-US" sz="1600" dirty="0" smtClean="0">
                <a:solidFill>
                  <a:srgbClr val="000000"/>
                </a:solidFill>
              </a:rPr>
              <a:t>5 </a:t>
            </a:r>
            <a:r>
              <a:rPr lang="en-US" sz="1600" dirty="0">
                <a:solidFill>
                  <a:srgbClr val="000000"/>
                </a:solidFill>
              </a:rPr>
              <a:t>is due </a:t>
            </a:r>
            <a:r>
              <a:rPr lang="en-US" sz="1600" dirty="0" smtClean="0">
                <a:solidFill>
                  <a:srgbClr val="000000"/>
                </a:solidFill>
              </a:rPr>
              <a:t>Friday</a:t>
            </a:r>
            <a:r>
              <a:rPr lang="en-US" sz="1600" dirty="0">
                <a:solidFill>
                  <a:srgbClr val="000000"/>
                </a:solidFill>
              </a:rPr>
              <a:t>, </a:t>
            </a:r>
            <a:r>
              <a:rPr lang="en-US" sz="1600" dirty="0" smtClean="0">
                <a:solidFill>
                  <a:srgbClr val="000000"/>
                </a:solidFill>
              </a:rPr>
              <a:t>Sept. </a:t>
            </a:r>
            <a:r>
              <a:rPr lang="en-US" sz="1600" dirty="0" smtClean="0">
                <a:solidFill>
                  <a:srgbClr val="000000"/>
                </a:solidFill>
              </a:rPr>
              <a:t>28)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22897"/>
          </a:xfrm>
          <a:solidFill>
            <a:srgbClr val="FF9999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200" dirty="0"/>
              <a:t>Quick </a:t>
            </a:r>
            <a:r>
              <a:rPr lang="en-US" sz="3200" dirty="0" smtClean="0"/>
              <a:t>quiz</a:t>
            </a:r>
            <a:endParaRPr lang="en-US" sz="3200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42" y="822658"/>
            <a:ext cx="8975557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 dirty="0"/>
              <a:t>Name all objects that experience a net </a:t>
            </a:r>
            <a:r>
              <a:rPr lang="en-US" sz="2400" dirty="0" smtClean="0"/>
              <a:t>acceleration (Hint: For which objects is the velocity changing?)</a:t>
            </a:r>
            <a:endParaRPr lang="en-US" sz="2400" dirty="0"/>
          </a:p>
          <a:p>
            <a:pPr marL="609600" indent="-609600">
              <a:buFontTx/>
              <a:buAutoNum type="alphaUcPeriod"/>
            </a:pPr>
            <a:r>
              <a:rPr lang="en-US" sz="2400" dirty="0"/>
              <a:t>Space ship at constant velocity</a:t>
            </a:r>
          </a:p>
          <a:p>
            <a:pPr marL="609600" indent="-609600">
              <a:buFontTx/>
              <a:buAutoNum type="alphaUcPeriod"/>
            </a:pPr>
            <a:r>
              <a:rPr lang="en-US" sz="2400" dirty="0"/>
              <a:t>A braking car</a:t>
            </a:r>
          </a:p>
          <a:p>
            <a:pPr marL="609600" indent="-609600">
              <a:buFontTx/>
              <a:buAutoNum type="alphaUcPeriod"/>
            </a:pPr>
            <a:r>
              <a:rPr lang="en-US" sz="2400" dirty="0"/>
              <a:t>Particle going straight at constant speed</a:t>
            </a:r>
          </a:p>
          <a:p>
            <a:pPr marL="609600" indent="-609600">
              <a:buFontTx/>
              <a:buAutoNum type="alphaUcPeriod"/>
            </a:pPr>
            <a:r>
              <a:rPr lang="en-US" sz="2400" dirty="0"/>
              <a:t>Hammer of a hammer </a:t>
            </a:r>
            <a:r>
              <a:rPr lang="en-US" sz="2400" dirty="0" smtClean="0"/>
              <a:t>thrower going at constant speed </a:t>
            </a:r>
            <a:r>
              <a:rPr lang="en-US" sz="2400" dirty="0"/>
              <a:t>(see picture)</a:t>
            </a:r>
          </a:p>
          <a:p>
            <a:pPr marL="609600" indent="-609600">
              <a:buFontTx/>
              <a:buAutoNum type="alphaUcPeriod"/>
            </a:pPr>
            <a:r>
              <a:rPr lang="en-US" sz="2400" dirty="0"/>
              <a:t>B &amp; D</a:t>
            </a:r>
          </a:p>
          <a:p>
            <a:pPr marL="609600" indent="-609600">
              <a:buFontTx/>
              <a:buAutoNum type="alphaUcPeriod"/>
            </a:pPr>
            <a:endParaRPr lang="en-US" sz="2400" dirty="0"/>
          </a:p>
        </p:txBody>
      </p:sp>
      <p:pic>
        <p:nvPicPr>
          <p:cNvPr id="102404" name="Picture 4" descr="hamthrow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3435" y="3723908"/>
            <a:ext cx="3645569" cy="3134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8" name="Rectangle 8"/>
          <p:cNvSpPr>
            <a:spLocks noChangeArrowheads="1"/>
          </p:cNvSpPr>
          <p:nvPr/>
        </p:nvSpPr>
        <p:spPr bwMode="auto">
          <a:xfrm>
            <a:off x="517525" y="3119438"/>
            <a:ext cx="3983038" cy="6492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97282" name="Picture 2" descr="SE04_16A"/>
          <p:cNvPicPr>
            <a:picLocks noChangeAspect="1" noChangeArrowheads="1"/>
          </p:cNvPicPr>
          <p:nvPr/>
        </p:nvPicPr>
        <p:blipFill>
          <a:blip r:embed="rId3" cstate="print"/>
          <a:srcRect l="21527" t="26299" r="20601" b="32469"/>
          <a:stretch>
            <a:fillRect/>
          </a:stretch>
        </p:blipFill>
        <p:spPr bwMode="auto">
          <a:xfrm>
            <a:off x="76200" y="4672013"/>
            <a:ext cx="3505200" cy="1873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7283" name="Picture 3" descr="SE04_16B"/>
          <p:cNvPicPr>
            <a:picLocks noChangeAspect="1" noChangeArrowheads="1"/>
          </p:cNvPicPr>
          <p:nvPr/>
        </p:nvPicPr>
        <p:blipFill>
          <a:blip r:embed="rId4" cstate="print"/>
          <a:srcRect l="12093" t="22501" r="12093" b="28906"/>
          <a:stretch>
            <a:fillRect/>
          </a:stretch>
        </p:blipFill>
        <p:spPr bwMode="auto">
          <a:xfrm>
            <a:off x="3740150" y="4222750"/>
            <a:ext cx="532765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269875" y="322263"/>
            <a:ext cx="3844925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Uniform</a:t>
            </a:r>
            <a:r>
              <a:rPr lang="en-US"/>
              <a:t> Circular Motion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269875" y="850900"/>
            <a:ext cx="7381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pitchFamily="2" charset="2"/>
              </a:rPr>
              <a:t>   </a:t>
            </a:r>
            <a:r>
              <a:rPr lang="en-US"/>
              <a:t>Motion in a circular path at </a:t>
            </a:r>
            <a:r>
              <a:rPr lang="en-US" i="1"/>
              <a:t>constant speed</a:t>
            </a:r>
            <a:r>
              <a:rPr lang="en-US"/>
              <a:t>.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01625" y="1392238"/>
            <a:ext cx="7813675" cy="269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 Velocity is changing, thus there is an acceleration!!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 Velocity is </a:t>
            </a:r>
            <a:r>
              <a:rPr lang="en-US" sz="2000" i="1"/>
              <a:t>tangent</a:t>
            </a:r>
            <a:r>
              <a:rPr lang="en-US" sz="2000"/>
              <a:t> to the path of the object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 Acceleration is </a:t>
            </a:r>
            <a:r>
              <a:rPr lang="en-US" sz="2000" i="1"/>
              <a:t>perpendicular</a:t>
            </a:r>
            <a:r>
              <a:rPr lang="en-US" sz="2000"/>
              <a:t> to velocity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</a:t>
            </a:r>
            <a:r>
              <a:rPr lang="en-US" sz="2000" b="1"/>
              <a:t>Centripetal</a:t>
            </a:r>
            <a:r>
              <a:rPr lang="en-US" sz="2000"/>
              <a:t> acceleration is towards the center of the circle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 Magnitude of acceleration is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 r is radius of circle</a:t>
            </a:r>
          </a:p>
        </p:txBody>
      </p:sp>
      <p:graphicFrame>
        <p:nvGraphicFramePr>
          <p:cNvPr id="97287" name="Object 7"/>
          <p:cNvGraphicFramePr>
            <a:graphicFrameLocks noChangeAspect="1"/>
          </p:cNvGraphicFramePr>
          <p:nvPr/>
        </p:nvGraphicFramePr>
        <p:xfrm>
          <a:off x="3541713" y="3067050"/>
          <a:ext cx="8509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2" name="Equation" r:id="rId5" imgW="495000" imgH="419040" progId="Equation.3">
                  <p:embed/>
                </p:oleObj>
              </mc:Choice>
              <mc:Fallback>
                <p:oleObj name="Equation" r:id="rId5" imgW="49500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3067050"/>
                        <a:ext cx="85090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9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hamthrow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413" y="1627188"/>
            <a:ext cx="5732462" cy="4927600"/>
          </a:xfrm>
          <a:prstGeom prst="rect">
            <a:avLst/>
          </a:prstGeom>
          <a:noFill/>
        </p:spPr>
      </p:pic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363538" y="430213"/>
            <a:ext cx="83788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Thus far we have applied Newton’s law, F = m*a to linear motion. </a:t>
            </a:r>
          </a:p>
          <a:p>
            <a:pPr>
              <a:spcBef>
                <a:spcPct val="50000"/>
              </a:spcBef>
            </a:pPr>
            <a:r>
              <a:rPr lang="en-US"/>
              <a:t>Now we’ll apply it to rotational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SE06_01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l="19183" t="11928" r="18362" b="8385"/>
          <a:stretch>
            <a:fillRect/>
          </a:stretch>
        </p:blipFill>
        <p:spPr bwMode="auto">
          <a:xfrm>
            <a:off x="4251325" y="2157413"/>
            <a:ext cx="4808538" cy="4602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84188" y="523875"/>
            <a:ext cx="8121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Particle moving with uniform speed v in a circular path with radius r has an acceleration </a:t>
            </a:r>
            <a:r>
              <a:rPr lang="en-US" b="1"/>
              <a:t>a</a:t>
            </a:r>
            <a:r>
              <a:rPr lang="en-US" baseline="-25000"/>
              <a:t>r</a:t>
            </a:r>
            <a:r>
              <a:rPr lang="en-US"/>
              <a:t>:</a:t>
            </a: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898525" y="1646238"/>
          <a:ext cx="2019300" cy="141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7" name="Equation" r:id="rId4" imgW="596880" imgH="419040" progId="Equation.3">
                  <p:embed/>
                </p:oleObj>
              </mc:Choice>
              <mc:Fallback>
                <p:oleObj name="Equation" r:id="rId4" imgW="59688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1646238"/>
                        <a:ext cx="2019300" cy="141763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96875" y="3254375"/>
            <a:ext cx="2998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(Derivation: see Chapter 4.4)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50226" y="4141788"/>
            <a:ext cx="3968750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dirty="0"/>
              <a:t>The acceleration points towards the center of the circle!</a:t>
            </a:r>
          </a:p>
          <a:p>
            <a:pPr marL="457200" indent="-457200">
              <a:spcBef>
                <a:spcPct val="50000"/>
              </a:spcBef>
              <a:buFontTx/>
              <a:buChar char="-"/>
            </a:pPr>
            <a:r>
              <a:rPr lang="en-US" dirty="0"/>
              <a:t> Centripetal acceleration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766763" y="457200"/>
            <a:ext cx="7693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Newton’s law along the radial direction (along r):</a:t>
            </a:r>
          </a:p>
        </p:txBody>
      </p:sp>
      <p:graphicFrame>
        <p:nvGraphicFramePr>
          <p:cNvPr id="880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774196"/>
              </p:ext>
            </p:extLst>
          </p:nvPr>
        </p:nvGraphicFramePr>
        <p:xfrm>
          <a:off x="1679575" y="2425700"/>
          <a:ext cx="5784850" cy="176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2" name="Equation" r:id="rId3" imgW="1371600" imgH="419040" progId="Equation.DSMT4">
                  <p:embed/>
                </p:oleObj>
              </mc:Choice>
              <mc:Fallback>
                <p:oleObj name="Equation" r:id="rId3" imgW="13716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575" y="2425700"/>
                        <a:ext cx="5784850" cy="17684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94178" y="5139559"/>
            <a:ext cx="6038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 hand side: forces</a:t>
            </a:r>
          </a:p>
          <a:p>
            <a:r>
              <a:rPr lang="en-US" dirty="0" smtClean="0"/>
              <a:t>Right hand side: m*acceleration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SE06_02"/>
          <p:cNvPicPr>
            <a:picLocks noChangeAspect="1" noChangeArrowheads="1"/>
          </p:cNvPicPr>
          <p:nvPr/>
        </p:nvPicPr>
        <p:blipFill>
          <a:blip r:embed="rId2" cstate="print">
            <a:lum bright="-36000" contrast="42000"/>
          </a:blip>
          <a:srcRect l="21527" t="8803" r="18871" b="5963"/>
          <a:stretch>
            <a:fillRect/>
          </a:stretch>
        </p:blipFill>
        <p:spPr bwMode="auto">
          <a:xfrm>
            <a:off x="5122863" y="2533650"/>
            <a:ext cx="3903662" cy="418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19063" y="165100"/>
            <a:ext cx="8745537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/>
              <a:t>Uniform</a:t>
            </a:r>
            <a:r>
              <a:rPr lang="en-US" sz="3200" b="1" u="sng"/>
              <a:t> Circular motion: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 The velocity of the particle is along the __________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 The centripetal acceleration is  towards the __________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 The centripetal force acting on the particle is towards the ________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8913" y="4273550"/>
            <a:ext cx="474345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magnitude of the centripetal acceleration is: a =______________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28600" y="5373688"/>
            <a:ext cx="4694238" cy="13795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Newton’s law: The force on the particle is (centripetal force)</a:t>
            </a:r>
          </a:p>
          <a:p>
            <a:pPr>
              <a:spcBef>
                <a:spcPct val="50000"/>
              </a:spcBef>
            </a:pPr>
            <a:r>
              <a:rPr lang="en-US"/>
              <a:t>F= m</a:t>
            </a:r>
            <a:r>
              <a:rPr lang="en-US">
                <a:cs typeface="Times New Roman" pitchFamily="18" charset="0"/>
              </a:rPr>
              <a:t>·a = ______________</a:t>
            </a:r>
            <a:endParaRPr lang="en-US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22263" y="2743200"/>
            <a:ext cx="46529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 Centripetal force causes a change in the ________________ but </a:t>
            </a:r>
            <a:r>
              <a:rPr lang="en-US" b="1"/>
              <a:t>no</a:t>
            </a:r>
            <a:r>
              <a:rPr lang="en-US"/>
              <a:t> change in ________________.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SE06_03"/>
          <p:cNvPicPr>
            <a:picLocks noChangeAspect="1" noChangeArrowheads="1"/>
          </p:cNvPicPr>
          <p:nvPr/>
        </p:nvPicPr>
        <p:blipFill>
          <a:blip r:embed="rId2" cstate="print">
            <a:lum bright="-24000" contrast="24000"/>
          </a:blip>
          <a:srcRect t="33542" b="30208"/>
          <a:stretch>
            <a:fillRect/>
          </a:stretch>
        </p:blipFill>
        <p:spPr bwMode="auto">
          <a:xfrm>
            <a:off x="95250" y="3219450"/>
            <a:ext cx="8972550" cy="2439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240966" y="1645068"/>
            <a:ext cx="786765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 particle is moving in a circular path. </a:t>
            </a:r>
          </a:p>
          <a:p>
            <a:pPr>
              <a:spcBef>
                <a:spcPct val="50000"/>
              </a:spcBef>
            </a:pPr>
            <a:r>
              <a:rPr lang="en-US" dirty="0"/>
              <a:t>If the force on the particle would suddenly vanish (string cut) in which direction would the ball fly off?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0966" y="462070"/>
            <a:ext cx="5462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-clicker: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4015</TotalTime>
  <Words>574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Wingdings</vt:lpstr>
      <vt:lpstr>Default Design</vt:lpstr>
      <vt:lpstr>Equation</vt:lpstr>
      <vt:lpstr>PowerPoint Presentation</vt:lpstr>
      <vt:lpstr>PowerPoint Presentation</vt:lpstr>
      <vt:lpstr>Quick 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Non-uniform circular motion,  tangential and radial acceleration</vt:lpstr>
      <vt:lpstr>PowerPoint Presentation</vt:lpstr>
    </vt:vector>
  </TitlesOfParts>
  <Company>WFU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Guthold, Martin</cp:lastModifiedBy>
  <cp:revision>90</cp:revision>
  <cp:lastPrinted>2018-09-27T15:43:33Z</cp:lastPrinted>
  <dcterms:created xsi:type="dcterms:W3CDTF">2001-09-11T22:22:56Z</dcterms:created>
  <dcterms:modified xsi:type="dcterms:W3CDTF">2018-10-02T17:20:26Z</dcterms:modified>
</cp:coreProperties>
</file>