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82" r:id="rId2"/>
    <p:sldId id="286" r:id="rId3"/>
    <p:sldId id="257" r:id="rId4"/>
    <p:sldId id="258" r:id="rId5"/>
    <p:sldId id="283" r:id="rId6"/>
    <p:sldId id="259" r:id="rId7"/>
    <p:sldId id="284" r:id="rId8"/>
    <p:sldId id="260" r:id="rId9"/>
    <p:sldId id="261" r:id="rId10"/>
    <p:sldId id="285" r:id="rId11"/>
    <p:sldId id="262" r:id="rId12"/>
    <p:sldId id="263" r:id="rId13"/>
    <p:sldId id="287" r:id="rId14"/>
    <p:sldId id="268" r:id="rId15"/>
    <p:sldId id="269" r:id="rId16"/>
    <p:sldId id="289" r:id="rId17"/>
    <p:sldId id="288" r:id="rId18"/>
    <p:sldId id="290" r:id="rId19"/>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FF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94648" autoAdjust="0"/>
  </p:normalViewPr>
  <p:slideViewPr>
    <p:cSldViewPr snapToGrid="0">
      <p:cViewPr varScale="1">
        <p:scale>
          <a:sx n="49" d="100"/>
          <a:sy n="49" d="100"/>
        </p:scale>
        <p:origin x="520"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2"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Sheet1!$A$2:$A$31</cx:f>
        <cx:lvl ptCount="30" formatCode="General">
          <cx:pt idx="0">0.17999999999999999</cx:pt>
          <cx:pt idx="1">0.14999999999999999</cx:pt>
          <cx:pt idx="2">0.17499999999999999</cx:pt>
          <cx:pt idx="3">0.151</cx:pt>
          <cx:pt idx="4">0.186</cx:pt>
          <cx:pt idx="5">0.16600000000000001</cx:pt>
          <cx:pt idx="6">0.14000000000000001</cx:pt>
          <cx:pt idx="7">0.17000000000000001</cx:pt>
          <cx:pt idx="8">0.16600000000000001</cx:pt>
          <cx:pt idx="9">0.18099999999999999</cx:pt>
          <cx:pt idx="10">0.19</cx:pt>
          <cx:pt idx="11">0.16600000000000001</cx:pt>
          <cx:pt idx="12">0.16800000000000001</cx:pt>
          <cx:pt idx="13">0.16</cx:pt>
          <cx:pt idx="14">0.16600000000000001</cx:pt>
          <cx:pt idx="15">0.17999999999999999</cx:pt>
          <cx:pt idx="16">0.16200000000000001</cx:pt>
          <cx:pt idx="17">0.14499999999999999</cx:pt>
          <cx:pt idx="18">0.17100000000000001</cx:pt>
          <cx:pt idx="19">0.14599999999999999</cx:pt>
          <cx:pt idx="20">0.17799999999999999</cx:pt>
          <cx:pt idx="21">0.13</cx:pt>
          <cx:pt idx="22">0.153</cx:pt>
          <cx:pt idx="23">0.14699999999999999</cx:pt>
          <cx:pt idx="24">0.18099999999999999</cx:pt>
          <cx:pt idx="25">0.14000000000000001</cx:pt>
          <cx:pt idx="26">0.186</cx:pt>
          <cx:pt idx="27">0.12</cx:pt>
          <cx:pt idx="28">0.19</cx:pt>
          <cx:pt idx="29">0.16</cx:pt>
        </cx:lvl>
      </cx:numDim>
    </cx:data>
  </cx:chartData>
  <cx:chart>
    <cx:title pos="t" align="ctr" overlay="0">
      <cx:tx>
        <cx:rich>
          <a:bodyPr spcFirstLastPara="1" vertOverflow="ellipsis" wrap="square" lIns="0" tIns="0" rIns="0" bIns="0" anchor="ctr" anchorCtr="1"/>
          <a:lstStyle/>
          <a:p>
            <a:pPr algn="ctr">
              <a:defRPr sz="2800">
                <a:solidFill>
                  <a:schemeClr val="tx1"/>
                </a:solidFill>
              </a:defRPr>
            </a:pPr>
            <a:r>
              <a:rPr lang="en-US" sz="2800">
                <a:solidFill>
                  <a:schemeClr val="tx1"/>
                </a:solidFill>
              </a:rPr>
              <a:t>Student Reaction Time </a:t>
            </a:r>
            <a:endParaRPr lang="en-US">
              <a:solidFill>
                <a:schemeClr val="tx1"/>
              </a:solidFill>
            </a:endParaRPr>
          </a:p>
        </cx:rich>
      </cx:tx>
    </cx:title>
    <cx:plotArea>
      <cx:plotAreaRegion>
        <cx:series layoutId="clusteredColumn" uniqueId="{E6A884E8-AB53-4241-A1FD-40EFCE56DA41}">
          <cx:spPr>
            <a:ln>
              <a:solidFill>
                <a:schemeClr val="tx1"/>
              </a:solidFill>
            </a:ln>
          </cx:spPr>
          <cx:dataId val="0"/>
          <cx:layoutPr>
            <cx:binning intervalClosed="r">
              <cx:binSize val="0.016000000000000004"/>
            </cx:binning>
          </cx:layoutPr>
        </cx:series>
      </cx:plotAreaRegion>
      <cx:axis id="0">
        <cx:catScaling gapWidth="0"/>
        <cx:title>
          <cx:tx>
            <cx:rich>
              <a:bodyPr spcFirstLastPara="1" vertOverflow="ellipsis" wrap="square" lIns="0" tIns="0" rIns="0" bIns="0" anchor="ctr" anchorCtr="1"/>
              <a:lstStyle/>
              <a:p>
                <a:pPr algn="ctr">
                  <a:defRPr sz="2000"/>
                </a:pPr>
                <a:r>
                  <a:rPr lang="en-US" sz="2000"/>
                  <a:t>Reaction time (in seconds)</a:t>
                </a:r>
                <a:endParaRPr lang="en-US"/>
              </a:p>
            </cx:rich>
          </cx:tx>
        </cx:title>
        <cx:tickLabels/>
        <cx:txPr>
          <a:bodyPr spcFirstLastPara="1" vertOverflow="ellipsis" wrap="square" lIns="0" tIns="0" rIns="0" bIns="0" anchor="ctr" anchorCtr="1"/>
          <a:lstStyle/>
          <a:p>
            <a:pPr>
              <a:defRPr sz="1600">
                <a:solidFill>
                  <a:schemeClr val="tx1"/>
                </a:solidFill>
              </a:defRPr>
            </a:pPr>
            <a:endParaRPr lang="en-US" sz="1600">
              <a:solidFill>
                <a:schemeClr val="tx1"/>
              </a:solidFill>
            </a:endParaRPr>
          </a:p>
        </cx:txPr>
      </cx:axis>
      <cx:axis id="1">
        <cx:valScaling/>
        <cx:majorGridlines/>
        <cx:tickLabels/>
        <cx:txPr>
          <a:bodyPr spcFirstLastPara="1" vertOverflow="ellipsis" wrap="square" lIns="0" tIns="0" rIns="0" bIns="0" anchor="ctr" anchorCtr="1"/>
          <a:lstStyle/>
          <a:p>
            <a:pPr>
              <a:defRPr sz="1600">
                <a:solidFill>
                  <a:schemeClr val="tx1"/>
                </a:solidFill>
              </a:defRPr>
            </a:pPr>
            <a:endParaRPr lang="en-US" sz="1600">
              <a:solidFill>
                <a:schemeClr val="tx1"/>
              </a:solidFill>
            </a:endParaRPr>
          </a:p>
        </cx:txPr>
      </cx:axis>
    </cx:plotArea>
  </cx:chart>
  <cx:spPr>
    <a:ln>
      <a:solidFill>
        <a:schemeClr val="tx1"/>
      </a:solidFill>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16.wmf"/><Relationship Id="rId7" Type="http://schemas.openxmlformats.org/officeDocument/2006/relationships/image" Target="../media/image3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1" y="0"/>
            <a:ext cx="3043343" cy="465773"/>
          </a:xfrm>
          <a:prstGeom prst="rect">
            <a:avLst/>
          </a:prstGeom>
          <a:noFill/>
          <a:ln w="9525">
            <a:noFill/>
            <a:miter lim="800000"/>
            <a:headEnd/>
            <a:tailEnd/>
          </a:ln>
          <a:effectLst/>
        </p:spPr>
        <p:txBody>
          <a:bodyPr vert="horz" wrap="square" lIns="92436" tIns="46219" rIns="92436" bIns="46219" numCol="1" anchor="t" anchorCtr="0" compatLnSpc="1">
            <a:prstTxWarp prst="textNoShape">
              <a:avLst/>
            </a:prstTxWarp>
          </a:bodyPr>
          <a:lstStyle>
            <a:lvl1pPr>
              <a:defRPr sz="1200"/>
            </a:lvl1pPr>
          </a:lstStyle>
          <a:p>
            <a:endParaRPr lang="en-US"/>
          </a:p>
        </p:txBody>
      </p:sp>
      <p:sp>
        <p:nvSpPr>
          <p:cNvPr id="34819" name="Rectangle 3"/>
          <p:cNvSpPr>
            <a:spLocks noGrp="1" noChangeArrowheads="1"/>
          </p:cNvSpPr>
          <p:nvPr>
            <p:ph type="dt" sz="quarter" idx="1"/>
          </p:nvPr>
        </p:nvSpPr>
        <p:spPr bwMode="auto">
          <a:xfrm>
            <a:off x="3979757" y="0"/>
            <a:ext cx="3043343" cy="465773"/>
          </a:xfrm>
          <a:prstGeom prst="rect">
            <a:avLst/>
          </a:prstGeom>
          <a:noFill/>
          <a:ln w="9525">
            <a:noFill/>
            <a:miter lim="800000"/>
            <a:headEnd/>
            <a:tailEnd/>
          </a:ln>
          <a:effectLst/>
        </p:spPr>
        <p:txBody>
          <a:bodyPr vert="horz" wrap="square" lIns="92436" tIns="46219" rIns="92436" bIns="46219" numCol="1" anchor="t" anchorCtr="0" compatLnSpc="1">
            <a:prstTxWarp prst="textNoShape">
              <a:avLst/>
            </a:prstTxWarp>
          </a:bodyPr>
          <a:lstStyle>
            <a:lvl1pPr algn="r">
              <a:defRPr sz="1200"/>
            </a:lvl1pPr>
          </a:lstStyle>
          <a:p>
            <a:endParaRPr lang="en-US"/>
          </a:p>
        </p:txBody>
      </p:sp>
      <p:sp>
        <p:nvSpPr>
          <p:cNvPr id="34820" name="Rectangle 4"/>
          <p:cNvSpPr>
            <a:spLocks noGrp="1" noChangeArrowheads="1"/>
          </p:cNvSpPr>
          <p:nvPr>
            <p:ph type="ftr" sz="quarter" idx="2"/>
          </p:nvPr>
        </p:nvSpPr>
        <p:spPr bwMode="auto">
          <a:xfrm>
            <a:off x="1" y="8843328"/>
            <a:ext cx="3043343" cy="465772"/>
          </a:xfrm>
          <a:prstGeom prst="rect">
            <a:avLst/>
          </a:prstGeom>
          <a:noFill/>
          <a:ln w="9525">
            <a:noFill/>
            <a:miter lim="800000"/>
            <a:headEnd/>
            <a:tailEnd/>
          </a:ln>
          <a:effectLst/>
        </p:spPr>
        <p:txBody>
          <a:bodyPr vert="horz" wrap="square" lIns="92436" tIns="46219" rIns="92436" bIns="46219" numCol="1" anchor="b" anchorCtr="0" compatLnSpc="1">
            <a:prstTxWarp prst="textNoShape">
              <a:avLst/>
            </a:prstTxWarp>
          </a:bodyPr>
          <a:lstStyle>
            <a:lvl1pPr>
              <a:defRPr sz="1200"/>
            </a:lvl1pPr>
          </a:lstStyle>
          <a:p>
            <a:endParaRPr lang="en-US"/>
          </a:p>
        </p:txBody>
      </p:sp>
      <p:sp>
        <p:nvSpPr>
          <p:cNvPr id="34821" name="Rectangle 5"/>
          <p:cNvSpPr>
            <a:spLocks noGrp="1" noChangeArrowheads="1"/>
          </p:cNvSpPr>
          <p:nvPr>
            <p:ph type="sldNum" sz="quarter" idx="3"/>
          </p:nvPr>
        </p:nvSpPr>
        <p:spPr bwMode="auto">
          <a:xfrm>
            <a:off x="3979757" y="8843328"/>
            <a:ext cx="3043343" cy="465772"/>
          </a:xfrm>
          <a:prstGeom prst="rect">
            <a:avLst/>
          </a:prstGeom>
          <a:noFill/>
          <a:ln w="9525">
            <a:noFill/>
            <a:miter lim="800000"/>
            <a:headEnd/>
            <a:tailEnd/>
          </a:ln>
          <a:effectLst/>
        </p:spPr>
        <p:txBody>
          <a:bodyPr vert="horz" wrap="square" lIns="92436" tIns="46219" rIns="92436" bIns="46219" numCol="1" anchor="b" anchorCtr="0" compatLnSpc="1">
            <a:prstTxWarp prst="textNoShape">
              <a:avLst/>
            </a:prstTxWarp>
          </a:bodyPr>
          <a:lstStyle>
            <a:lvl1pPr algn="r">
              <a:defRPr sz="1200"/>
            </a:lvl1pPr>
          </a:lstStyle>
          <a:p>
            <a:fld id="{2D5474FF-F3DD-477A-A7EF-416783C0D3A7}" type="slidenum">
              <a:rPr lang="en-US"/>
              <a:pPr/>
              <a:t>‹#›</a:t>
            </a:fld>
            <a:endParaRPr lang="en-US"/>
          </a:p>
        </p:txBody>
      </p:sp>
    </p:spTree>
    <p:extLst>
      <p:ext uri="{BB962C8B-B14F-4D97-AF65-F5344CB8AC3E}">
        <p14:creationId xmlns:p14="http://schemas.microsoft.com/office/powerpoint/2010/main" val="8831725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EC6E5B-5201-4F49-A761-6365C167FE8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2B7E59-1D08-4EF8-A095-2D12AC926F5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BD1C26-3082-4BF0-8816-C444CD976C6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BECE43-C8F8-4477-BD44-34CDA9B6BF9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C02B6A-4454-4FF3-928A-CBB99D53B47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1BC9F2-2611-4764-ABE0-0579D4D0DB0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38DE222-E707-44DC-8C9A-37F98595361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3704B35-05C1-4930-883D-EB1673B29BA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9CDA653-7AE6-46EB-B00B-DE9D524A96C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C4243A-55A9-4C73-B1F3-BBA95055D63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18F692D-430C-4881-B95E-4092EB25D08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31E0269-A46D-404D-9DD2-8CD04BFC64F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3.wmf"/><Relationship Id="rId11" Type="http://schemas.openxmlformats.org/officeDocument/2006/relationships/image" Target="../media/image21.png"/><Relationship Id="rId5" Type="http://schemas.openxmlformats.org/officeDocument/2006/relationships/oleObject" Target="../embeddings/oleObject20.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2.bin"/></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28.bin"/><Relationship Id="rId18" Type="http://schemas.openxmlformats.org/officeDocument/2006/relationships/oleObject" Target="../embeddings/oleObject30.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18.wmf"/><Relationship Id="rId17" Type="http://schemas.openxmlformats.org/officeDocument/2006/relationships/image" Target="../media/image30.wmf"/><Relationship Id="rId2" Type="http://schemas.openxmlformats.org/officeDocument/2006/relationships/slideLayout" Target="../slideLayouts/slideLayout2.xml"/><Relationship Id="rId16" Type="http://schemas.openxmlformats.org/officeDocument/2006/relationships/oleObject" Target="../embeddings/oleObject29.bin"/><Relationship Id="rId1" Type="http://schemas.openxmlformats.org/officeDocument/2006/relationships/vmlDrawing" Target="../drawings/vmlDrawing9.vml"/><Relationship Id="rId6" Type="http://schemas.openxmlformats.org/officeDocument/2006/relationships/image" Target="../media/image15.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image" Target="../media/image32.png"/><Relationship Id="rId10" Type="http://schemas.openxmlformats.org/officeDocument/2006/relationships/image" Target="../media/image17.wmf"/><Relationship Id="rId19" Type="http://schemas.openxmlformats.org/officeDocument/2006/relationships/image" Target="../media/image31.wmf"/><Relationship Id="rId4" Type="http://schemas.openxmlformats.org/officeDocument/2006/relationships/image" Target="../media/image14.wmf"/><Relationship Id="rId9" Type="http://schemas.openxmlformats.org/officeDocument/2006/relationships/oleObject" Target="../embeddings/oleObject26.bin"/><Relationship Id="rId14"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4/relationships/chartEx" Target="../charts/chartEx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5.png"/><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wmf"/><Relationship Id="rId4" Type="http://schemas.openxmlformats.org/officeDocument/2006/relationships/oleObject" Target="../embeddings/oleObject5.bin"/><Relationship Id="rId9"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0.w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5.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6.bin"/><Relationship Id="rId1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77825" y="4701319"/>
            <a:ext cx="8388350" cy="2082800"/>
          </a:xfrm>
          <a:prstGeom prst="rect">
            <a:avLst/>
          </a:prstGeom>
          <a:noFill/>
          <a:ln w="9525">
            <a:solidFill>
              <a:schemeClr val="tx1"/>
            </a:solidFill>
            <a:miter lim="800000"/>
            <a:headEnd/>
            <a:tailEnd/>
          </a:ln>
          <a:effectLst/>
        </p:spPr>
        <p:txBody>
          <a:bodyPr>
            <a:spAutoFit/>
          </a:bodyPr>
          <a:lstStyle/>
          <a:p>
            <a:pPr marL="228600" indent="-228600" eaLnBrk="0" hangingPunct="0">
              <a:spcBef>
                <a:spcPct val="50000"/>
              </a:spcBef>
              <a:buFontTx/>
              <a:buChar char="•"/>
            </a:pPr>
            <a:r>
              <a:rPr lang="en-US" sz="2000" dirty="0"/>
              <a:t>In this chapter we will learn about </a:t>
            </a:r>
            <a:r>
              <a:rPr lang="en-US" sz="2000" dirty="0" smtClean="0"/>
              <a:t>kinematics </a:t>
            </a:r>
            <a:r>
              <a:rPr lang="en-US" sz="2000" dirty="0"/>
              <a:t>(displacement, velocity, acceleration) of a particle in two dimensions (plane).</a:t>
            </a:r>
          </a:p>
          <a:p>
            <a:pPr marL="228600" indent="-228600" eaLnBrk="0" hangingPunct="0">
              <a:spcBef>
                <a:spcPct val="50000"/>
              </a:spcBef>
              <a:buFontTx/>
              <a:buChar char="•"/>
            </a:pPr>
            <a:r>
              <a:rPr lang="en-US" sz="2000" u="sng" dirty="0"/>
              <a:t>All four kinematic equations are still true, only in vector form</a:t>
            </a:r>
          </a:p>
          <a:p>
            <a:pPr marL="228600" indent="-228600" eaLnBrk="0" hangingPunct="0">
              <a:spcBef>
                <a:spcPct val="50000"/>
              </a:spcBef>
              <a:buFontTx/>
              <a:buChar char="•"/>
            </a:pPr>
            <a:r>
              <a:rPr lang="en-US" sz="2000" dirty="0"/>
              <a:t>Superposition principle </a:t>
            </a:r>
            <a:r>
              <a:rPr lang="en-US" sz="2000" dirty="0">
                <a:sym typeface="Wingdings" pitchFamily="2" charset="2"/>
              </a:rPr>
              <a:t> treat vector components independently</a:t>
            </a:r>
            <a:endParaRPr lang="en-US" sz="2000" dirty="0"/>
          </a:p>
          <a:p>
            <a:pPr marL="228600" indent="-228600" eaLnBrk="0" hangingPunct="0">
              <a:spcBef>
                <a:spcPct val="50000"/>
              </a:spcBef>
              <a:buFontTx/>
              <a:buChar char="•"/>
            </a:pPr>
            <a:r>
              <a:rPr lang="en-US" sz="2000" dirty="0"/>
              <a:t>Projectile motion</a:t>
            </a:r>
          </a:p>
        </p:txBody>
      </p:sp>
      <p:sp>
        <p:nvSpPr>
          <p:cNvPr id="28675" name="Text Box 3"/>
          <p:cNvSpPr txBox="1">
            <a:spLocks noChangeArrowheads="1"/>
          </p:cNvSpPr>
          <p:nvPr/>
        </p:nvSpPr>
        <p:spPr bwMode="auto">
          <a:xfrm>
            <a:off x="395289" y="176213"/>
            <a:ext cx="8351836" cy="584775"/>
          </a:xfrm>
          <a:prstGeom prst="rect">
            <a:avLst/>
          </a:prstGeom>
          <a:solidFill>
            <a:srgbClr val="FF9999"/>
          </a:solidFill>
          <a:ln w="9525">
            <a:solidFill>
              <a:schemeClr val="tx1"/>
            </a:solidFill>
            <a:miter lim="800000"/>
            <a:headEnd/>
            <a:tailEnd/>
          </a:ln>
          <a:effectLst/>
        </p:spPr>
        <p:txBody>
          <a:bodyPr wrap="square">
            <a:spAutoFit/>
          </a:bodyPr>
          <a:lstStyle/>
          <a:p>
            <a:pPr algn="ctr" eaLnBrk="0" hangingPunct="0">
              <a:spcBef>
                <a:spcPct val="50000"/>
              </a:spcBef>
            </a:pPr>
            <a:r>
              <a:rPr lang="en-US" sz="3200" b="1" dirty="0"/>
              <a:t>Chapter </a:t>
            </a:r>
            <a:r>
              <a:rPr lang="en-US" sz="3200" b="1" dirty="0" smtClean="0"/>
              <a:t>4 Motion in Two Dimensions: </a:t>
            </a:r>
            <a:endParaRPr lang="en-US" dirty="0"/>
          </a:p>
        </p:txBody>
      </p:sp>
      <p:sp>
        <p:nvSpPr>
          <p:cNvPr id="28676" name="Text Box 4"/>
          <p:cNvSpPr txBox="1">
            <a:spLocks noChangeArrowheads="1"/>
          </p:cNvSpPr>
          <p:nvPr/>
        </p:nvSpPr>
        <p:spPr bwMode="auto">
          <a:xfrm>
            <a:off x="395288" y="993041"/>
            <a:ext cx="8351837" cy="2492990"/>
          </a:xfrm>
          <a:prstGeom prst="rect">
            <a:avLst/>
          </a:prstGeom>
          <a:noFill/>
          <a:ln w="9525">
            <a:solidFill>
              <a:schemeClr val="tx1"/>
            </a:solidFill>
            <a:miter lim="800000"/>
            <a:headEnd/>
            <a:tailEnd/>
          </a:ln>
          <a:effectLst/>
        </p:spPr>
        <p:txBody>
          <a:bodyPr>
            <a:spAutoFit/>
          </a:bodyPr>
          <a:lstStyle/>
          <a:p>
            <a:pPr eaLnBrk="0" hangingPunct="0">
              <a:spcBef>
                <a:spcPct val="50000"/>
              </a:spcBef>
            </a:pPr>
            <a:r>
              <a:rPr lang="en-US" dirty="0"/>
              <a:t>Reading assignment: 	Chapter 4.1, 4.2, 4.3 </a:t>
            </a:r>
          </a:p>
          <a:p>
            <a:pPr eaLnBrk="0" hangingPunct="0">
              <a:spcBef>
                <a:spcPct val="50000"/>
              </a:spcBef>
            </a:pPr>
            <a:r>
              <a:rPr lang="en-US" dirty="0"/>
              <a:t>4.4 and 4.5 </a:t>
            </a:r>
            <a:r>
              <a:rPr lang="en-US" dirty="0" smtClean="0"/>
              <a:t>(angular acceleration) will </a:t>
            </a:r>
            <a:r>
              <a:rPr lang="en-US" dirty="0"/>
              <a:t>be combined with chapter 6, skip 4.6</a:t>
            </a:r>
          </a:p>
          <a:p>
            <a:pPr>
              <a:spcBef>
                <a:spcPct val="50000"/>
              </a:spcBef>
            </a:pPr>
            <a:r>
              <a:rPr lang="en-US" dirty="0" smtClean="0"/>
              <a:t>Homework: 4 (due Thursday, Sept. 20):</a:t>
            </a:r>
          </a:p>
          <a:p>
            <a:pPr>
              <a:spcBef>
                <a:spcPct val="50000"/>
              </a:spcBef>
            </a:pPr>
            <a:r>
              <a:rPr lang="en-US" dirty="0" smtClean="0"/>
              <a:t>QQ3, AE1, AE4, 5, 7, 9, 20, 27, 62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EP04_62"/>
          <p:cNvPicPr>
            <a:picLocks noChangeAspect="1" noChangeArrowheads="1"/>
          </p:cNvPicPr>
          <p:nvPr/>
        </p:nvPicPr>
        <p:blipFill>
          <a:blip r:embed="rId2" cstate="print"/>
          <a:srcRect l="6134" t="10365" r="5470" b="25365"/>
          <a:stretch>
            <a:fillRect/>
          </a:stretch>
        </p:blipFill>
        <p:spPr bwMode="auto">
          <a:xfrm>
            <a:off x="4025900" y="161925"/>
            <a:ext cx="5118100" cy="2792413"/>
          </a:xfrm>
          <a:prstGeom prst="rect">
            <a:avLst/>
          </a:prstGeom>
          <a:noFill/>
          <a:ln w="9525">
            <a:solidFill>
              <a:schemeClr val="tx1"/>
            </a:solidFill>
            <a:miter lim="800000"/>
            <a:headEnd/>
            <a:tailEnd/>
          </a:ln>
        </p:spPr>
      </p:pic>
      <p:sp>
        <p:nvSpPr>
          <p:cNvPr id="31747" name="Text Box 3"/>
          <p:cNvSpPr txBox="1">
            <a:spLocks noChangeArrowheads="1"/>
          </p:cNvSpPr>
          <p:nvPr/>
        </p:nvSpPr>
        <p:spPr bwMode="auto">
          <a:xfrm>
            <a:off x="168275" y="853257"/>
            <a:ext cx="3746500" cy="2308324"/>
          </a:xfrm>
          <a:prstGeom prst="rect">
            <a:avLst/>
          </a:prstGeom>
          <a:noFill/>
          <a:ln w="9525">
            <a:noFill/>
            <a:miter lim="800000"/>
            <a:headEnd/>
            <a:tailEnd/>
          </a:ln>
          <a:effectLst/>
        </p:spPr>
        <p:txBody>
          <a:bodyPr wrap="square">
            <a:spAutoFit/>
          </a:bodyPr>
          <a:lstStyle/>
          <a:p>
            <a:pPr>
              <a:spcBef>
                <a:spcPct val="50000"/>
              </a:spcBef>
            </a:pPr>
            <a:r>
              <a:rPr lang="en-US" dirty="0"/>
              <a:t>A melon truck brakes right before a ravine and </a:t>
            </a:r>
            <a:r>
              <a:rPr lang="en-US" dirty="0" smtClean="0"/>
              <a:t>loses </a:t>
            </a:r>
            <a:r>
              <a:rPr lang="en-US" dirty="0"/>
              <a:t>a few melons. The melons </a:t>
            </a:r>
            <a:r>
              <a:rPr lang="en-US" dirty="0" smtClean="0"/>
              <a:t>skid </a:t>
            </a:r>
            <a:r>
              <a:rPr lang="en-US" dirty="0"/>
              <a:t>over the edge with an initial velocity of </a:t>
            </a:r>
            <a:r>
              <a:rPr lang="en-US" dirty="0" err="1"/>
              <a:t>v</a:t>
            </a:r>
            <a:r>
              <a:rPr lang="en-US" baseline="-25000" dirty="0" err="1"/>
              <a:t>x</a:t>
            </a:r>
            <a:r>
              <a:rPr lang="en-US" dirty="0"/>
              <a:t> = 10.0 m/s. </a:t>
            </a:r>
          </a:p>
        </p:txBody>
      </p:sp>
      <p:sp>
        <p:nvSpPr>
          <p:cNvPr id="31748" name="Rectangle 4"/>
          <p:cNvSpPr>
            <a:spLocks noChangeArrowheads="1"/>
          </p:cNvSpPr>
          <p:nvPr/>
        </p:nvSpPr>
        <p:spPr bwMode="auto">
          <a:xfrm>
            <a:off x="168275" y="3857625"/>
            <a:ext cx="8769350" cy="2647950"/>
          </a:xfrm>
          <a:prstGeom prst="rect">
            <a:avLst/>
          </a:prstGeom>
          <a:noFill/>
          <a:ln w="9525">
            <a:noFill/>
            <a:miter lim="800000"/>
            <a:headEnd/>
            <a:tailEnd/>
          </a:ln>
          <a:effectLst/>
        </p:spPr>
        <p:txBody>
          <a:bodyPr>
            <a:spAutoFit/>
          </a:bodyPr>
          <a:lstStyle/>
          <a:p>
            <a:pPr marL="457200" indent="-457200">
              <a:spcBef>
                <a:spcPct val="50000"/>
              </a:spcBef>
              <a:buFontTx/>
              <a:buAutoNum type="alphaLcParenBoth"/>
            </a:pPr>
            <a:r>
              <a:rPr lang="en-US"/>
              <a:t>Determine the x- and y-coordinates of the particle at any time t and the position vector </a:t>
            </a:r>
            <a:r>
              <a:rPr lang="en-US" b="1"/>
              <a:t>r</a:t>
            </a:r>
            <a:r>
              <a:rPr lang="en-US"/>
              <a:t> at any time t.</a:t>
            </a:r>
          </a:p>
          <a:p>
            <a:pPr marL="457200" indent="-457200">
              <a:spcBef>
                <a:spcPct val="50000"/>
              </a:spcBef>
              <a:buFontTx/>
              <a:buAutoNum type="alphaLcParenBoth"/>
            </a:pPr>
            <a:r>
              <a:rPr lang="en-US"/>
              <a:t>Determine the x- and y-components of the velocity at any time and the total velocity at any time. </a:t>
            </a:r>
          </a:p>
          <a:p>
            <a:pPr marL="457200" indent="-457200">
              <a:spcBef>
                <a:spcPct val="50000"/>
              </a:spcBef>
              <a:buFontTx/>
              <a:buAutoNum type="alphaLcParenBoth"/>
            </a:pPr>
            <a:r>
              <a:rPr lang="en-US"/>
              <a:t>Calculate the impact angle, the velocity and the speed of the melons as they hit the bottom of the ravine.</a:t>
            </a:r>
          </a:p>
        </p:txBody>
      </p:sp>
      <p:sp>
        <p:nvSpPr>
          <p:cNvPr id="31749" name="Text Box 5"/>
          <p:cNvSpPr txBox="1">
            <a:spLocks noChangeArrowheads="1"/>
          </p:cNvSpPr>
          <p:nvPr/>
        </p:nvSpPr>
        <p:spPr bwMode="auto">
          <a:xfrm>
            <a:off x="139700" y="165100"/>
            <a:ext cx="3775075" cy="519113"/>
          </a:xfrm>
          <a:prstGeom prst="rect">
            <a:avLst/>
          </a:prstGeom>
          <a:solidFill>
            <a:srgbClr val="FF9999"/>
          </a:solidFill>
          <a:ln w="9525">
            <a:noFill/>
            <a:miter lim="800000"/>
            <a:headEnd/>
            <a:tailEnd/>
          </a:ln>
          <a:effectLst/>
        </p:spPr>
        <p:txBody>
          <a:bodyPr>
            <a:spAutoFit/>
          </a:bodyPr>
          <a:lstStyle/>
          <a:p>
            <a:pPr eaLnBrk="0" hangingPunct="0">
              <a:spcBef>
                <a:spcPct val="50000"/>
              </a:spcBef>
            </a:pPr>
            <a:r>
              <a:rPr lang="en-US" sz="2800"/>
              <a:t>Black board example 4.1</a:t>
            </a:r>
          </a:p>
        </p:txBody>
      </p:sp>
      <p:sp>
        <p:nvSpPr>
          <p:cNvPr id="31750" name="Rectangle 6"/>
          <p:cNvSpPr>
            <a:spLocks noChangeArrowheads="1"/>
          </p:cNvSpPr>
          <p:nvPr/>
        </p:nvSpPr>
        <p:spPr bwMode="auto">
          <a:xfrm>
            <a:off x="155212" y="3157673"/>
            <a:ext cx="6202339" cy="461665"/>
          </a:xfrm>
          <a:prstGeom prst="rect">
            <a:avLst/>
          </a:prstGeom>
          <a:noFill/>
          <a:ln w="9525">
            <a:noFill/>
            <a:miter lim="800000"/>
            <a:headEnd/>
            <a:tailEnd/>
          </a:ln>
          <a:effectLst/>
        </p:spPr>
        <p:txBody>
          <a:bodyPr wrap="none">
            <a:spAutoFit/>
          </a:bodyPr>
          <a:lstStyle/>
          <a:p>
            <a:r>
              <a:rPr lang="en-US" dirty="0"/>
              <a:t>The melons hit the bottom of the ravine after 5 s.</a:t>
            </a:r>
          </a:p>
        </p:txBody>
      </p:sp>
      <p:sp>
        <p:nvSpPr>
          <p:cNvPr id="31751" name="Line 7"/>
          <p:cNvSpPr>
            <a:spLocks noChangeShapeType="1"/>
          </p:cNvSpPr>
          <p:nvPr/>
        </p:nvSpPr>
        <p:spPr bwMode="auto">
          <a:xfrm>
            <a:off x="3543300" y="4352925"/>
            <a:ext cx="171450"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04_06"/>
          <p:cNvPicPr>
            <a:picLocks noChangeAspect="1" noChangeArrowheads="1"/>
          </p:cNvPicPr>
          <p:nvPr/>
        </p:nvPicPr>
        <p:blipFill>
          <a:blip r:embed="rId2" cstate="print">
            <a:lum bright="-18000" contrast="24000"/>
          </a:blip>
          <a:srcRect l="2814" t="11041" r="2969" b="7709"/>
          <a:stretch>
            <a:fillRect/>
          </a:stretch>
        </p:blipFill>
        <p:spPr bwMode="auto">
          <a:xfrm>
            <a:off x="3170238" y="12700"/>
            <a:ext cx="5948362" cy="3848100"/>
          </a:xfrm>
          <a:prstGeom prst="rect">
            <a:avLst/>
          </a:prstGeom>
          <a:noFill/>
        </p:spPr>
      </p:pic>
      <p:sp>
        <p:nvSpPr>
          <p:cNvPr id="8195" name="Text Box 3"/>
          <p:cNvSpPr txBox="1">
            <a:spLocks noChangeArrowheads="1"/>
          </p:cNvSpPr>
          <p:nvPr/>
        </p:nvSpPr>
        <p:spPr bwMode="auto">
          <a:xfrm>
            <a:off x="50800" y="50800"/>
            <a:ext cx="3184525" cy="588963"/>
          </a:xfrm>
          <a:prstGeom prst="rect">
            <a:avLst/>
          </a:prstGeom>
          <a:solidFill>
            <a:srgbClr val="FF9999"/>
          </a:solidFill>
          <a:ln w="9525">
            <a:solidFill>
              <a:schemeClr val="tx1"/>
            </a:solidFill>
            <a:miter lim="800000"/>
            <a:headEnd/>
            <a:tailEnd/>
          </a:ln>
          <a:effectLst/>
        </p:spPr>
        <p:txBody>
          <a:bodyPr>
            <a:spAutoFit/>
          </a:bodyPr>
          <a:lstStyle/>
          <a:p>
            <a:pPr>
              <a:spcBef>
                <a:spcPct val="50000"/>
              </a:spcBef>
            </a:pPr>
            <a:r>
              <a:rPr lang="en-US" sz="3200"/>
              <a:t>Projectile motion</a:t>
            </a:r>
          </a:p>
        </p:txBody>
      </p:sp>
      <p:sp>
        <p:nvSpPr>
          <p:cNvPr id="8196" name="Text Box 4"/>
          <p:cNvSpPr txBox="1">
            <a:spLocks noChangeArrowheads="1"/>
          </p:cNvSpPr>
          <p:nvPr/>
        </p:nvSpPr>
        <p:spPr bwMode="auto">
          <a:xfrm>
            <a:off x="196850" y="1092200"/>
            <a:ext cx="2836863" cy="1930400"/>
          </a:xfrm>
          <a:prstGeom prst="rect">
            <a:avLst/>
          </a:prstGeom>
          <a:noFill/>
          <a:ln w="9525">
            <a:solidFill>
              <a:schemeClr val="tx1"/>
            </a:solidFill>
            <a:miter lim="800000"/>
            <a:headEnd/>
            <a:tailEnd/>
          </a:ln>
          <a:effectLst/>
        </p:spPr>
        <p:txBody>
          <a:bodyPr>
            <a:spAutoFit/>
          </a:bodyPr>
          <a:lstStyle/>
          <a:p>
            <a:pPr marL="457200" indent="-457200">
              <a:spcBef>
                <a:spcPct val="50000"/>
              </a:spcBef>
            </a:pPr>
            <a:r>
              <a:rPr lang="en-US" sz="2000" b="1" u="sng"/>
              <a:t>Two assumptions: </a:t>
            </a:r>
          </a:p>
          <a:p>
            <a:pPr marL="457200" indent="-457200">
              <a:spcBef>
                <a:spcPct val="50000"/>
              </a:spcBef>
              <a:buFontTx/>
              <a:buAutoNum type="arabicPeriod"/>
            </a:pPr>
            <a:r>
              <a:rPr lang="en-US" sz="2000"/>
              <a:t>Free-fall acceleration </a:t>
            </a:r>
            <a:r>
              <a:rPr lang="en-US" sz="2000" b="1"/>
              <a:t>g</a:t>
            </a:r>
            <a:r>
              <a:rPr lang="en-US" sz="2000"/>
              <a:t> is constant.</a:t>
            </a:r>
          </a:p>
          <a:p>
            <a:pPr marL="457200" indent="-457200">
              <a:spcBef>
                <a:spcPct val="50000"/>
              </a:spcBef>
              <a:buFontTx/>
              <a:buAutoNum type="arabicPeriod"/>
            </a:pPr>
            <a:r>
              <a:rPr lang="en-US" sz="2000"/>
              <a:t>Air resistance is negligible.  </a:t>
            </a:r>
          </a:p>
        </p:txBody>
      </p:sp>
      <p:sp>
        <p:nvSpPr>
          <p:cNvPr id="8197" name="Text Box 5"/>
          <p:cNvSpPr txBox="1">
            <a:spLocks noChangeArrowheads="1"/>
          </p:cNvSpPr>
          <p:nvPr/>
        </p:nvSpPr>
        <p:spPr bwMode="auto">
          <a:xfrm>
            <a:off x="301625" y="3963988"/>
            <a:ext cx="8547100" cy="2682875"/>
          </a:xfrm>
          <a:prstGeom prst="rect">
            <a:avLst/>
          </a:prstGeom>
          <a:noFill/>
          <a:ln w="9525">
            <a:noFill/>
            <a:miter lim="800000"/>
            <a:headEnd/>
            <a:tailEnd/>
          </a:ln>
          <a:effectLst/>
        </p:spPr>
        <p:txBody>
          <a:bodyPr>
            <a:spAutoFit/>
          </a:bodyPr>
          <a:lstStyle/>
          <a:p>
            <a:pPr>
              <a:spcBef>
                <a:spcPct val="50000"/>
              </a:spcBef>
              <a:buFontTx/>
              <a:buChar char="-"/>
            </a:pPr>
            <a:r>
              <a:rPr lang="en-US" sz="2000"/>
              <a:t>  The path of a projectile is a </a:t>
            </a:r>
            <a:r>
              <a:rPr lang="en-US" sz="2000" u="sng"/>
              <a:t>parabola</a:t>
            </a:r>
            <a:r>
              <a:rPr lang="en-US" sz="2000"/>
              <a:t> (derivation: blackboard and see book).</a:t>
            </a:r>
          </a:p>
          <a:p>
            <a:pPr>
              <a:spcBef>
                <a:spcPct val="50000"/>
              </a:spcBef>
              <a:buFontTx/>
              <a:buChar char="-"/>
            </a:pPr>
            <a:r>
              <a:rPr lang="en-US" sz="2000"/>
              <a:t>  Projectile leaves origin with an initial velocity of </a:t>
            </a:r>
            <a:r>
              <a:rPr lang="en-US" sz="2000" b="1"/>
              <a:t>v</a:t>
            </a:r>
            <a:r>
              <a:rPr lang="en-US" sz="2000" baseline="-25000"/>
              <a:t>i</a:t>
            </a:r>
            <a:r>
              <a:rPr lang="en-US" sz="2000"/>
              <a:t>.</a:t>
            </a:r>
          </a:p>
          <a:p>
            <a:pPr>
              <a:spcBef>
                <a:spcPct val="50000"/>
              </a:spcBef>
              <a:buFontTx/>
              <a:buChar char="-"/>
            </a:pPr>
            <a:r>
              <a:rPr lang="en-US" sz="2000"/>
              <a:t>   Projectile is launched at an angle </a:t>
            </a:r>
            <a:r>
              <a:rPr lang="en-US" sz="2000">
                <a:latin typeface="Symbol" pitchFamily="18" charset="2"/>
              </a:rPr>
              <a:t>q</a:t>
            </a:r>
            <a:r>
              <a:rPr lang="en-US" sz="2000" baseline="-25000"/>
              <a:t>i</a:t>
            </a:r>
            <a:r>
              <a:rPr lang="en-US" sz="2000"/>
              <a:t>   </a:t>
            </a:r>
          </a:p>
          <a:p>
            <a:pPr>
              <a:spcBef>
                <a:spcPct val="50000"/>
              </a:spcBef>
              <a:buFontTx/>
              <a:buChar char="-"/>
            </a:pPr>
            <a:r>
              <a:rPr lang="en-US" sz="2000"/>
              <a:t>  Velocity vector changes in magnitude and direction.</a:t>
            </a:r>
          </a:p>
          <a:p>
            <a:pPr>
              <a:spcBef>
                <a:spcPct val="50000"/>
              </a:spcBef>
              <a:buFontTx/>
              <a:buChar char="-"/>
            </a:pPr>
            <a:r>
              <a:rPr lang="en-US" sz="2000"/>
              <a:t>  Acceleration in y-direction is </a:t>
            </a:r>
            <a:r>
              <a:rPr lang="en-US" sz="2000" b="1"/>
              <a:t>g</a:t>
            </a:r>
            <a:r>
              <a:rPr lang="en-US" sz="2000"/>
              <a:t>. </a:t>
            </a:r>
          </a:p>
          <a:p>
            <a:pPr>
              <a:spcBef>
                <a:spcPct val="50000"/>
              </a:spcBef>
              <a:buFontTx/>
              <a:buChar char="-"/>
            </a:pPr>
            <a:r>
              <a:rPr lang="en-US" sz="2000"/>
              <a:t>  Acceleration in x-direction  is 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 calcmode="lin" valueType="num">
                                      <p:cBhvr additive="base">
                                        <p:cTn id="7" dur="500" fill="hold"/>
                                        <p:tgtEl>
                                          <p:spTgt spid="81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7">
                                            <p:txEl>
                                              <p:pRg st="1" end="1"/>
                                            </p:txEl>
                                          </p:spTgt>
                                        </p:tgtEl>
                                        <p:attrNameLst>
                                          <p:attrName>style.visibility</p:attrName>
                                        </p:attrNameLst>
                                      </p:cBhvr>
                                      <p:to>
                                        <p:strVal val="visible"/>
                                      </p:to>
                                    </p:set>
                                    <p:anim calcmode="lin" valueType="num">
                                      <p:cBhvr additive="base">
                                        <p:cTn id="13" dur="500" fill="hold"/>
                                        <p:tgtEl>
                                          <p:spTgt spid="81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7">
                                            <p:txEl>
                                              <p:pRg st="2" end="2"/>
                                            </p:txEl>
                                          </p:spTgt>
                                        </p:tgtEl>
                                        <p:attrNameLst>
                                          <p:attrName>style.visibility</p:attrName>
                                        </p:attrNameLst>
                                      </p:cBhvr>
                                      <p:to>
                                        <p:strVal val="visible"/>
                                      </p:to>
                                    </p:set>
                                    <p:anim calcmode="lin" valueType="num">
                                      <p:cBhvr additive="base">
                                        <p:cTn id="19" dur="500" fill="hold"/>
                                        <p:tgtEl>
                                          <p:spTgt spid="819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7">
                                            <p:txEl>
                                              <p:pRg st="3" end="3"/>
                                            </p:txEl>
                                          </p:spTgt>
                                        </p:tgtEl>
                                        <p:attrNameLst>
                                          <p:attrName>style.visibility</p:attrName>
                                        </p:attrNameLst>
                                      </p:cBhvr>
                                      <p:to>
                                        <p:strVal val="visible"/>
                                      </p:to>
                                    </p:set>
                                    <p:anim calcmode="lin" valueType="num">
                                      <p:cBhvr additive="base">
                                        <p:cTn id="25" dur="500" fill="hold"/>
                                        <p:tgtEl>
                                          <p:spTgt spid="819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7">
                                            <p:txEl>
                                              <p:pRg st="4" end="4"/>
                                            </p:txEl>
                                          </p:spTgt>
                                        </p:tgtEl>
                                        <p:attrNameLst>
                                          <p:attrName>style.visibility</p:attrName>
                                        </p:attrNameLst>
                                      </p:cBhvr>
                                      <p:to>
                                        <p:strVal val="visible"/>
                                      </p:to>
                                    </p:set>
                                    <p:anim calcmode="lin" valueType="num">
                                      <p:cBhvr additive="base">
                                        <p:cTn id="31" dur="500" fill="hold"/>
                                        <p:tgtEl>
                                          <p:spTgt spid="819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7">
                                            <p:txEl>
                                              <p:pRg st="5" end="5"/>
                                            </p:txEl>
                                          </p:spTgt>
                                        </p:tgtEl>
                                        <p:attrNameLst>
                                          <p:attrName>style.visibility</p:attrName>
                                        </p:attrNameLst>
                                      </p:cBhvr>
                                      <p:to>
                                        <p:strVal val="visible"/>
                                      </p:to>
                                    </p:set>
                                    <p:anim calcmode="lin" valueType="num">
                                      <p:cBhvr additive="base">
                                        <p:cTn id="37" dur="500" fill="hold"/>
                                        <p:tgtEl>
                                          <p:spTgt spid="819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 name="Object 3"/>
          <p:cNvGraphicFramePr>
            <a:graphicFrameLocks noChangeAspect="1"/>
          </p:cNvGraphicFramePr>
          <p:nvPr/>
        </p:nvGraphicFramePr>
        <p:xfrm>
          <a:off x="5956300" y="6029325"/>
          <a:ext cx="2157413" cy="652463"/>
        </p:xfrm>
        <a:graphic>
          <a:graphicData uri="http://schemas.openxmlformats.org/presentationml/2006/ole">
            <mc:AlternateContent xmlns:mc="http://schemas.openxmlformats.org/markup-compatibility/2006">
              <mc:Choice xmlns:v="urn:schemas-microsoft-com:vml" Requires="v">
                <p:oleObj spid="_x0000_s9307" name="Equation" r:id="rId3" imgW="799920" imgH="241200" progId="Equation.DSMT4">
                  <p:embed/>
                </p:oleObj>
              </mc:Choice>
              <mc:Fallback>
                <p:oleObj name="Equation" r:id="rId3" imgW="799920" imgH="2412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300" y="6029325"/>
                        <a:ext cx="2157413" cy="652463"/>
                      </a:xfrm>
                      <a:prstGeom prst="rect">
                        <a:avLst/>
                      </a:prstGeom>
                      <a:solidFill>
                        <a:srgbClr val="FF9999"/>
                      </a:solidFill>
                      <a:ln w="9525">
                        <a:solidFill>
                          <a:schemeClr val="tx1"/>
                        </a:solidFill>
                        <a:miter lim="800000"/>
                        <a:headEnd/>
                        <a:tailEnd/>
                      </a:ln>
                    </p:spPr>
                  </p:pic>
                </p:oleObj>
              </mc:Fallback>
            </mc:AlternateContent>
          </a:graphicData>
        </a:graphic>
      </p:graphicFrame>
      <p:graphicFrame>
        <p:nvGraphicFramePr>
          <p:cNvPr id="9220" name="Object 4"/>
          <p:cNvGraphicFramePr>
            <a:graphicFrameLocks noChangeAspect="1"/>
          </p:cNvGraphicFramePr>
          <p:nvPr/>
        </p:nvGraphicFramePr>
        <p:xfrm>
          <a:off x="5708650" y="5102225"/>
          <a:ext cx="2492375" cy="781050"/>
        </p:xfrm>
        <a:graphic>
          <a:graphicData uri="http://schemas.openxmlformats.org/presentationml/2006/ole">
            <mc:AlternateContent xmlns:mc="http://schemas.openxmlformats.org/markup-compatibility/2006">
              <mc:Choice xmlns:v="urn:schemas-microsoft-com:vml" Requires="v">
                <p:oleObj spid="_x0000_s9308" name="Equation" r:id="rId5" imgW="1257120" imgH="393480" progId="Equation.DSMT4">
                  <p:embed/>
                </p:oleObj>
              </mc:Choice>
              <mc:Fallback>
                <p:oleObj name="Equation" r:id="rId5" imgW="1257120" imgH="3934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5102225"/>
                        <a:ext cx="2492375" cy="781050"/>
                      </a:xfrm>
                      <a:prstGeom prst="rect">
                        <a:avLst/>
                      </a:prstGeom>
                      <a:solidFill>
                        <a:srgbClr val="FF9999"/>
                      </a:solidFill>
                      <a:ln w="9525">
                        <a:solidFill>
                          <a:schemeClr val="tx1"/>
                        </a:solidFill>
                        <a:miter lim="800000"/>
                        <a:headEnd/>
                        <a:tailEnd/>
                      </a:ln>
                    </p:spPr>
                  </p:pic>
                </p:oleObj>
              </mc:Fallback>
            </mc:AlternateContent>
          </a:graphicData>
        </a:graphic>
      </p:graphicFrame>
      <p:graphicFrame>
        <p:nvGraphicFramePr>
          <p:cNvPr id="9221" name="Object 5"/>
          <p:cNvGraphicFramePr>
            <a:graphicFrameLocks noChangeAspect="1"/>
          </p:cNvGraphicFramePr>
          <p:nvPr/>
        </p:nvGraphicFramePr>
        <p:xfrm>
          <a:off x="1200150" y="6037263"/>
          <a:ext cx="1336675" cy="635000"/>
        </p:xfrm>
        <a:graphic>
          <a:graphicData uri="http://schemas.openxmlformats.org/presentationml/2006/ole">
            <mc:AlternateContent xmlns:mc="http://schemas.openxmlformats.org/markup-compatibility/2006">
              <mc:Choice xmlns:v="urn:schemas-microsoft-com:vml" Requires="v">
                <p:oleObj spid="_x0000_s9309" name="Equation" r:id="rId7" imgW="507960" imgH="241200" progId="Equation.3">
                  <p:embed/>
                </p:oleObj>
              </mc:Choice>
              <mc:Fallback>
                <p:oleObj name="Equation" r:id="rId7" imgW="507960" imgH="2412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150" y="6037263"/>
                        <a:ext cx="1336675" cy="635000"/>
                      </a:xfrm>
                      <a:prstGeom prst="rect">
                        <a:avLst/>
                      </a:prstGeom>
                      <a:solidFill>
                        <a:srgbClr val="FF9999"/>
                      </a:solidFill>
                      <a:ln w="9525">
                        <a:solidFill>
                          <a:schemeClr val="tx1"/>
                        </a:solidFill>
                        <a:miter lim="800000"/>
                        <a:headEnd/>
                        <a:tailEnd/>
                      </a:ln>
                    </p:spPr>
                  </p:pic>
                </p:oleObj>
              </mc:Fallback>
            </mc:AlternateContent>
          </a:graphicData>
        </a:graphic>
      </p:graphicFrame>
      <p:graphicFrame>
        <p:nvGraphicFramePr>
          <p:cNvPr id="9222" name="Object 6"/>
          <p:cNvGraphicFramePr>
            <a:graphicFrameLocks noChangeAspect="1"/>
          </p:cNvGraphicFramePr>
          <p:nvPr/>
        </p:nvGraphicFramePr>
        <p:xfrm>
          <a:off x="911225" y="5280025"/>
          <a:ext cx="1936750" cy="584200"/>
        </p:xfrm>
        <a:graphic>
          <a:graphicData uri="http://schemas.openxmlformats.org/presentationml/2006/ole">
            <mc:AlternateContent xmlns:mc="http://schemas.openxmlformats.org/markup-compatibility/2006">
              <mc:Choice xmlns:v="urn:schemas-microsoft-com:vml" Requires="v">
                <p:oleObj spid="_x0000_s9310" name="Equation" r:id="rId9" imgW="799920" imgH="241200" progId="Equation.3">
                  <p:embed/>
                </p:oleObj>
              </mc:Choice>
              <mc:Fallback>
                <p:oleObj name="Equation" r:id="rId9" imgW="799920" imgH="2412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1225" y="5280025"/>
                        <a:ext cx="1936750" cy="584200"/>
                      </a:xfrm>
                      <a:prstGeom prst="rect">
                        <a:avLst/>
                      </a:prstGeom>
                      <a:solidFill>
                        <a:srgbClr val="FF9999"/>
                      </a:solidFill>
                      <a:ln w="9525">
                        <a:solidFill>
                          <a:schemeClr val="tx1"/>
                        </a:solidFill>
                        <a:miter lim="800000"/>
                        <a:headEnd/>
                        <a:tailEnd/>
                      </a:ln>
                    </p:spPr>
                  </p:pic>
                </p:oleObj>
              </mc:Fallback>
            </mc:AlternateContent>
          </a:graphicData>
        </a:graphic>
      </p:graphicFrame>
      <p:sp>
        <p:nvSpPr>
          <p:cNvPr id="9223" name="Rectangle 7"/>
          <p:cNvSpPr>
            <a:spLocks noChangeArrowheads="1"/>
          </p:cNvSpPr>
          <p:nvPr/>
        </p:nvSpPr>
        <p:spPr bwMode="auto">
          <a:xfrm>
            <a:off x="492125" y="4090988"/>
            <a:ext cx="8485188" cy="854075"/>
          </a:xfrm>
          <a:prstGeom prst="rect">
            <a:avLst/>
          </a:prstGeom>
          <a:noFill/>
          <a:ln w="9525">
            <a:noFill/>
            <a:miter lim="800000"/>
            <a:headEnd/>
            <a:tailEnd/>
          </a:ln>
          <a:effectLst/>
        </p:spPr>
        <p:txBody>
          <a:bodyPr>
            <a:spAutoFit/>
          </a:bodyPr>
          <a:lstStyle/>
          <a:p>
            <a:pPr>
              <a:spcBef>
                <a:spcPct val="50000"/>
              </a:spcBef>
            </a:pPr>
            <a:r>
              <a:rPr lang="en-US" sz="2000"/>
              <a:t>Acceleration in x-direction  is 0.  		Acceleration in y-direction is </a:t>
            </a:r>
            <a:r>
              <a:rPr lang="en-US" sz="2000" b="1"/>
              <a:t>g</a:t>
            </a:r>
            <a:r>
              <a:rPr lang="en-US" sz="2000"/>
              <a:t>.</a:t>
            </a:r>
          </a:p>
          <a:p>
            <a:pPr>
              <a:spcBef>
                <a:spcPct val="50000"/>
              </a:spcBef>
            </a:pPr>
            <a:r>
              <a:rPr lang="en-US" sz="2000"/>
              <a:t>(Constant velocity)			(Constant acceleration)</a:t>
            </a:r>
          </a:p>
        </p:txBody>
      </p:sp>
      <p:sp>
        <p:nvSpPr>
          <p:cNvPr id="9224" name="Line 8"/>
          <p:cNvSpPr>
            <a:spLocks noChangeShapeType="1"/>
          </p:cNvSpPr>
          <p:nvPr/>
        </p:nvSpPr>
        <p:spPr bwMode="auto">
          <a:xfrm>
            <a:off x="319088" y="5011738"/>
            <a:ext cx="8496300" cy="0"/>
          </a:xfrm>
          <a:prstGeom prst="line">
            <a:avLst/>
          </a:prstGeom>
          <a:noFill/>
          <a:ln w="57150" cmpd="thickThin">
            <a:solidFill>
              <a:schemeClr val="tx1"/>
            </a:solidFill>
            <a:round/>
            <a:headEnd/>
            <a:tailEnd/>
          </a:ln>
          <a:effectLst/>
        </p:spPr>
        <p:txBody>
          <a:bodyPr/>
          <a:lstStyle/>
          <a:p>
            <a:endParaRPr lang="en-US"/>
          </a:p>
        </p:txBody>
      </p:sp>
      <p:sp>
        <p:nvSpPr>
          <p:cNvPr id="9225" name="Line 9"/>
          <p:cNvSpPr>
            <a:spLocks noChangeShapeType="1"/>
          </p:cNvSpPr>
          <p:nvPr/>
        </p:nvSpPr>
        <p:spPr bwMode="auto">
          <a:xfrm flipH="1">
            <a:off x="4513263" y="4291013"/>
            <a:ext cx="3175" cy="2501900"/>
          </a:xfrm>
          <a:prstGeom prst="line">
            <a:avLst/>
          </a:prstGeom>
          <a:noFill/>
          <a:ln w="57150" cmpd="thickThin">
            <a:solidFill>
              <a:schemeClr val="tx1"/>
            </a:solidFill>
            <a:round/>
            <a:headEnd/>
            <a:tailEnd/>
          </a:ln>
          <a:effectLst/>
        </p:spPr>
        <p:txBody>
          <a:bodyPr/>
          <a:lstStyle/>
          <a:p>
            <a:endParaRPr lang="en-US"/>
          </a:p>
        </p:txBody>
      </p:sp>
      <p:pic>
        <p:nvPicPr>
          <p:cNvPr id="9226" name="Picture 10" descr="SE04_06"/>
          <p:cNvPicPr>
            <a:picLocks noChangeAspect="1" noChangeArrowheads="1"/>
          </p:cNvPicPr>
          <p:nvPr/>
        </p:nvPicPr>
        <p:blipFill>
          <a:blip r:embed="rId11" cstate="print">
            <a:lum bright="-18000" contrast="24000"/>
          </a:blip>
          <a:srcRect l="2814" t="11041" r="2969" b="7709"/>
          <a:stretch>
            <a:fillRect/>
          </a:stretch>
        </p:blipFill>
        <p:spPr bwMode="auto">
          <a:xfrm>
            <a:off x="2827338" y="12700"/>
            <a:ext cx="6291262" cy="4070350"/>
          </a:xfrm>
          <a:prstGeom prst="rect">
            <a:avLst/>
          </a:prstGeom>
          <a:noFill/>
        </p:spPr>
      </p:pic>
      <p:sp>
        <p:nvSpPr>
          <p:cNvPr id="9227" name="Text Box 11"/>
          <p:cNvSpPr txBox="1">
            <a:spLocks noChangeArrowheads="1"/>
          </p:cNvSpPr>
          <p:nvPr/>
        </p:nvSpPr>
        <p:spPr bwMode="auto">
          <a:xfrm>
            <a:off x="77788" y="96838"/>
            <a:ext cx="3184525" cy="588962"/>
          </a:xfrm>
          <a:prstGeom prst="rect">
            <a:avLst/>
          </a:prstGeom>
          <a:solidFill>
            <a:srgbClr val="FF9999"/>
          </a:solidFill>
          <a:ln w="9525">
            <a:solidFill>
              <a:schemeClr val="tx1"/>
            </a:solidFill>
            <a:miter lim="800000"/>
            <a:headEnd/>
            <a:tailEnd/>
          </a:ln>
          <a:effectLst/>
        </p:spPr>
        <p:txBody>
          <a:bodyPr>
            <a:spAutoFit/>
          </a:bodyPr>
          <a:lstStyle/>
          <a:p>
            <a:pPr>
              <a:spcBef>
                <a:spcPct val="50000"/>
              </a:spcBef>
            </a:pPr>
            <a:r>
              <a:rPr lang="en-US" sz="3200"/>
              <a:t>Projectile motion</a:t>
            </a:r>
          </a:p>
        </p:txBody>
      </p:sp>
      <p:sp>
        <p:nvSpPr>
          <p:cNvPr id="9228" name="Text Box 12"/>
          <p:cNvSpPr txBox="1">
            <a:spLocks noChangeArrowheads="1"/>
          </p:cNvSpPr>
          <p:nvPr/>
        </p:nvSpPr>
        <p:spPr bwMode="auto">
          <a:xfrm>
            <a:off x="0" y="2286000"/>
            <a:ext cx="2741613" cy="1006475"/>
          </a:xfrm>
          <a:prstGeom prst="rect">
            <a:avLst/>
          </a:prstGeom>
          <a:noFill/>
          <a:ln w="9525">
            <a:noFill/>
            <a:miter lim="800000"/>
            <a:headEnd/>
            <a:tailEnd/>
          </a:ln>
          <a:effectLst/>
        </p:spPr>
        <p:txBody>
          <a:bodyPr>
            <a:spAutoFit/>
          </a:bodyPr>
          <a:lstStyle/>
          <a:p>
            <a:pPr>
              <a:spcBef>
                <a:spcPct val="50000"/>
              </a:spcBef>
            </a:pPr>
            <a:r>
              <a:rPr lang="en-US" sz="2000" u="sng"/>
              <a:t>Superposition</a:t>
            </a:r>
            <a:r>
              <a:rPr lang="en-US" sz="2000"/>
              <a:t> of motion in x-direction and motion in y-direction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attleship"/>
          <p:cNvPicPr>
            <a:picLocks noChangeAspect="1" noChangeArrowheads="1"/>
          </p:cNvPicPr>
          <p:nvPr/>
        </p:nvPicPr>
        <p:blipFill>
          <a:blip r:embed="rId2" cstate="print"/>
          <a:srcRect/>
          <a:stretch>
            <a:fillRect/>
          </a:stretch>
        </p:blipFill>
        <p:spPr bwMode="auto">
          <a:xfrm>
            <a:off x="190500" y="4587875"/>
            <a:ext cx="8739188" cy="2109788"/>
          </a:xfrm>
          <a:prstGeom prst="rect">
            <a:avLst/>
          </a:prstGeom>
          <a:noFill/>
          <a:ln w="9525">
            <a:noFill/>
            <a:miter lim="800000"/>
            <a:headEnd/>
            <a:tailEnd/>
          </a:ln>
        </p:spPr>
      </p:pic>
      <p:sp>
        <p:nvSpPr>
          <p:cNvPr id="38915" name="Text Box 3"/>
          <p:cNvSpPr txBox="1">
            <a:spLocks noChangeArrowheads="1"/>
          </p:cNvSpPr>
          <p:nvPr/>
        </p:nvSpPr>
        <p:spPr bwMode="auto">
          <a:xfrm>
            <a:off x="390525" y="1096963"/>
            <a:ext cx="8408988" cy="2682875"/>
          </a:xfrm>
          <a:prstGeom prst="rect">
            <a:avLst/>
          </a:prstGeom>
          <a:noFill/>
          <a:ln w="9525">
            <a:noFill/>
            <a:miter lim="800000"/>
            <a:headEnd/>
            <a:tailEnd/>
          </a:ln>
          <a:effectLst/>
        </p:spPr>
        <p:txBody>
          <a:bodyPr>
            <a:spAutoFit/>
          </a:bodyPr>
          <a:lstStyle/>
          <a:p>
            <a:pPr>
              <a:spcBef>
                <a:spcPct val="50000"/>
              </a:spcBef>
            </a:pPr>
            <a:r>
              <a:rPr lang="en-US" sz="2000">
                <a:cs typeface="Times New Roman" pitchFamily="18" charset="0"/>
              </a:rPr>
              <a:t>A battleship simultaneously fires two shells at enemy ships. </a:t>
            </a:r>
          </a:p>
          <a:p>
            <a:pPr>
              <a:spcBef>
                <a:spcPct val="50000"/>
              </a:spcBef>
            </a:pPr>
            <a:r>
              <a:rPr lang="en-US" sz="2000">
                <a:cs typeface="Times New Roman" pitchFamily="18" charset="0"/>
              </a:rPr>
              <a:t>If the shells follow the parabolic trajectories shown, which ship gets hit first?</a:t>
            </a:r>
          </a:p>
          <a:p>
            <a:pPr>
              <a:spcBef>
                <a:spcPct val="50000"/>
              </a:spcBef>
            </a:pPr>
            <a:r>
              <a:rPr lang="en-US" sz="2000">
                <a:cs typeface="Times New Roman" pitchFamily="18" charset="0"/>
              </a:rPr>
              <a:t>A.  </a:t>
            </a:r>
          </a:p>
          <a:p>
            <a:pPr>
              <a:spcBef>
                <a:spcPct val="50000"/>
              </a:spcBef>
            </a:pPr>
            <a:r>
              <a:rPr lang="en-US" sz="2000">
                <a:cs typeface="Times New Roman" pitchFamily="18" charset="0"/>
              </a:rPr>
              <a:t>B.  </a:t>
            </a:r>
          </a:p>
          <a:p>
            <a:pPr>
              <a:spcBef>
                <a:spcPct val="50000"/>
              </a:spcBef>
            </a:pPr>
            <a:r>
              <a:rPr lang="en-US" sz="2000">
                <a:cs typeface="Times New Roman" pitchFamily="18" charset="0"/>
              </a:rPr>
              <a:t>C. Both hit a the same time.  </a:t>
            </a:r>
          </a:p>
          <a:p>
            <a:pPr>
              <a:spcBef>
                <a:spcPct val="50000"/>
              </a:spcBef>
            </a:pPr>
            <a:r>
              <a:rPr lang="en-US" sz="2000">
                <a:cs typeface="Times New Roman" pitchFamily="18" charset="0"/>
              </a:rPr>
              <a:t>D. Need more information.</a:t>
            </a:r>
          </a:p>
        </p:txBody>
      </p:sp>
      <p:sp>
        <p:nvSpPr>
          <p:cNvPr id="38916" name="Rectangle 4"/>
          <p:cNvSpPr>
            <a:spLocks noChangeArrowheads="1"/>
          </p:cNvSpPr>
          <p:nvPr/>
        </p:nvSpPr>
        <p:spPr bwMode="auto">
          <a:xfrm>
            <a:off x="0" y="420688"/>
            <a:ext cx="9144000" cy="406400"/>
          </a:xfrm>
          <a:prstGeom prst="rect">
            <a:avLst/>
          </a:prstGeom>
          <a:solidFill>
            <a:srgbClr val="FFFF99"/>
          </a:solidFill>
          <a:ln w="9525">
            <a:solidFill>
              <a:schemeClr val="tx1"/>
            </a:solidFill>
            <a:miter lim="800000"/>
            <a:headEnd/>
            <a:tailEnd/>
          </a:ln>
          <a:effectLst/>
        </p:spPr>
        <p:txBody>
          <a:bodyPr>
            <a:spAutoFit/>
          </a:bodyPr>
          <a:lstStyle/>
          <a:p>
            <a:pPr algn="ctr"/>
            <a:r>
              <a:rPr lang="en-US" sz="2000"/>
              <a:t>Quick quiz:</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E04_11B"/>
          <p:cNvPicPr>
            <a:picLocks noChangeAspect="1" noChangeArrowheads="1"/>
          </p:cNvPicPr>
          <p:nvPr/>
        </p:nvPicPr>
        <p:blipFill>
          <a:blip r:embed="rId2" cstate="print">
            <a:lum bright="-12000" contrast="12000"/>
          </a:blip>
          <a:srcRect l="9103" t="10573" r="8440" b="15886"/>
          <a:stretch>
            <a:fillRect/>
          </a:stretch>
        </p:blipFill>
        <p:spPr bwMode="auto">
          <a:xfrm>
            <a:off x="952500" y="2092325"/>
            <a:ext cx="6700838" cy="4483100"/>
          </a:xfrm>
          <a:prstGeom prst="rect">
            <a:avLst/>
          </a:prstGeom>
          <a:noFill/>
          <a:ln w="9525">
            <a:noFill/>
            <a:miter lim="800000"/>
            <a:headEnd/>
            <a:tailEnd/>
          </a:ln>
        </p:spPr>
      </p:pic>
      <p:sp>
        <p:nvSpPr>
          <p:cNvPr id="14339" name="Text Box 3"/>
          <p:cNvSpPr txBox="1">
            <a:spLocks noChangeArrowheads="1"/>
          </p:cNvSpPr>
          <p:nvPr/>
        </p:nvSpPr>
        <p:spPr bwMode="auto">
          <a:xfrm>
            <a:off x="308611" y="284163"/>
            <a:ext cx="8538210" cy="1169551"/>
          </a:xfrm>
          <a:prstGeom prst="rect">
            <a:avLst/>
          </a:prstGeom>
          <a:solidFill>
            <a:srgbClr val="FF9999"/>
          </a:solidFill>
          <a:ln w="9525">
            <a:solidFill>
              <a:schemeClr val="tx1"/>
            </a:solidFill>
            <a:miter lim="800000"/>
            <a:headEnd/>
            <a:tailEnd/>
          </a:ln>
          <a:effectLst/>
        </p:spPr>
        <p:txBody>
          <a:bodyPr wrap="square">
            <a:spAutoFit/>
          </a:bodyPr>
          <a:lstStyle/>
          <a:p>
            <a:pPr>
              <a:spcBef>
                <a:spcPct val="50000"/>
              </a:spcBef>
            </a:pPr>
            <a:r>
              <a:rPr lang="en-US" sz="2800" dirty="0"/>
              <a:t>Hitting the bull’s </a:t>
            </a:r>
            <a:r>
              <a:rPr lang="en-US" sz="2800" dirty="0" smtClean="0"/>
              <a:t>eye of a simultaneously falling object. </a:t>
            </a:r>
            <a:endParaRPr lang="en-US" sz="2800" dirty="0"/>
          </a:p>
          <a:p>
            <a:pPr>
              <a:spcBef>
                <a:spcPct val="50000"/>
              </a:spcBef>
            </a:pPr>
            <a:r>
              <a:rPr lang="en-US" sz="2800" dirty="0"/>
              <a:t>Demo.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E04_13"/>
          <p:cNvPicPr>
            <a:picLocks noChangeAspect="1" noChangeArrowheads="1"/>
          </p:cNvPicPr>
          <p:nvPr/>
        </p:nvPicPr>
        <p:blipFill>
          <a:blip r:embed="rId2" cstate="print"/>
          <a:srcRect l="20180" t="10599" r="20863" b="7942"/>
          <a:stretch>
            <a:fillRect/>
          </a:stretch>
        </p:blipFill>
        <p:spPr bwMode="auto">
          <a:xfrm>
            <a:off x="4851400" y="58738"/>
            <a:ext cx="3925888" cy="4070350"/>
          </a:xfrm>
          <a:prstGeom prst="rect">
            <a:avLst/>
          </a:prstGeom>
          <a:noFill/>
        </p:spPr>
      </p:pic>
      <p:sp>
        <p:nvSpPr>
          <p:cNvPr id="15363" name="Text Box 3"/>
          <p:cNvSpPr txBox="1">
            <a:spLocks noChangeArrowheads="1"/>
          </p:cNvSpPr>
          <p:nvPr/>
        </p:nvSpPr>
        <p:spPr bwMode="auto">
          <a:xfrm>
            <a:off x="241300" y="1543050"/>
            <a:ext cx="3279775" cy="1920875"/>
          </a:xfrm>
          <a:prstGeom prst="rect">
            <a:avLst/>
          </a:prstGeom>
          <a:noFill/>
          <a:ln w="9525">
            <a:noFill/>
            <a:miter lim="800000"/>
            <a:headEnd/>
            <a:tailEnd/>
          </a:ln>
          <a:effectLst/>
        </p:spPr>
        <p:txBody>
          <a:bodyPr>
            <a:spAutoFit/>
          </a:bodyPr>
          <a:lstStyle/>
          <a:p>
            <a:pPr marL="457200" indent="-457200">
              <a:spcBef>
                <a:spcPct val="50000"/>
              </a:spcBef>
            </a:pPr>
            <a:r>
              <a:rPr lang="en-US" sz="2000"/>
              <a:t>A rescue plane drops a package to stranded explorers. The plane is traveling horizontally at 40.0 m/s and is 100 m above the ground. </a:t>
            </a:r>
          </a:p>
        </p:txBody>
      </p:sp>
      <p:sp>
        <p:nvSpPr>
          <p:cNvPr id="15364" name="Rectangle 4"/>
          <p:cNvSpPr>
            <a:spLocks noChangeArrowheads="1"/>
          </p:cNvSpPr>
          <p:nvPr/>
        </p:nvSpPr>
        <p:spPr bwMode="auto">
          <a:xfrm>
            <a:off x="268288" y="4246563"/>
            <a:ext cx="8620125" cy="2530475"/>
          </a:xfrm>
          <a:prstGeom prst="rect">
            <a:avLst/>
          </a:prstGeom>
          <a:noFill/>
          <a:ln w="9525">
            <a:noFill/>
            <a:miter lim="800000"/>
            <a:headEnd/>
            <a:tailEnd/>
          </a:ln>
          <a:effectLst/>
        </p:spPr>
        <p:txBody>
          <a:bodyPr>
            <a:spAutoFit/>
          </a:bodyPr>
          <a:lstStyle/>
          <a:p>
            <a:pPr marL="457200" indent="-457200">
              <a:spcBef>
                <a:spcPct val="50000"/>
              </a:spcBef>
              <a:buFontTx/>
              <a:buAutoNum type="alphaLcParenBoth"/>
            </a:pPr>
            <a:r>
              <a:rPr lang="en-US" sz="2000"/>
              <a:t>Where does the package strike the ground relative to the point at which it was released. </a:t>
            </a:r>
          </a:p>
          <a:p>
            <a:pPr marL="457200" indent="-457200">
              <a:spcBef>
                <a:spcPct val="50000"/>
              </a:spcBef>
              <a:buFontTx/>
              <a:buAutoNum type="alphaLcParenBoth"/>
            </a:pPr>
            <a:r>
              <a:rPr lang="en-US" sz="2000"/>
              <a:t>What are the horizontal and vertical components of the velocity of the package just before it hits the ground? What is the speed of the package as it hits the ground?</a:t>
            </a:r>
          </a:p>
          <a:p>
            <a:pPr marL="457200" indent="-457200">
              <a:spcBef>
                <a:spcPct val="50000"/>
              </a:spcBef>
              <a:buFontTx/>
              <a:buAutoNum type="alphaLcParenBoth"/>
            </a:pPr>
            <a:r>
              <a:rPr lang="en-US" sz="2000"/>
              <a:t>Where is the plane when the package hits the ground? (Assume that the plane does not change its speed or course.)</a:t>
            </a:r>
          </a:p>
        </p:txBody>
      </p:sp>
      <p:sp>
        <p:nvSpPr>
          <p:cNvPr id="15365" name="Text Box 5"/>
          <p:cNvSpPr txBox="1">
            <a:spLocks noChangeArrowheads="1"/>
          </p:cNvSpPr>
          <p:nvPr/>
        </p:nvSpPr>
        <p:spPr bwMode="auto">
          <a:xfrm>
            <a:off x="215900" y="228600"/>
            <a:ext cx="4178300" cy="519113"/>
          </a:xfrm>
          <a:prstGeom prst="rect">
            <a:avLst/>
          </a:prstGeom>
          <a:solidFill>
            <a:srgbClr val="FF9999"/>
          </a:solidFill>
          <a:ln w="9525">
            <a:noFill/>
            <a:miter lim="800000"/>
            <a:headEnd/>
            <a:tailEnd/>
          </a:ln>
          <a:effectLst/>
        </p:spPr>
        <p:txBody>
          <a:bodyPr>
            <a:spAutoFit/>
          </a:bodyPr>
          <a:lstStyle/>
          <a:p>
            <a:pPr eaLnBrk="0" hangingPunct="0">
              <a:spcBef>
                <a:spcPct val="50000"/>
              </a:spcBef>
            </a:pPr>
            <a:r>
              <a:rPr lang="en-US" sz="2800"/>
              <a:t>Black board example 4.2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ttleship"/>
          <p:cNvPicPr>
            <a:picLocks noChangeAspect="1" noChangeArrowheads="1"/>
          </p:cNvPicPr>
          <p:nvPr/>
        </p:nvPicPr>
        <p:blipFill>
          <a:blip r:embed="rId2" cstate="print"/>
          <a:srcRect l="56690" t="21818" r="8816" b="28581"/>
          <a:stretch>
            <a:fillRect/>
          </a:stretch>
        </p:blipFill>
        <p:spPr bwMode="auto">
          <a:xfrm>
            <a:off x="3466688" y="3436536"/>
            <a:ext cx="5094516" cy="1768510"/>
          </a:xfrm>
          <a:prstGeom prst="rect">
            <a:avLst/>
          </a:prstGeom>
          <a:noFill/>
          <a:ln w="9525">
            <a:noFill/>
            <a:miter lim="800000"/>
            <a:headEnd/>
            <a:tailEnd/>
          </a:ln>
        </p:spPr>
      </p:pic>
      <p:sp>
        <p:nvSpPr>
          <p:cNvPr id="3" name="TextBox 2"/>
          <p:cNvSpPr txBox="1"/>
          <p:nvPr/>
        </p:nvSpPr>
        <p:spPr>
          <a:xfrm>
            <a:off x="572756" y="1024932"/>
            <a:ext cx="8018585" cy="4524315"/>
          </a:xfrm>
          <a:prstGeom prst="rect">
            <a:avLst/>
          </a:prstGeom>
          <a:noFill/>
        </p:spPr>
        <p:txBody>
          <a:bodyPr wrap="square" rtlCol="0">
            <a:spAutoFit/>
          </a:bodyPr>
          <a:lstStyle/>
          <a:p>
            <a:r>
              <a:rPr lang="en-US" dirty="0" err="1" smtClean="0"/>
              <a:t>i</a:t>
            </a:r>
            <a:r>
              <a:rPr lang="en-US" dirty="0" smtClean="0"/>
              <a:t>-clicker:</a:t>
            </a:r>
          </a:p>
          <a:p>
            <a:endParaRPr lang="en-US" dirty="0" smtClean="0"/>
          </a:p>
          <a:p>
            <a:r>
              <a:rPr lang="en-US" dirty="0" smtClean="0"/>
              <a:t>You shoot a bullet with 600 m/s straight at a </a:t>
            </a:r>
            <a:r>
              <a:rPr lang="en-US" u="sng" dirty="0" smtClean="0"/>
              <a:t>fixed</a:t>
            </a:r>
            <a:r>
              <a:rPr lang="en-US" dirty="0" smtClean="0"/>
              <a:t> target that is 600 m away.  </a:t>
            </a:r>
          </a:p>
          <a:p>
            <a:r>
              <a:rPr lang="en-US" dirty="0" smtClean="0"/>
              <a:t>By how much does the bullet drop during its flight?  </a:t>
            </a:r>
          </a:p>
          <a:p>
            <a:endParaRPr lang="en-US" dirty="0" smtClean="0"/>
          </a:p>
          <a:p>
            <a:pPr marL="457200" indent="-457200">
              <a:buAutoNum type="alphaUcPeriod"/>
            </a:pPr>
            <a:r>
              <a:rPr lang="en-US" dirty="0" smtClean="0"/>
              <a:t>0 m</a:t>
            </a:r>
          </a:p>
          <a:p>
            <a:pPr marL="457200" indent="-457200">
              <a:buAutoNum type="alphaUcPeriod"/>
            </a:pPr>
            <a:r>
              <a:rPr lang="en-US" dirty="0" smtClean="0"/>
              <a:t>0.49 m</a:t>
            </a:r>
          </a:p>
          <a:p>
            <a:pPr marL="457200" indent="-457200">
              <a:buAutoNum type="alphaUcPeriod"/>
            </a:pPr>
            <a:r>
              <a:rPr lang="en-US" dirty="0" smtClean="0"/>
              <a:t>0.98 m</a:t>
            </a:r>
          </a:p>
          <a:p>
            <a:pPr marL="457200" indent="-457200">
              <a:buAutoNum type="alphaUcPeriod"/>
            </a:pPr>
            <a:r>
              <a:rPr lang="en-US" dirty="0" smtClean="0"/>
              <a:t>4.9 m</a:t>
            </a:r>
          </a:p>
          <a:p>
            <a:pPr marL="457200" indent="-457200">
              <a:buAutoNum type="alphaUcPeriod"/>
            </a:pPr>
            <a:r>
              <a:rPr lang="en-US" dirty="0" smtClean="0"/>
              <a:t>9.8 m</a:t>
            </a:r>
          </a:p>
          <a:p>
            <a:pPr marL="457200" indent="-457200">
              <a:buAutoNum type="alphaUcPeriod"/>
            </a:pPr>
            <a:endParaRPr lang="en-US" dirty="0"/>
          </a:p>
        </p:txBody>
      </p:sp>
      <p:cxnSp>
        <p:nvCxnSpPr>
          <p:cNvPr id="5" name="Straight Arrow Connector 4"/>
          <p:cNvCxnSpPr/>
          <p:nvPr/>
        </p:nvCxnSpPr>
        <p:spPr>
          <a:xfrm>
            <a:off x="3486778" y="5335675"/>
            <a:ext cx="5054321"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7887165" y="4353406"/>
            <a:ext cx="1289449" cy="1842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28435" y="3697792"/>
            <a:ext cx="478301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6038065" y="4923374"/>
            <a:ext cx="553998" cy="1296907"/>
          </a:xfrm>
          <a:prstGeom prst="rect">
            <a:avLst/>
          </a:prstGeom>
          <a:noFill/>
        </p:spPr>
        <p:txBody>
          <a:bodyPr vert="eaVert" wrap="square" rtlCol="0">
            <a:spAutoFit/>
          </a:bodyPr>
          <a:lstStyle/>
          <a:p>
            <a:pPr algn="ctr"/>
            <a:r>
              <a:rPr lang="en-US" dirty="0" smtClean="0"/>
              <a:t>600 m</a:t>
            </a:r>
            <a:endParaRPr lang="en-US" dirty="0"/>
          </a:p>
        </p:txBody>
      </p:sp>
      <p:pic>
        <p:nvPicPr>
          <p:cNvPr id="47106" name="Picture 2" descr="C:\tempie\Temporary Internet Files\Content.IE5\2HTXLHLJ\MC900199138[1].wmf"/>
          <p:cNvPicPr>
            <a:picLocks noChangeAspect="1" noChangeArrowheads="1"/>
          </p:cNvPicPr>
          <p:nvPr/>
        </p:nvPicPr>
        <p:blipFill>
          <a:blip r:embed="rId3" cstate="print"/>
          <a:srcRect/>
          <a:stretch>
            <a:fillRect/>
          </a:stretch>
        </p:blipFill>
        <p:spPr bwMode="auto">
          <a:xfrm>
            <a:off x="2442278" y="3595816"/>
            <a:ext cx="1066633" cy="334713"/>
          </a:xfrm>
          <a:prstGeom prst="rect">
            <a:avLst/>
          </a:prstGeom>
          <a:noFill/>
        </p:spPr>
      </p:pic>
      <p:sp>
        <p:nvSpPr>
          <p:cNvPr id="4" name="TextBox 3"/>
          <p:cNvSpPr txBox="1"/>
          <p:nvPr/>
        </p:nvSpPr>
        <p:spPr>
          <a:xfrm>
            <a:off x="434340" y="6035040"/>
            <a:ext cx="7653997" cy="461665"/>
          </a:xfrm>
          <a:prstGeom prst="rect">
            <a:avLst/>
          </a:prstGeom>
          <a:noFill/>
        </p:spPr>
        <p:txBody>
          <a:bodyPr wrap="square" rtlCol="0">
            <a:spAutoFit/>
          </a:bodyPr>
          <a:lstStyle/>
          <a:p>
            <a:r>
              <a:rPr lang="en-US" dirty="0" smtClean="0"/>
              <a:t>How do rifles correct for that?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23875" y="295275"/>
            <a:ext cx="7772400" cy="573088"/>
          </a:xfrm>
        </p:spPr>
        <p:txBody>
          <a:bodyPr/>
          <a:lstStyle/>
          <a:p>
            <a:r>
              <a:rPr lang="en-US" sz="2800"/>
              <a:t>Quick review</a:t>
            </a:r>
          </a:p>
        </p:txBody>
      </p:sp>
      <p:sp>
        <p:nvSpPr>
          <p:cNvPr id="43012" name="Text Box 4"/>
          <p:cNvSpPr txBox="1">
            <a:spLocks noGrp="1" noChangeArrowheads="1"/>
          </p:cNvSpPr>
          <p:nvPr>
            <p:ph type="body" idx="1"/>
          </p:nvPr>
        </p:nvSpPr>
        <p:spPr>
          <a:xfrm>
            <a:off x="285750" y="1036638"/>
            <a:ext cx="8643938" cy="5629275"/>
          </a:xfrm>
          <a:noFill/>
          <a:ln>
            <a:solidFill>
              <a:schemeClr val="tx1"/>
            </a:solidFill>
          </a:ln>
        </p:spPr>
        <p:txBody>
          <a:bodyPr/>
          <a:lstStyle/>
          <a:p>
            <a:pPr marL="228600" indent="-228600"/>
            <a:r>
              <a:rPr lang="en-US" sz="1800"/>
              <a:t>Kinematics (displacement, velocity, acceleration) of a particle in two dimensions.</a:t>
            </a:r>
          </a:p>
          <a:p>
            <a:pPr marL="228600" indent="-228600"/>
            <a:r>
              <a:rPr lang="en-US" sz="1800" u="sng"/>
              <a:t>All four kinematic equations are still true, only in vector form:</a:t>
            </a:r>
          </a:p>
          <a:p>
            <a:pPr marL="228600" indent="-228600"/>
            <a:endParaRPr lang="en-US" sz="1800" u="sng"/>
          </a:p>
          <a:p>
            <a:pPr marL="228600" indent="-228600"/>
            <a:endParaRPr lang="en-US" sz="1800" u="sng"/>
          </a:p>
          <a:p>
            <a:pPr marL="228600" indent="-228600"/>
            <a:endParaRPr lang="en-US" sz="1800" u="sng"/>
          </a:p>
          <a:p>
            <a:pPr marL="228600" indent="-228600"/>
            <a:endParaRPr lang="en-US" sz="1800" u="sng"/>
          </a:p>
          <a:p>
            <a:pPr marL="228600" indent="-228600"/>
            <a:endParaRPr lang="en-US" sz="1800" u="sng"/>
          </a:p>
          <a:p>
            <a:pPr marL="228600" indent="-228600"/>
            <a:endParaRPr lang="en-US" sz="1800" u="sng"/>
          </a:p>
          <a:p>
            <a:pPr marL="228600" indent="-228600"/>
            <a:endParaRPr lang="en-US" sz="1800" u="sng"/>
          </a:p>
          <a:p>
            <a:pPr marL="228600" indent="-228600"/>
            <a:r>
              <a:rPr lang="en-US" sz="1800"/>
              <a:t>Superposition principle </a:t>
            </a:r>
            <a:r>
              <a:rPr lang="en-US" sz="1800">
                <a:sym typeface="Wingdings" pitchFamily="2" charset="2"/>
              </a:rPr>
              <a:t> treat vector components independently!!</a:t>
            </a:r>
          </a:p>
          <a:p>
            <a:pPr lvl="1">
              <a:buFontTx/>
              <a:buNone/>
            </a:pPr>
            <a:r>
              <a:rPr lang="en-US" sz="1600">
                <a:sym typeface="Wingdings" pitchFamily="2" charset="2"/>
              </a:rPr>
              <a:t> solve components independently, time connects equations for  x- and y- components</a:t>
            </a:r>
            <a:endParaRPr lang="en-US" sz="1600"/>
          </a:p>
          <a:p>
            <a:pPr marL="228600" indent="-228600"/>
            <a:r>
              <a:rPr lang="en-US" sz="1800"/>
              <a:t>Projectile motion:  </a:t>
            </a:r>
          </a:p>
        </p:txBody>
      </p:sp>
      <p:graphicFrame>
        <p:nvGraphicFramePr>
          <p:cNvPr id="43014" name="Object 6"/>
          <p:cNvGraphicFramePr>
            <a:graphicFrameLocks noChangeAspect="1"/>
          </p:cNvGraphicFramePr>
          <p:nvPr/>
        </p:nvGraphicFramePr>
        <p:xfrm>
          <a:off x="434975" y="1971675"/>
          <a:ext cx="1247775" cy="415925"/>
        </p:xfrm>
        <a:graphic>
          <a:graphicData uri="http://schemas.openxmlformats.org/presentationml/2006/ole">
            <mc:AlternateContent xmlns:mc="http://schemas.openxmlformats.org/markup-compatibility/2006">
              <mc:Choice xmlns:v="urn:schemas-microsoft-com:vml" Requires="v">
                <p:oleObj spid="_x0000_s43208" name="Equation" r:id="rId3" imgW="723600" imgH="241200" progId="Equation.3">
                  <p:embed/>
                </p:oleObj>
              </mc:Choice>
              <mc:Fallback>
                <p:oleObj name="Equation" r:id="rId3" imgW="723600" imgH="2412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1971675"/>
                        <a:ext cx="1247775" cy="415925"/>
                      </a:xfrm>
                      <a:prstGeom prst="rect">
                        <a:avLst/>
                      </a:prstGeom>
                      <a:solidFill>
                        <a:srgbClr val="FF9999"/>
                      </a:solidFill>
                      <a:ln w="9525">
                        <a:solidFill>
                          <a:schemeClr val="tx1"/>
                        </a:solidFill>
                        <a:miter lim="800000"/>
                        <a:headEnd/>
                        <a:tailEnd/>
                      </a:ln>
                    </p:spPr>
                  </p:pic>
                </p:oleObj>
              </mc:Fallback>
            </mc:AlternateContent>
          </a:graphicData>
        </a:graphic>
      </p:graphicFrame>
      <p:graphicFrame>
        <p:nvGraphicFramePr>
          <p:cNvPr id="43017" name="Object 9"/>
          <p:cNvGraphicFramePr>
            <a:graphicFrameLocks noChangeAspect="1"/>
          </p:cNvGraphicFramePr>
          <p:nvPr/>
        </p:nvGraphicFramePr>
        <p:xfrm>
          <a:off x="428625" y="3190875"/>
          <a:ext cx="1306513" cy="450850"/>
        </p:xfrm>
        <a:graphic>
          <a:graphicData uri="http://schemas.openxmlformats.org/presentationml/2006/ole">
            <mc:AlternateContent xmlns:mc="http://schemas.openxmlformats.org/markup-compatibility/2006">
              <mc:Choice xmlns:v="urn:schemas-microsoft-com:vml" Requires="v">
                <p:oleObj spid="_x0000_s43209" name="Equation" r:id="rId5" imgW="1143000" imgH="393480" progId="Equation.3">
                  <p:embed/>
                </p:oleObj>
              </mc:Choice>
              <mc:Fallback>
                <p:oleObj name="Equation" r:id="rId5" imgW="1143000" imgH="39348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 y="3190875"/>
                        <a:ext cx="1306513" cy="450850"/>
                      </a:xfrm>
                      <a:prstGeom prst="rect">
                        <a:avLst/>
                      </a:prstGeom>
                      <a:solidFill>
                        <a:srgbClr val="FF9999"/>
                      </a:solidFill>
                      <a:ln w="9525">
                        <a:solidFill>
                          <a:schemeClr val="tx1"/>
                        </a:solidFill>
                        <a:miter lim="800000"/>
                        <a:headEnd/>
                        <a:tailEnd/>
                      </a:ln>
                    </p:spPr>
                  </p:pic>
                </p:oleObj>
              </mc:Fallback>
            </mc:AlternateContent>
          </a:graphicData>
        </a:graphic>
      </p:graphicFrame>
      <p:graphicFrame>
        <p:nvGraphicFramePr>
          <p:cNvPr id="43019" name="Object 11"/>
          <p:cNvGraphicFramePr>
            <a:graphicFrameLocks noChangeAspect="1"/>
          </p:cNvGraphicFramePr>
          <p:nvPr/>
        </p:nvGraphicFramePr>
        <p:xfrm>
          <a:off x="2225675" y="1798638"/>
          <a:ext cx="1339850" cy="760412"/>
        </p:xfrm>
        <a:graphic>
          <a:graphicData uri="http://schemas.openxmlformats.org/presentationml/2006/ole">
            <mc:AlternateContent xmlns:mc="http://schemas.openxmlformats.org/markup-compatibility/2006">
              <mc:Choice xmlns:v="urn:schemas-microsoft-com:vml" Requires="v">
                <p:oleObj spid="_x0000_s43210" name="Equation" r:id="rId7" imgW="850680" imgH="482400" progId="Equation.3">
                  <p:embed/>
                </p:oleObj>
              </mc:Choice>
              <mc:Fallback>
                <p:oleObj name="Equation" r:id="rId7" imgW="850680" imgH="482400"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5675" y="1798638"/>
                        <a:ext cx="1339850" cy="760412"/>
                      </a:xfrm>
                      <a:prstGeom prst="rect">
                        <a:avLst/>
                      </a:prstGeom>
                      <a:solidFill>
                        <a:srgbClr val="FF9999"/>
                      </a:solidFill>
                      <a:ln w="9525">
                        <a:solidFill>
                          <a:schemeClr val="tx1"/>
                        </a:solidFill>
                        <a:miter lim="800000"/>
                        <a:headEnd/>
                        <a:tailEnd/>
                      </a:ln>
                    </p:spPr>
                  </p:pic>
                </p:oleObj>
              </mc:Fallback>
            </mc:AlternateContent>
          </a:graphicData>
        </a:graphic>
      </p:graphicFrame>
      <p:graphicFrame>
        <p:nvGraphicFramePr>
          <p:cNvPr id="43020" name="Object 12"/>
          <p:cNvGraphicFramePr>
            <a:graphicFrameLocks noChangeAspect="1"/>
          </p:cNvGraphicFramePr>
          <p:nvPr/>
        </p:nvGraphicFramePr>
        <p:xfrm>
          <a:off x="2225675" y="2927350"/>
          <a:ext cx="1585913" cy="977900"/>
        </p:xfrm>
        <a:graphic>
          <a:graphicData uri="http://schemas.openxmlformats.org/presentationml/2006/ole">
            <mc:AlternateContent xmlns:mc="http://schemas.openxmlformats.org/markup-compatibility/2006">
              <mc:Choice xmlns:v="urn:schemas-microsoft-com:vml" Requires="v">
                <p:oleObj spid="_x0000_s43211" name="Equation" r:id="rId9" imgW="1320480" imgH="812520" progId="Equation.3">
                  <p:embed/>
                </p:oleObj>
              </mc:Choice>
              <mc:Fallback>
                <p:oleObj name="Equation" r:id="rId9" imgW="1320480" imgH="812520" progId="Equation.3">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5675" y="2927350"/>
                        <a:ext cx="1585913" cy="977900"/>
                      </a:xfrm>
                      <a:prstGeom prst="rect">
                        <a:avLst/>
                      </a:prstGeom>
                      <a:solidFill>
                        <a:srgbClr val="FF9999"/>
                      </a:solidFill>
                      <a:ln w="9525">
                        <a:solidFill>
                          <a:schemeClr val="tx1"/>
                        </a:solidFill>
                        <a:miter lim="800000"/>
                        <a:headEnd/>
                        <a:tailEnd/>
                      </a:ln>
                    </p:spPr>
                  </p:pic>
                </p:oleObj>
              </mc:Fallback>
            </mc:AlternateContent>
          </a:graphicData>
        </a:graphic>
      </p:graphicFrame>
      <p:graphicFrame>
        <p:nvGraphicFramePr>
          <p:cNvPr id="43021" name="Object 13"/>
          <p:cNvGraphicFramePr>
            <a:graphicFrameLocks noChangeAspect="1"/>
          </p:cNvGraphicFramePr>
          <p:nvPr/>
        </p:nvGraphicFramePr>
        <p:xfrm>
          <a:off x="4167188" y="3208338"/>
          <a:ext cx="2052637" cy="414337"/>
        </p:xfrm>
        <a:graphic>
          <a:graphicData uri="http://schemas.openxmlformats.org/presentationml/2006/ole">
            <mc:AlternateContent xmlns:mc="http://schemas.openxmlformats.org/markup-compatibility/2006">
              <mc:Choice xmlns:v="urn:schemas-microsoft-com:vml" Requires="v">
                <p:oleObj spid="_x0000_s43212" name="Equation" r:id="rId11" imgW="1320480" imgH="266400" progId="Equation.3">
                  <p:embed/>
                </p:oleObj>
              </mc:Choice>
              <mc:Fallback>
                <p:oleObj name="Equation" r:id="rId11" imgW="1320480" imgH="266400" progId="Equation.3">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67188" y="3208338"/>
                        <a:ext cx="2052637" cy="414337"/>
                      </a:xfrm>
                      <a:prstGeom prst="rect">
                        <a:avLst/>
                      </a:prstGeom>
                      <a:solidFill>
                        <a:srgbClr val="FF9999"/>
                      </a:solidFill>
                      <a:ln w="9525">
                        <a:solidFill>
                          <a:schemeClr val="tx1"/>
                        </a:solidFill>
                        <a:miter lim="800000"/>
                        <a:headEnd/>
                        <a:tailEnd/>
                      </a:ln>
                    </p:spPr>
                  </p:pic>
                </p:oleObj>
              </mc:Fallback>
            </mc:AlternateContent>
          </a:graphicData>
        </a:graphic>
      </p:graphicFrame>
      <p:graphicFrame>
        <p:nvGraphicFramePr>
          <p:cNvPr id="43022" name="Object 14"/>
          <p:cNvGraphicFramePr>
            <a:graphicFrameLocks noChangeAspect="1"/>
          </p:cNvGraphicFramePr>
          <p:nvPr/>
        </p:nvGraphicFramePr>
        <p:xfrm>
          <a:off x="4246563" y="1981200"/>
          <a:ext cx="1854200" cy="395288"/>
        </p:xfrm>
        <a:graphic>
          <a:graphicData uri="http://schemas.openxmlformats.org/presentationml/2006/ole">
            <mc:AlternateContent xmlns:mc="http://schemas.openxmlformats.org/markup-compatibility/2006">
              <mc:Choice xmlns:v="urn:schemas-microsoft-com:vml" Requires="v">
                <p:oleObj spid="_x0000_s43213" name="Equation" r:id="rId13" imgW="1193760" imgH="253800" progId="Equation.3">
                  <p:embed/>
                </p:oleObj>
              </mc:Choice>
              <mc:Fallback>
                <p:oleObj name="Equation" r:id="rId13" imgW="1193760" imgH="253800" progId="Equation.3">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46563" y="1981200"/>
                        <a:ext cx="1854200" cy="395288"/>
                      </a:xfrm>
                      <a:prstGeom prst="rect">
                        <a:avLst/>
                      </a:prstGeom>
                      <a:solidFill>
                        <a:srgbClr val="FF9999"/>
                      </a:solidFill>
                      <a:ln w="9525">
                        <a:solidFill>
                          <a:schemeClr val="tx1"/>
                        </a:solidFill>
                        <a:miter lim="800000"/>
                        <a:headEnd/>
                        <a:tailEnd/>
                      </a:ln>
                    </p:spPr>
                  </p:pic>
                </p:oleObj>
              </mc:Fallback>
            </mc:AlternateContent>
          </a:graphicData>
        </a:graphic>
      </p:graphicFrame>
      <p:sp>
        <p:nvSpPr>
          <p:cNvPr id="43023" name="Line 15"/>
          <p:cNvSpPr>
            <a:spLocks noChangeShapeType="1"/>
          </p:cNvSpPr>
          <p:nvPr/>
        </p:nvSpPr>
        <p:spPr bwMode="auto">
          <a:xfrm>
            <a:off x="4022725" y="1858963"/>
            <a:ext cx="0" cy="2143125"/>
          </a:xfrm>
          <a:prstGeom prst="line">
            <a:avLst/>
          </a:prstGeom>
          <a:noFill/>
          <a:ln w="9525">
            <a:solidFill>
              <a:schemeClr val="tx1"/>
            </a:solidFill>
            <a:round/>
            <a:headEnd/>
            <a:tailEnd/>
          </a:ln>
          <a:effectLst/>
        </p:spPr>
        <p:txBody>
          <a:bodyPr/>
          <a:lstStyle/>
          <a:p>
            <a:endParaRPr lang="en-US"/>
          </a:p>
        </p:txBody>
      </p:sp>
      <p:sp>
        <p:nvSpPr>
          <p:cNvPr id="43024" name="Line 16"/>
          <p:cNvSpPr>
            <a:spLocks noChangeShapeType="1"/>
          </p:cNvSpPr>
          <p:nvPr/>
        </p:nvSpPr>
        <p:spPr bwMode="auto">
          <a:xfrm>
            <a:off x="1838325" y="2179638"/>
            <a:ext cx="239713" cy="0"/>
          </a:xfrm>
          <a:prstGeom prst="line">
            <a:avLst/>
          </a:prstGeom>
          <a:noFill/>
          <a:ln w="9525">
            <a:solidFill>
              <a:schemeClr val="tx1"/>
            </a:solidFill>
            <a:round/>
            <a:headEnd/>
            <a:tailEnd type="triangle" w="med" len="med"/>
          </a:ln>
          <a:effectLst/>
        </p:spPr>
        <p:txBody>
          <a:bodyPr/>
          <a:lstStyle/>
          <a:p>
            <a:endParaRPr lang="en-US"/>
          </a:p>
        </p:txBody>
      </p:sp>
      <p:sp>
        <p:nvSpPr>
          <p:cNvPr id="43025" name="Line 17"/>
          <p:cNvSpPr>
            <a:spLocks noChangeShapeType="1"/>
          </p:cNvSpPr>
          <p:nvPr/>
        </p:nvSpPr>
        <p:spPr bwMode="auto">
          <a:xfrm>
            <a:off x="1838325" y="3416300"/>
            <a:ext cx="239713" cy="0"/>
          </a:xfrm>
          <a:prstGeom prst="line">
            <a:avLst/>
          </a:prstGeom>
          <a:noFill/>
          <a:ln w="9525">
            <a:solidFill>
              <a:schemeClr val="tx1"/>
            </a:solidFill>
            <a:round/>
            <a:headEnd/>
            <a:tailEnd type="triangle" w="med" len="med"/>
          </a:ln>
          <a:effectLst/>
        </p:spPr>
        <p:txBody>
          <a:bodyPr/>
          <a:lstStyle/>
          <a:p>
            <a:endParaRPr lang="en-US"/>
          </a:p>
        </p:txBody>
      </p:sp>
      <p:pic>
        <p:nvPicPr>
          <p:cNvPr id="43026" name="Picture 18" descr="SE04_24"/>
          <p:cNvPicPr>
            <a:picLocks noChangeAspect="1" noChangeArrowheads="1"/>
          </p:cNvPicPr>
          <p:nvPr/>
        </p:nvPicPr>
        <p:blipFill>
          <a:blip r:embed="rId15" cstate="print">
            <a:lum bright="-24000" contrast="24000"/>
          </a:blip>
          <a:srcRect t="34193" b="25156"/>
          <a:stretch>
            <a:fillRect/>
          </a:stretch>
        </p:blipFill>
        <p:spPr bwMode="auto">
          <a:xfrm>
            <a:off x="2420938" y="4811713"/>
            <a:ext cx="5176837" cy="1579562"/>
          </a:xfrm>
          <a:prstGeom prst="rect">
            <a:avLst/>
          </a:prstGeom>
          <a:noFill/>
        </p:spPr>
      </p:pic>
      <p:graphicFrame>
        <p:nvGraphicFramePr>
          <p:cNvPr id="43031" name="Object 23"/>
          <p:cNvGraphicFramePr>
            <a:graphicFrameLocks noChangeAspect="1"/>
          </p:cNvGraphicFramePr>
          <p:nvPr/>
        </p:nvGraphicFramePr>
        <p:xfrm>
          <a:off x="6548438" y="1763713"/>
          <a:ext cx="2071687" cy="830262"/>
        </p:xfrm>
        <a:graphic>
          <a:graphicData uri="http://schemas.openxmlformats.org/presentationml/2006/ole">
            <mc:AlternateContent xmlns:mc="http://schemas.openxmlformats.org/markup-compatibility/2006">
              <mc:Choice xmlns:v="urn:schemas-microsoft-com:vml" Requires="v">
                <p:oleObj spid="_x0000_s43214" name="Equation" r:id="rId16" imgW="1333440" imgH="533160" progId="Equation.DSMT4">
                  <p:embed/>
                </p:oleObj>
              </mc:Choice>
              <mc:Fallback>
                <p:oleObj name="Equation" r:id="rId16" imgW="1333440" imgH="533160" progId="Equation.DSMT4">
                  <p:embed/>
                  <p:pic>
                    <p:nvPicPr>
                      <p:cNvPr id="0" name="Picture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48438" y="1763713"/>
                        <a:ext cx="2071687" cy="830262"/>
                      </a:xfrm>
                      <a:prstGeom prst="rect">
                        <a:avLst/>
                      </a:prstGeom>
                      <a:solidFill>
                        <a:srgbClr val="FF9999"/>
                      </a:solidFill>
                      <a:ln w="9525">
                        <a:solidFill>
                          <a:schemeClr val="tx1"/>
                        </a:solidFill>
                        <a:miter lim="800000"/>
                        <a:headEnd/>
                        <a:tailEnd/>
                      </a:ln>
                    </p:spPr>
                  </p:pic>
                </p:oleObj>
              </mc:Fallback>
            </mc:AlternateContent>
          </a:graphicData>
        </a:graphic>
      </p:graphicFrame>
      <p:sp>
        <p:nvSpPr>
          <p:cNvPr id="43035" name="Line 27"/>
          <p:cNvSpPr>
            <a:spLocks noChangeShapeType="1"/>
          </p:cNvSpPr>
          <p:nvPr/>
        </p:nvSpPr>
        <p:spPr bwMode="auto">
          <a:xfrm>
            <a:off x="381000" y="2752725"/>
            <a:ext cx="8448675" cy="0"/>
          </a:xfrm>
          <a:prstGeom prst="line">
            <a:avLst/>
          </a:prstGeom>
          <a:noFill/>
          <a:ln w="9525">
            <a:solidFill>
              <a:schemeClr val="tx1"/>
            </a:solidFill>
            <a:round/>
            <a:headEnd/>
            <a:tailEnd/>
          </a:ln>
          <a:effectLst/>
        </p:spPr>
        <p:txBody>
          <a:bodyPr/>
          <a:lstStyle/>
          <a:p>
            <a:endParaRPr lang="en-US"/>
          </a:p>
        </p:txBody>
      </p:sp>
      <p:sp>
        <p:nvSpPr>
          <p:cNvPr id="43036" name="Line 28"/>
          <p:cNvSpPr>
            <a:spLocks noChangeShapeType="1"/>
          </p:cNvSpPr>
          <p:nvPr/>
        </p:nvSpPr>
        <p:spPr bwMode="auto">
          <a:xfrm>
            <a:off x="6200775" y="2179638"/>
            <a:ext cx="239713" cy="0"/>
          </a:xfrm>
          <a:prstGeom prst="line">
            <a:avLst/>
          </a:prstGeom>
          <a:noFill/>
          <a:ln w="9525">
            <a:solidFill>
              <a:schemeClr val="tx1"/>
            </a:solidFill>
            <a:round/>
            <a:headEnd/>
            <a:tailEnd type="triangle" w="med" len="med"/>
          </a:ln>
          <a:effectLst/>
        </p:spPr>
        <p:txBody>
          <a:bodyPr/>
          <a:lstStyle/>
          <a:p>
            <a:endParaRPr lang="en-US"/>
          </a:p>
        </p:txBody>
      </p:sp>
      <p:graphicFrame>
        <p:nvGraphicFramePr>
          <p:cNvPr id="43039" name="Object 31"/>
          <p:cNvGraphicFramePr>
            <a:graphicFrameLocks noChangeAspect="1"/>
          </p:cNvGraphicFramePr>
          <p:nvPr/>
        </p:nvGraphicFramePr>
        <p:xfrm>
          <a:off x="6630988" y="3000375"/>
          <a:ext cx="2251075" cy="828675"/>
        </p:xfrm>
        <a:graphic>
          <a:graphicData uri="http://schemas.openxmlformats.org/presentationml/2006/ole">
            <mc:AlternateContent xmlns:mc="http://schemas.openxmlformats.org/markup-compatibility/2006">
              <mc:Choice xmlns:v="urn:schemas-microsoft-com:vml" Requires="v">
                <p:oleObj spid="_x0000_s43215" name="Equation" r:id="rId18" imgW="1447560" imgH="533160" progId="Equation.DSMT4">
                  <p:embed/>
                </p:oleObj>
              </mc:Choice>
              <mc:Fallback>
                <p:oleObj name="Equation" r:id="rId18" imgW="1447560" imgH="533160" progId="Equation.DSMT4">
                  <p:embed/>
                  <p:pic>
                    <p:nvPicPr>
                      <p:cNvPr id="0" name="Picture 3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30988" y="3000375"/>
                        <a:ext cx="2251075" cy="828675"/>
                      </a:xfrm>
                      <a:prstGeom prst="rect">
                        <a:avLst/>
                      </a:prstGeom>
                      <a:solidFill>
                        <a:srgbClr val="FF9999"/>
                      </a:solidFill>
                      <a:ln w="9525">
                        <a:solidFill>
                          <a:schemeClr val="tx1"/>
                        </a:solidFill>
                        <a:miter lim="800000"/>
                        <a:headEnd/>
                        <a:tailEnd/>
                      </a:ln>
                    </p:spPr>
                  </p:pic>
                </p:oleObj>
              </mc:Fallback>
            </mc:AlternateContent>
          </a:graphicData>
        </a:graphic>
      </p:graphicFrame>
      <p:sp>
        <p:nvSpPr>
          <p:cNvPr id="43040" name="Line 32"/>
          <p:cNvSpPr>
            <a:spLocks noChangeShapeType="1"/>
          </p:cNvSpPr>
          <p:nvPr/>
        </p:nvSpPr>
        <p:spPr bwMode="auto">
          <a:xfrm>
            <a:off x="6276975" y="3416300"/>
            <a:ext cx="239713"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9"/>
                                        </p:tgtEl>
                                        <p:attrNameLst>
                                          <p:attrName>style.visibility</p:attrName>
                                        </p:attrNameLst>
                                      </p:cBhvr>
                                      <p:to>
                                        <p:strVal val="visible"/>
                                      </p:to>
                                    </p:set>
                                    <p:anim calcmode="lin" valueType="num">
                                      <p:cBhvr additive="base">
                                        <p:cTn id="7" dur="500" fill="hold"/>
                                        <p:tgtEl>
                                          <p:spTgt spid="43019"/>
                                        </p:tgtEl>
                                        <p:attrNameLst>
                                          <p:attrName>ppt_x</p:attrName>
                                        </p:attrNameLst>
                                      </p:cBhvr>
                                      <p:tavLst>
                                        <p:tav tm="0">
                                          <p:val>
                                            <p:strVal val="#ppt_x"/>
                                          </p:val>
                                        </p:tav>
                                        <p:tav tm="100000">
                                          <p:val>
                                            <p:strVal val="#ppt_x"/>
                                          </p:val>
                                        </p:tav>
                                      </p:tavLst>
                                    </p:anim>
                                    <p:anim calcmode="lin" valueType="num">
                                      <p:cBhvr additive="base">
                                        <p:cTn id="8" dur="500" fill="hold"/>
                                        <p:tgtEl>
                                          <p:spTgt spid="430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20"/>
                                        </p:tgtEl>
                                        <p:attrNameLst>
                                          <p:attrName>style.visibility</p:attrName>
                                        </p:attrNameLst>
                                      </p:cBhvr>
                                      <p:to>
                                        <p:strVal val="visible"/>
                                      </p:to>
                                    </p:set>
                                    <p:anim calcmode="lin" valueType="num">
                                      <p:cBhvr additive="base">
                                        <p:cTn id="13" dur="500" fill="hold"/>
                                        <p:tgtEl>
                                          <p:spTgt spid="43020"/>
                                        </p:tgtEl>
                                        <p:attrNameLst>
                                          <p:attrName>ppt_x</p:attrName>
                                        </p:attrNameLst>
                                      </p:cBhvr>
                                      <p:tavLst>
                                        <p:tav tm="0">
                                          <p:val>
                                            <p:strVal val="#ppt_x"/>
                                          </p:val>
                                        </p:tav>
                                        <p:tav tm="100000">
                                          <p:val>
                                            <p:strVal val="#ppt_x"/>
                                          </p:val>
                                        </p:tav>
                                      </p:tavLst>
                                    </p:anim>
                                    <p:anim calcmode="lin" valueType="num">
                                      <p:cBhvr additive="base">
                                        <p:cTn id="14" dur="500" fill="hold"/>
                                        <p:tgtEl>
                                          <p:spTgt spid="430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22"/>
                                        </p:tgtEl>
                                        <p:attrNameLst>
                                          <p:attrName>style.visibility</p:attrName>
                                        </p:attrNameLst>
                                      </p:cBhvr>
                                      <p:to>
                                        <p:strVal val="visible"/>
                                      </p:to>
                                    </p:set>
                                    <p:anim calcmode="lin" valueType="num">
                                      <p:cBhvr additive="base">
                                        <p:cTn id="19" dur="500" fill="hold"/>
                                        <p:tgtEl>
                                          <p:spTgt spid="43022"/>
                                        </p:tgtEl>
                                        <p:attrNameLst>
                                          <p:attrName>ppt_x</p:attrName>
                                        </p:attrNameLst>
                                      </p:cBhvr>
                                      <p:tavLst>
                                        <p:tav tm="0">
                                          <p:val>
                                            <p:strVal val="#ppt_x"/>
                                          </p:val>
                                        </p:tav>
                                        <p:tav tm="100000">
                                          <p:val>
                                            <p:strVal val="#ppt_x"/>
                                          </p:val>
                                        </p:tav>
                                      </p:tavLst>
                                    </p:anim>
                                    <p:anim calcmode="lin" valueType="num">
                                      <p:cBhvr additive="base">
                                        <p:cTn id="20" dur="500" fill="hold"/>
                                        <p:tgtEl>
                                          <p:spTgt spid="430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021"/>
                                        </p:tgtEl>
                                        <p:attrNameLst>
                                          <p:attrName>style.visibility</p:attrName>
                                        </p:attrNameLst>
                                      </p:cBhvr>
                                      <p:to>
                                        <p:strVal val="visible"/>
                                      </p:to>
                                    </p:set>
                                    <p:anim calcmode="lin" valueType="num">
                                      <p:cBhvr additive="base">
                                        <p:cTn id="25" dur="500" fill="hold"/>
                                        <p:tgtEl>
                                          <p:spTgt spid="43021"/>
                                        </p:tgtEl>
                                        <p:attrNameLst>
                                          <p:attrName>ppt_x</p:attrName>
                                        </p:attrNameLst>
                                      </p:cBhvr>
                                      <p:tavLst>
                                        <p:tav tm="0">
                                          <p:val>
                                            <p:strVal val="#ppt_x"/>
                                          </p:val>
                                        </p:tav>
                                        <p:tav tm="100000">
                                          <p:val>
                                            <p:strVal val="#ppt_x"/>
                                          </p:val>
                                        </p:tav>
                                      </p:tavLst>
                                    </p:anim>
                                    <p:anim calcmode="lin" valueType="num">
                                      <p:cBhvr additive="base">
                                        <p:cTn id="26" dur="500" fill="hold"/>
                                        <p:tgtEl>
                                          <p:spTgt spid="430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031"/>
                                        </p:tgtEl>
                                        <p:attrNameLst>
                                          <p:attrName>style.visibility</p:attrName>
                                        </p:attrNameLst>
                                      </p:cBhvr>
                                      <p:to>
                                        <p:strVal val="visible"/>
                                      </p:to>
                                    </p:set>
                                    <p:anim calcmode="lin" valueType="num">
                                      <p:cBhvr additive="base">
                                        <p:cTn id="31" dur="500" fill="hold"/>
                                        <p:tgtEl>
                                          <p:spTgt spid="43031"/>
                                        </p:tgtEl>
                                        <p:attrNameLst>
                                          <p:attrName>ppt_x</p:attrName>
                                        </p:attrNameLst>
                                      </p:cBhvr>
                                      <p:tavLst>
                                        <p:tav tm="0">
                                          <p:val>
                                            <p:strVal val="#ppt_x"/>
                                          </p:val>
                                        </p:tav>
                                        <p:tav tm="100000">
                                          <p:val>
                                            <p:strVal val="#ppt_x"/>
                                          </p:val>
                                        </p:tav>
                                      </p:tavLst>
                                    </p:anim>
                                    <p:anim calcmode="lin" valueType="num">
                                      <p:cBhvr additive="base">
                                        <p:cTn id="32" dur="500" fill="hold"/>
                                        <p:tgtEl>
                                          <p:spTgt spid="430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3039"/>
                                        </p:tgtEl>
                                        <p:attrNameLst>
                                          <p:attrName>style.visibility</p:attrName>
                                        </p:attrNameLst>
                                      </p:cBhvr>
                                      <p:to>
                                        <p:strVal val="visible"/>
                                      </p:to>
                                    </p:set>
                                    <p:anim calcmode="lin" valueType="num">
                                      <p:cBhvr additive="base">
                                        <p:cTn id="37" dur="500" fill="hold"/>
                                        <p:tgtEl>
                                          <p:spTgt spid="43039"/>
                                        </p:tgtEl>
                                        <p:attrNameLst>
                                          <p:attrName>ppt_x</p:attrName>
                                        </p:attrNameLst>
                                      </p:cBhvr>
                                      <p:tavLst>
                                        <p:tav tm="0">
                                          <p:val>
                                            <p:strVal val="#ppt_x"/>
                                          </p:val>
                                        </p:tav>
                                        <p:tav tm="100000">
                                          <p:val>
                                            <p:strVal val="#ppt_x"/>
                                          </p:val>
                                        </p:tav>
                                      </p:tavLst>
                                    </p:anim>
                                    <p:anim calcmode="lin" valueType="num">
                                      <p:cBhvr additive="base">
                                        <p:cTn id="38" dur="500" fill="hold"/>
                                        <p:tgtEl>
                                          <p:spTgt spid="430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4" name="Chart 3"/>
              <p:cNvGraphicFramePr/>
              <p:nvPr>
                <p:extLst>
                  <p:ext uri="{D42A27DB-BD31-4B8C-83A1-F6EECF244321}">
                    <p14:modId xmlns:p14="http://schemas.microsoft.com/office/powerpoint/2010/main" val="668618111"/>
                  </p:ext>
                </p:extLst>
              </p:nvPr>
            </p:nvGraphicFramePr>
            <p:xfrm>
              <a:off x="1110342" y="153103"/>
              <a:ext cx="6858000" cy="462841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p:cNvPicPr>
                <a:picLocks noGrp="1" noRot="1" noChangeAspect="1" noMove="1" noResize="1" noEditPoints="1" noAdjustHandles="1" noChangeArrowheads="1" noChangeShapeType="1"/>
              </p:cNvPicPr>
              <p:nvPr/>
            </p:nvPicPr>
            <p:blipFill>
              <a:blip r:embed="rId3"/>
              <a:stretch>
                <a:fillRect/>
              </a:stretch>
            </p:blipFill>
            <p:spPr>
              <a:xfrm>
                <a:off x="1110342" y="153103"/>
                <a:ext cx="6858000" cy="4628413"/>
              </a:xfrm>
              <a:prstGeom prst="rect">
                <a:avLst/>
              </a:prstGeom>
            </p:spPr>
          </p:pic>
        </mc:Fallback>
      </mc:AlternateContent>
      <p:sp>
        <p:nvSpPr>
          <p:cNvPr id="5" name="TextBox 4"/>
          <p:cNvSpPr txBox="1"/>
          <p:nvPr/>
        </p:nvSpPr>
        <p:spPr>
          <a:xfrm>
            <a:off x="1842700" y="903515"/>
            <a:ext cx="1573663" cy="646331"/>
          </a:xfrm>
          <a:prstGeom prst="rect">
            <a:avLst/>
          </a:prstGeom>
          <a:solidFill>
            <a:schemeClr val="bg1"/>
          </a:solidFill>
          <a:ln>
            <a:solidFill>
              <a:schemeClr val="tx1"/>
            </a:solidFill>
          </a:ln>
        </p:spPr>
        <p:txBody>
          <a:bodyPr wrap="square" rtlCol="0">
            <a:spAutoFit/>
          </a:bodyPr>
          <a:lstStyle/>
          <a:p>
            <a:r>
              <a:rPr lang="en-US" sz="1800" dirty="0" smtClean="0"/>
              <a:t>Avg.: 0.163 s</a:t>
            </a:r>
          </a:p>
          <a:p>
            <a:r>
              <a:rPr lang="en-US" sz="1800" dirty="0" smtClean="0"/>
              <a:t>(13.0 cm)</a:t>
            </a:r>
            <a:endParaRPr lang="en-US" sz="1800" dirty="0"/>
          </a:p>
        </p:txBody>
      </p:sp>
      <p:sp>
        <p:nvSpPr>
          <p:cNvPr id="6" name="TextBox 5"/>
          <p:cNvSpPr txBox="1"/>
          <p:nvPr/>
        </p:nvSpPr>
        <p:spPr>
          <a:xfrm>
            <a:off x="315685" y="5219117"/>
            <a:ext cx="5680968" cy="707886"/>
          </a:xfrm>
          <a:prstGeom prst="rect">
            <a:avLst/>
          </a:prstGeom>
          <a:noFill/>
        </p:spPr>
        <p:txBody>
          <a:bodyPr wrap="square" rtlCol="0">
            <a:spAutoFit/>
          </a:bodyPr>
          <a:lstStyle/>
          <a:p>
            <a:r>
              <a:rPr lang="en-US" sz="2000" dirty="0" smtClean="0"/>
              <a:t>Indian Gray Mongoose award (fastest reaction time)</a:t>
            </a:r>
          </a:p>
          <a:p>
            <a:r>
              <a:rPr lang="en-US" sz="2000" dirty="0" smtClean="0"/>
              <a:t>So fast you could fight a snake:</a:t>
            </a:r>
          </a:p>
        </p:txBody>
      </p:sp>
      <p:pic>
        <p:nvPicPr>
          <p:cNvPr id="2" name="Picture 1"/>
          <p:cNvPicPr>
            <a:picLocks noChangeAspect="1"/>
          </p:cNvPicPr>
          <p:nvPr/>
        </p:nvPicPr>
        <p:blipFill>
          <a:blip r:embed="rId4"/>
          <a:stretch>
            <a:fillRect/>
          </a:stretch>
        </p:blipFill>
        <p:spPr>
          <a:xfrm>
            <a:off x="6714191" y="5255119"/>
            <a:ext cx="2048808" cy="1349652"/>
          </a:xfrm>
          <a:prstGeom prst="rect">
            <a:avLst/>
          </a:prstGeom>
        </p:spPr>
      </p:pic>
      <p:cxnSp>
        <p:nvCxnSpPr>
          <p:cNvPr id="7" name="Straight Connector 6"/>
          <p:cNvCxnSpPr/>
          <p:nvPr/>
        </p:nvCxnSpPr>
        <p:spPr>
          <a:xfrm>
            <a:off x="315685" y="5018317"/>
            <a:ext cx="8447314"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p:cNvSpPr/>
          <p:nvPr/>
        </p:nvSpPr>
        <p:spPr>
          <a:xfrm>
            <a:off x="3857093" y="5776551"/>
            <a:ext cx="2139560" cy="960328"/>
          </a:xfrm>
          <a:prstGeom prst="rect">
            <a:avLst/>
          </a:prstGeom>
        </p:spPr>
        <p:txBody>
          <a:bodyPr wrap="none">
            <a:spAutoFit/>
          </a:bodyPr>
          <a:lstStyle/>
          <a:p>
            <a:pPr>
              <a:lnSpc>
                <a:spcPct val="150000"/>
              </a:lnSpc>
            </a:pPr>
            <a:r>
              <a:rPr lang="en-US" sz="2000" dirty="0" smtClean="0"/>
              <a:t>Margaret Vaughan </a:t>
            </a:r>
          </a:p>
          <a:p>
            <a:pPr>
              <a:lnSpc>
                <a:spcPct val="150000"/>
              </a:lnSpc>
            </a:pPr>
            <a:r>
              <a:rPr lang="en-US" sz="2000" dirty="0" smtClean="0"/>
              <a:t>Rich </a:t>
            </a:r>
            <a:r>
              <a:rPr lang="en-US" sz="2000" dirty="0"/>
              <a:t>Pope</a:t>
            </a:r>
          </a:p>
        </p:txBody>
      </p:sp>
    </p:spTree>
    <p:extLst>
      <p:ext uri="{BB962C8B-B14F-4D97-AF65-F5344CB8AC3E}">
        <p14:creationId xmlns:p14="http://schemas.microsoft.com/office/powerpoint/2010/main" val="19166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p:cNvSpPr txBox="1">
            <a:spLocks noChangeArrowheads="1"/>
          </p:cNvSpPr>
          <p:nvPr/>
        </p:nvSpPr>
        <p:spPr bwMode="auto">
          <a:xfrm>
            <a:off x="151038" y="63263"/>
            <a:ext cx="8840561" cy="6740307"/>
          </a:xfrm>
          <a:prstGeom prst="rect">
            <a:avLst/>
          </a:prstGeom>
          <a:noFill/>
          <a:ln w="9525">
            <a:noFill/>
            <a:miter lim="800000"/>
            <a:headEnd/>
            <a:tailEnd/>
          </a:ln>
          <a:effectLst/>
        </p:spPr>
        <p:txBody>
          <a:bodyPr wrap="square">
            <a:spAutoFit/>
          </a:bodyPr>
          <a:lstStyle/>
          <a:p>
            <a:pPr>
              <a:spcBef>
                <a:spcPct val="50000"/>
              </a:spcBef>
            </a:pPr>
            <a:r>
              <a:rPr lang="en-US" b="1" dirty="0" err="1" smtClean="0">
                <a:cs typeface="Times New Roman" pitchFamily="18" charset="0"/>
              </a:rPr>
              <a:t>i</a:t>
            </a:r>
            <a:r>
              <a:rPr lang="en-US" b="1" dirty="0" smtClean="0">
                <a:cs typeface="Times New Roman" pitchFamily="18" charset="0"/>
              </a:rPr>
              <a:t>-clicker</a:t>
            </a:r>
          </a:p>
          <a:p>
            <a:pPr>
              <a:spcBef>
                <a:spcPct val="50000"/>
              </a:spcBef>
            </a:pPr>
            <a:endParaRPr lang="en-US" dirty="0">
              <a:cs typeface="Times New Roman" pitchFamily="18" charset="0"/>
            </a:endParaRPr>
          </a:p>
          <a:p>
            <a:pPr>
              <a:spcBef>
                <a:spcPct val="50000"/>
              </a:spcBef>
            </a:pPr>
            <a:r>
              <a:rPr lang="en-US" dirty="0" smtClean="0">
                <a:cs typeface="Times New Roman" pitchFamily="18" charset="0"/>
              </a:rPr>
              <a:t>You travel in a train.  </a:t>
            </a:r>
          </a:p>
          <a:p>
            <a:pPr>
              <a:spcBef>
                <a:spcPct val="50000"/>
              </a:spcBef>
            </a:pPr>
            <a:r>
              <a:rPr lang="en-US" dirty="0" smtClean="0">
                <a:cs typeface="Times New Roman" pitchFamily="18" charset="0"/>
              </a:rPr>
              <a:t>While standing in the station you throw an apple straight up by 20 cm.  </a:t>
            </a:r>
          </a:p>
          <a:p>
            <a:pPr>
              <a:spcBef>
                <a:spcPct val="50000"/>
              </a:spcBef>
            </a:pPr>
            <a:r>
              <a:rPr lang="en-US" dirty="0" smtClean="0">
                <a:cs typeface="Times New Roman" pitchFamily="18" charset="0"/>
              </a:rPr>
              <a:t>After a while the train is traveling (horizontally) with a constant velocity of 30 m/s.  You throw the apple straight up again by 20 cm.  </a:t>
            </a:r>
          </a:p>
          <a:p>
            <a:pPr>
              <a:spcBef>
                <a:spcPct val="50000"/>
              </a:spcBef>
            </a:pPr>
            <a:r>
              <a:rPr lang="en-US" dirty="0" smtClean="0">
                <a:cs typeface="Times New Roman" pitchFamily="18" charset="0"/>
              </a:rPr>
              <a:t>In which situation will the apple be in the air longer? (</a:t>
            </a:r>
            <a:r>
              <a:rPr lang="en-US" dirty="0">
                <a:cs typeface="Times New Roman" pitchFamily="18" charset="0"/>
              </a:rPr>
              <a:t>Ignore air resistance).  </a:t>
            </a:r>
          </a:p>
          <a:p>
            <a:pPr>
              <a:spcBef>
                <a:spcPct val="50000"/>
              </a:spcBef>
            </a:pPr>
            <a:r>
              <a:rPr lang="en-US" dirty="0">
                <a:cs typeface="Times New Roman" pitchFamily="18" charset="0"/>
              </a:rPr>
              <a:t>A.  </a:t>
            </a:r>
            <a:r>
              <a:rPr lang="en-US" dirty="0" smtClean="0">
                <a:cs typeface="Times New Roman" pitchFamily="18" charset="0"/>
              </a:rPr>
              <a:t>Standing still</a:t>
            </a:r>
            <a:endParaRPr lang="en-US" dirty="0">
              <a:cs typeface="Times New Roman" pitchFamily="18" charset="0"/>
            </a:endParaRPr>
          </a:p>
          <a:p>
            <a:pPr>
              <a:spcBef>
                <a:spcPct val="50000"/>
              </a:spcBef>
            </a:pPr>
            <a:r>
              <a:rPr lang="en-US" dirty="0">
                <a:cs typeface="Times New Roman" pitchFamily="18" charset="0"/>
              </a:rPr>
              <a:t>B.  </a:t>
            </a:r>
            <a:r>
              <a:rPr lang="en-US" dirty="0" smtClean="0">
                <a:cs typeface="Times New Roman" pitchFamily="18" charset="0"/>
              </a:rPr>
              <a:t>Traveling</a:t>
            </a:r>
            <a:endParaRPr lang="en-US" dirty="0">
              <a:cs typeface="Times New Roman" pitchFamily="18" charset="0"/>
            </a:endParaRPr>
          </a:p>
          <a:p>
            <a:pPr>
              <a:spcBef>
                <a:spcPct val="50000"/>
              </a:spcBef>
            </a:pPr>
            <a:r>
              <a:rPr lang="en-US" dirty="0">
                <a:cs typeface="Times New Roman" pitchFamily="18" charset="0"/>
              </a:rPr>
              <a:t>C. The same time.  </a:t>
            </a:r>
          </a:p>
          <a:p>
            <a:pPr>
              <a:spcBef>
                <a:spcPct val="50000"/>
              </a:spcBef>
            </a:pPr>
            <a:r>
              <a:rPr lang="en-US" dirty="0">
                <a:cs typeface="Times New Roman" pitchFamily="18" charset="0"/>
              </a:rPr>
              <a:t>D. Need more information.</a:t>
            </a:r>
          </a:p>
          <a:p>
            <a:pPr>
              <a:spcBef>
                <a:spcPct val="50000"/>
              </a:spcBef>
            </a:pPr>
            <a:r>
              <a:rPr lang="en-US" dirty="0">
                <a:cs typeface="Times New Roman" pitchFamily="18" charset="0"/>
              </a:rPr>
              <a:t>E. Depends on weight.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04_01"/>
          <p:cNvPicPr>
            <a:picLocks noChangeAspect="1" noChangeArrowheads="1"/>
          </p:cNvPicPr>
          <p:nvPr/>
        </p:nvPicPr>
        <p:blipFill>
          <a:blip r:embed="rId3" cstate="print">
            <a:lum bright="-30000" contrast="36000"/>
          </a:blip>
          <a:srcRect l="18129" t="16251" r="19046" b="12500"/>
          <a:stretch>
            <a:fillRect/>
          </a:stretch>
        </p:blipFill>
        <p:spPr bwMode="auto">
          <a:xfrm>
            <a:off x="4800600" y="233363"/>
            <a:ext cx="4114800" cy="3500437"/>
          </a:xfrm>
          <a:prstGeom prst="rect">
            <a:avLst/>
          </a:prstGeom>
          <a:noFill/>
        </p:spPr>
      </p:pic>
      <p:sp>
        <p:nvSpPr>
          <p:cNvPr id="3075" name="Text Box 3"/>
          <p:cNvSpPr txBox="1">
            <a:spLocks noChangeArrowheads="1"/>
          </p:cNvSpPr>
          <p:nvPr/>
        </p:nvSpPr>
        <p:spPr bwMode="auto">
          <a:xfrm>
            <a:off x="533400" y="228600"/>
            <a:ext cx="3429000" cy="1076325"/>
          </a:xfrm>
          <a:prstGeom prst="rect">
            <a:avLst/>
          </a:prstGeom>
          <a:solidFill>
            <a:srgbClr val="FF9999"/>
          </a:solidFill>
          <a:ln w="9525">
            <a:solidFill>
              <a:schemeClr val="tx1"/>
            </a:solidFill>
            <a:miter lim="800000"/>
            <a:headEnd/>
            <a:tailEnd/>
          </a:ln>
          <a:effectLst/>
        </p:spPr>
        <p:txBody>
          <a:bodyPr>
            <a:spAutoFit/>
          </a:bodyPr>
          <a:lstStyle/>
          <a:p>
            <a:pPr algn="ctr">
              <a:spcBef>
                <a:spcPct val="50000"/>
              </a:spcBef>
            </a:pPr>
            <a:r>
              <a:rPr lang="en-US" sz="3200"/>
              <a:t>Displacement in a plane</a:t>
            </a:r>
          </a:p>
        </p:txBody>
      </p:sp>
      <p:sp>
        <p:nvSpPr>
          <p:cNvPr id="3076" name="Text Box 4"/>
          <p:cNvSpPr txBox="1">
            <a:spLocks noChangeArrowheads="1"/>
          </p:cNvSpPr>
          <p:nvPr/>
        </p:nvSpPr>
        <p:spPr bwMode="auto">
          <a:xfrm>
            <a:off x="304800" y="1676400"/>
            <a:ext cx="3733800" cy="457200"/>
          </a:xfrm>
          <a:prstGeom prst="rect">
            <a:avLst/>
          </a:prstGeom>
          <a:noFill/>
          <a:ln w="9525">
            <a:noFill/>
            <a:miter lim="800000"/>
            <a:headEnd/>
            <a:tailEnd/>
          </a:ln>
          <a:effectLst/>
        </p:spPr>
        <p:txBody>
          <a:bodyPr>
            <a:spAutoFit/>
          </a:bodyPr>
          <a:lstStyle/>
          <a:p>
            <a:pPr>
              <a:spcBef>
                <a:spcPct val="50000"/>
              </a:spcBef>
            </a:pPr>
            <a:r>
              <a:rPr lang="en-US"/>
              <a:t>The displacement vector </a:t>
            </a:r>
            <a:r>
              <a:rPr lang="en-US" b="1"/>
              <a:t>r</a:t>
            </a:r>
            <a:r>
              <a:rPr lang="en-US"/>
              <a:t>:</a:t>
            </a:r>
          </a:p>
        </p:txBody>
      </p:sp>
      <p:graphicFrame>
        <p:nvGraphicFramePr>
          <p:cNvPr id="3077"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22" name="Equation" r:id="rId4" imgW="114120" imgH="215640" progId="Equation.3">
                  <p:embed/>
                </p:oleObj>
              </mc:Choice>
              <mc:Fallback>
                <p:oleObj name="Equation" r:id="rId4" imgW="114120" imgH="21564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9" name="Object 7"/>
          <p:cNvGraphicFramePr>
            <a:graphicFrameLocks noChangeAspect="1"/>
          </p:cNvGraphicFramePr>
          <p:nvPr/>
        </p:nvGraphicFramePr>
        <p:xfrm>
          <a:off x="990600" y="2667000"/>
          <a:ext cx="2209800" cy="750888"/>
        </p:xfrm>
        <a:graphic>
          <a:graphicData uri="http://schemas.openxmlformats.org/presentationml/2006/ole">
            <mc:AlternateContent xmlns:mc="http://schemas.openxmlformats.org/markup-compatibility/2006">
              <mc:Choice xmlns:v="urn:schemas-microsoft-com:vml" Requires="v">
                <p:oleObj spid="_x0000_s3123" name="Equation" r:id="rId6" imgW="711000" imgH="241200" progId="Equation.3">
                  <p:embed/>
                </p:oleObj>
              </mc:Choice>
              <mc:Fallback>
                <p:oleObj name="Equation" r:id="rId6" imgW="711000" imgH="2412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667000"/>
                        <a:ext cx="2209800" cy="750888"/>
                      </a:xfrm>
                      <a:prstGeom prst="rect">
                        <a:avLst/>
                      </a:prstGeom>
                      <a:solidFill>
                        <a:srgbClr val="FF9999"/>
                      </a:solidFill>
                      <a:ln w="9525">
                        <a:solidFill>
                          <a:schemeClr val="tx1"/>
                        </a:solidFill>
                        <a:miter lim="800000"/>
                        <a:headEnd/>
                        <a:tailEnd/>
                      </a:ln>
                    </p:spPr>
                  </p:pic>
                </p:oleObj>
              </mc:Fallback>
            </mc:AlternateContent>
          </a:graphicData>
        </a:graphic>
      </p:graphicFrame>
      <p:sp>
        <p:nvSpPr>
          <p:cNvPr id="3080" name="Text Box 8"/>
          <p:cNvSpPr txBox="1">
            <a:spLocks noChangeArrowheads="1"/>
          </p:cNvSpPr>
          <p:nvPr/>
        </p:nvSpPr>
        <p:spPr bwMode="auto">
          <a:xfrm>
            <a:off x="1066800" y="4267200"/>
            <a:ext cx="6629400" cy="1754326"/>
          </a:xfrm>
          <a:prstGeom prst="rect">
            <a:avLst/>
          </a:prstGeom>
          <a:noFill/>
          <a:ln w="9525">
            <a:noFill/>
            <a:miter lim="800000"/>
            <a:headEnd/>
            <a:tailEnd/>
          </a:ln>
          <a:effectLst/>
        </p:spPr>
        <p:txBody>
          <a:bodyPr>
            <a:spAutoFit/>
          </a:bodyPr>
          <a:lstStyle/>
          <a:p>
            <a:pPr>
              <a:spcBef>
                <a:spcPct val="50000"/>
              </a:spcBef>
            </a:pPr>
            <a:r>
              <a:rPr lang="en-US" dirty="0"/>
              <a:t>Displacement is the straight line between the final and initial position of the particle. </a:t>
            </a:r>
          </a:p>
          <a:p>
            <a:pPr>
              <a:spcBef>
                <a:spcPct val="50000"/>
              </a:spcBef>
            </a:pPr>
            <a:r>
              <a:rPr lang="en-US" dirty="0"/>
              <a:t>That </a:t>
            </a:r>
            <a:r>
              <a:rPr lang="en-US" dirty="0" smtClean="0"/>
              <a:t>is, </a:t>
            </a:r>
            <a:r>
              <a:rPr lang="en-US" dirty="0"/>
              <a:t>the </a:t>
            </a:r>
            <a:r>
              <a:rPr lang="en-US" u="sng" dirty="0"/>
              <a:t>vector</a:t>
            </a:r>
            <a:r>
              <a:rPr lang="en-US" dirty="0"/>
              <a:t> difference between the final and initial position.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04_02"/>
          <p:cNvPicPr>
            <a:picLocks noChangeAspect="1" noChangeArrowheads="1"/>
          </p:cNvPicPr>
          <p:nvPr/>
        </p:nvPicPr>
        <p:blipFill>
          <a:blip r:embed="rId3" cstate="print"/>
          <a:srcRect l="13440" t="11250" r="11545" b="10001"/>
          <a:stretch>
            <a:fillRect/>
          </a:stretch>
        </p:blipFill>
        <p:spPr bwMode="auto">
          <a:xfrm>
            <a:off x="4876800" y="52388"/>
            <a:ext cx="4191000" cy="3300412"/>
          </a:xfrm>
          <a:prstGeom prst="rect">
            <a:avLst/>
          </a:prstGeom>
          <a:noFill/>
        </p:spPr>
      </p:pic>
      <p:sp>
        <p:nvSpPr>
          <p:cNvPr id="4100" name="Text Box 4"/>
          <p:cNvSpPr txBox="1">
            <a:spLocks noChangeArrowheads="1"/>
          </p:cNvSpPr>
          <p:nvPr/>
        </p:nvSpPr>
        <p:spPr bwMode="auto">
          <a:xfrm>
            <a:off x="533400" y="228600"/>
            <a:ext cx="3429000" cy="588963"/>
          </a:xfrm>
          <a:prstGeom prst="rect">
            <a:avLst/>
          </a:prstGeom>
          <a:solidFill>
            <a:srgbClr val="FF9999"/>
          </a:solidFill>
          <a:ln w="9525">
            <a:solidFill>
              <a:schemeClr val="tx1"/>
            </a:solidFill>
            <a:miter lim="800000"/>
            <a:headEnd/>
            <a:tailEnd/>
          </a:ln>
          <a:effectLst/>
        </p:spPr>
        <p:txBody>
          <a:bodyPr>
            <a:spAutoFit/>
          </a:bodyPr>
          <a:lstStyle/>
          <a:p>
            <a:pPr algn="ctr">
              <a:spcBef>
                <a:spcPct val="50000"/>
              </a:spcBef>
            </a:pPr>
            <a:r>
              <a:rPr lang="en-US" sz="3200"/>
              <a:t>Average Velocity</a:t>
            </a:r>
          </a:p>
        </p:txBody>
      </p:sp>
      <p:sp>
        <p:nvSpPr>
          <p:cNvPr id="4101" name="Text Box 5"/>
          <p:cNvSpPr txBox="1">
            <a:spLocks noChangeArrowheads="1"/>
          </p:cNvSpPr>
          <p:nvPr/>
        </p:nvSpPr>
        <p:spPr bwMode="auto">
          <a:xfrm>
            <a:off x="304800" y="1676400"/>
            <a:ext cx="3733800" cy="457200"/>
          </a:xfrm>
          <a:prstGeom prst="rect">
            <a:avLst/>
          </a:prstGeom>
          <a:noFill/>
          <a:ln w="9525">
            <a:noFill/>
            <a:miter lim="800000"/>
            <a:headEnd/>
            <a:tailEnd/>
          </a:ln>
          <a:effectLst/>
        </p:spPr>
        <p:txBody>
          <a:bodyPr>
            <a:spAutoFit/>
          </a:bodyPr>
          <a:lstStyle/>
          <a:p>
            <a:pPr>
              <a:spcBef>
                <a:spcPct val="50000"/>
              </a:spcBef>
            </a:pPr>
            <a:r>
              <a:rPr lang="en-US" u="sng"/>
              <a:t>Average velocity </a:t>
            </a:r>
            <a:r>
              <a:rPr lang="en-US" b="1" u="sng"/>
              <a:t>v</a:t>
            </a:r>
            <a:r>
              <a:rPr lang="en-US" u="sng"/>
              <a:t>:</a:t>
            </a:r>
          </a:p>
        </p:txBody>
      </p:sp>
      <p:graphicFrame>
        <p:nvGraphicFramePr>
          <p:cNvPr id="4102"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146" name="Equation" r:id="rId4" imgW="114120" imgH="215640" progId="Equation.3">
                  <p:embed/>
                </p:oleObj>
              </mc:Choice>
              <mc:Fallback>
                <p:oleObj name="Equation" r:id="rId4" imgW="114120" imgH="21564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3" name="Object 7"/>
          <p:cNvGraphicFramePr>
            <a:graphicFrameLocks noChangeAspect="1"/>
          </p:cNvGraphicFramePr>
          <p:nvPr/>
        </p:nvGraphicFramePr>
        <p:xfrm>
          <a:off x="1187450" y="2430463"/>
          <a:ext cx="1814513" cy="1225550"/>
        </p:xfrm>
        <a:graphic>
          <a:graphicData uri="http://schemas.openxmlformats.org/presentationml/2006/ole">
            <mc:AlternateContent xmlns:mc="http://schemas.openxmlformats.org/markup-compatibility/2006">
              <mc:Choice xmlns:v="urn:schemas-microsoft-com:vml" Requires="v">
                <p:oleObj spid="_x0000_s4147" name="Equation" r:id="rId6" imgW="583920" imgH="393480" progId="Equation.3">
                  <p:embed/>
                </p:oleObj>
              </mc:Choice>
              <mc:Fallback>
                <p:oleObj name="Equation" r:id="rId6" imgW="583920" imgH="39348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450" y="2430463"/>
                        <a:ext cx="1814513" cy="1225550"/>
                      </a:xfrm>
                      <a:prstGeom prst="rect">
                        <a:avLst/>
                      </a:prstGeom>
                      <a:solidFill>
                        <a:srgbClr val="FF9999"/>
                      </a:solidFill>
                      <a:ln w="9525">
                        <a:solidFill>
                          <a:schemeClr val="tx1"/>
                        </a:solidFill>
                        <a:miter lim="800000"/>
                        <a:headEnd/>
                        <a:tailEnd/>
                      </a:ln>
                    </p:spPr>
                  </p:pic>
                </p:oleObj>
              </mc:Fallback>
            </mc:AlternateContent>
          </a:graphicData>
        </a:graphic>
      </p:graphicFrame>
      <p:sp>
        <p:nvSpPr>
          <p:cNvPr id="4105" name="Text Box 9"/>
          <p:cNvSpPr txBox="1">
            <a:spLocks noChangeArrowheads="1"/>
          </p:cNvSpPr>
          <p:nvPr/>
        </p:nvSpPr>
        <p:spPr bwMode="auto">
          <a:xfrm>
            <a:off x="469900" y="4344988"/>
            <a:ext cx="8305800" cy="831850"/>
          </a:xfrm>
          <a:prstGeom prst="rect">
            <a:avLst/>
          </a:prstGeom>
          <a:noFill/>
          <a:ln w="9525">
            <a:solidFill>
              <a:schemeClr val="tx1"/>
            </a:solidFill>
            <a:miter lim="800000"/>
            <a:headEnd/>
            <a:tailEnd/>
          </a:ln>
          <a:effectLst/>
        </p:spPr>
        <p:txBody>
          <a:bodyPr>
            <a:spAutoFit/>
          </a:bodyPr>
          <a:lstStyle/>
          <a:p>
            <a:pPr>
              <a:spcBef>
                <a:spcPct val="50000"/>
              </a:spcBef>
            </a:pPr>
            <a:r>
              <a:rPr lang="en-US" u="sng"/>
              <a:t>Average velocity</a:t>
            </a:r>
            <a:r>
              <a:rPr lang="en-US"/>
              <a:t>: Displacement of a particle, </a:t>
            </a:r>
            <a:r>
              <a:rPr lang="en-US">
                <a:latin typeface="Symbol" pitchFamily="18" charset="2"/>
              </a:rPr>
              <a:t>D</a:t>
            </a:r>
            <a:r>
              <a:rPr lang="en-US" b="1"/>
              <a:t>r</a:t>
            </a:r>
            <a:r>
              <a:rPr lang="en-US"/>
              <a:t>, divided by time interval </a:t>
            </a:r>
            <a:r>
              <a:rPr lang="en-US">
                <a:latin typeface="Symbol" pitchFamily="18" charset="2"/>
              </a:rPr>
              <a:t>D</a:t>
            </a:r>
            <a:r>
              <a:rPr lang="en-US"/>
              <a:t>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E04_02"/>
          <p:cNvPicPr>
            <a:picLocks noChangeAspect="1" noChangeArrowheads="1"/>
          </p:cNvPicPr>
          <p:nvPr/>
        </p:nvPicPr>
        <p:blipFill>
          <a:blip r:embed="rId3" cstate="print"/>
          <a:srcRect l="13440" t="11250" r="11545" b="10001"/>
          <a:stretch>
            <a:fillRect/>
          </a:stretch>
        </p:blipFill>
        <p:spPr bwMode="auto">
          <a:xfrm>
            <a:off x="4876800" y="52388"/>
            <a:ext cx="4191000" cy="3300412"/>
          </a:xfrm>
          <a:prstGeom prst="rect">
            <a:avLst/>
          </a:prstGeom>
          <a:noFill/>
        </p:spPr>
      </p:pic>
      <p:sp>
        <p:nvSpPr>
          <p:cNvPr id="29699" name="Text Box 3"/>
          <p:cNvSpPr txBox="1">
            <a:spLocks noChangeArrowheads="1"/>
          </p:cNvSpPr>
          <p:nvPr/>
        </p:nvSpPr>
        <p:spPr bwMode="auto">
          <a:xfrm>
            <a:off x="533400" y="228600"/>
            <a:ext cx="3429000" cy="1076325"/>
          </a:xfrm>
          <a:prstGeom prst="rect">
            <a:avLst/>
          </a:prstGeom>
          <a:solidFill>
            <a:srgbClr val="FF9999"/>
          </a:solidFill>
          <a:ln w="9525">
            <a:solidFill>
              <a:schemeClr val="tx1"/>
            </a:solidFill>
            <a:miter lim="800000"/>
            <a:headEnd/>
            <a:tailEnd/>
          </a:ln>
          <a:effectLst/>
        </p:spPr>
        <p:txBody>
          <a:bodyPr>
            <a:spAutoFit/>
          </a:bodyPr>
          <a:lstStyle/>
          <a:p>
            <a:pPr algn="ctr">
              <a:spcBef>
                <a:spcPct val="50000"/>
              </a:spcBef>
            </a:pPr>
            <a:r>
              <a:rPr lang="en-US" sz="3200"/>
              <a:t>Instantaneous Velocity</a:t>
            </a:r>
          </a:p>
        </p:txBody>
      </p:sp>
      <p:sp>
        <p:nvSpPr>
          <p:cNvPr id="29700" name="Text Box 4"/>
          <p:cNvSpPr txBox="1">
            <a:spLocks noChangeArrowheads="1"/>
          </p:cNvSpPr>
          <p:nvPr/>
        </p:nvSpPr>
        <p:spPr bwMode="auto">
          <a:xfrm>
            <a:off x="304800" y="1524000"/>
            <a:ext cx="3733800" cy="457200"/>
          </a:xfrm>
          <a:prstGeom prst="rect">
            <a:avLst/>
          </a:prstGeom>
          <a:noFill/>
          <a:ln w="9525">
            <a:noFill/>
            <a:miter lim="800000"/>
            <a:headEnd/>
            <a:tailEnd/>
          </a:ln>
          <a:effectLst/>
        </p:spPr>
        <p:txBody>
          <a:bodyPr>
            <a:spAutoFit/>
          </a:bodyPr>
          <a:lstStyle/>
          <a:p>
            <a:pPr>
              <a:spcBef>
                <a:spcPct val="50000"/>
              </a:spcBef>
            </a:pPr>
            <a:r>
              <a:rPr lang="en-US" u="sng"/>
              <a:t>Instantaneous velocity </a:t>
            </a:r>
            <a:r>
              <a:rPr lang="en-US" b="1" u="sng"/>
              <a:t>v</a:t>
            </a:r>
            <a:r>
              <a:rPr lang="en-US" u="sng"/>
              <a:t>:</a:t>
            </a:r>
          </a:p>
        </p:txBody>
      </p:sp>
      <p:graphicFrame>
        <p:nvGraphicFramePr>
          <p:cNvPr id="29701"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9771" name="Equation" r:id="rId4" imgW="114120" imgH="215640" progId="Equation.3">
                  <p:embed/>
                </p:oleObj>
              </mc:Choice>
              <mc:Fallback>
                <p:oleObj name="Equation" r:id="rId4" imgW="114120" imgH="21564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2" name="Object 6"/>
          <p:cNvGraphicFramePr>
            <a:graphicFrameLocks noChangeAspect="1"/>
          </p:cNvGraphicFramePr>
          <p:nvPr/>
        </p:nvGraphicFramePr>
        <p:xfrm>
          <a:off x="525463" y="2041525"/>
          <a:ext cx="2735262" cy="1023938"/>
        </p:xfrm>
        <a:graphic>
          <a:graphicData uri="http://schemas.openxmlformats.org/presentationml/2006/ole">
            <mc:AlternateContent xmlns:mc="http://schemas.openxmlformats.org/markup-compatibility/2006">
              <mc:Choice xmlns:v="urn:schemas-microsoft-com:vml" Requires="v">
                <p:oleObj spid="_x0000_s29772" name="Equation" r:id="rId6" imgW="1054080" imgH="393480" progId="Equation.3">
                  <p:embed/>
                </p:oleObj>
              </mc:Choice>
              <mc:Fallback>
                <p:oleObj name="Equation" r:id="rId6" imgW="1054080" imgH="39348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463" y="2041525"/>
                        <a:ext cx="2735262" cy="1023938"/>
                      </a:xfrm>
                      <a:prstGeom prst="rect">
                        <a:avLst/>
                      </a:prstGeom>
                      <a:solidFill>
                        <a:srgbClr val="FF9999"/>
                      </a:solidFill>
                      <a:ln w="9525">
                        <a:solidFill>
                          <a:schemeClr val="tx1"/>
                        </a:solidFill>
                        <a:miter lim="800000"/>
                        <a:headEnd/>
                        <a:tailEnd/>
                      </a:ln>
                    </p:spPr>
                  </p:pic>
                </p:oleObj>
              </mc:Fallback>
            </mc:AlternateContent>
          </a:graphicData>
        </a:graphic>
      </p:graphicFrame>
      <p:sp>
        <p:nvSpPr>
          <p:cNvPr id="29703" name="Text Box 7"/>
          <p:cNvSpPr txBox="1">
            <a:spLocks noChangeArrowheads="1"/>
          </p:cNvSpPr>
          <p:nvPr/>
        </p:nvSpPr>
        <p:spPr bwMode="auto">
          <a:xfrm>
            <a:off x="520700" y="3454400"/>
            <a:ext cx="8305800" cy="831850"/>
          </a:xfrm>
          <a:prstGeom prst="rect">
            <a:avLst/>
          </a:prstGeom>
          <a:noFill/>
          <a:ln w="9525">
            <a:solidFill>
              <a:schemeClr val="tx1"/>
            </a:solidFill>
            <a:miter lim="800000"/>
            <a:headEnd/>
            <a:tailEnd/>
          </a:ln>
          <a:effectLst/>
        </p:spPr>
        <p:txBody>
          <a:bodyPr>
            <a:spAutoFit/>
          </a:bodyPr>
          <a:lstStyle/>
          <a:p>
            <a:pPr>
              <a:spcBef>
                <a:spcPct val="50000"/>
              </a:spcBef>
            </a:pPr>
            <a:r>
              <a:rPr lang="en-US" u="sng"/>
              <a:t>Instantaneous velocity </a:t>
            </a:r>
            <a:r>
              <a:rPr lang="en-US" b="1" u="sng"/>
              <a:t>v</a:t>
            </a:r>
            <a:r>
              <a:rPr lang="en-US"/>
              <a:t>: Limit of the average velocity as </a:t>
            </a:r>
            <a:r>
              <a:rPr lang="en-US">
                <a:latin typeface="Symbol" pitchFamily="18" charset="2"/>
              </a:rPr>
              <a:t>D</a:t>
            </a:r>
            <a:r>
              <a:rPr lang="en-US"/>
              <a:t>t approaches zero.  </a:t>
            </a:r>
          </a:p>
        </p:txBody>
      </p:sp>
      <p:sp>
        <p:nvSpPr>
          <p:cNvPr id="29704" name="Text Box 8"/>
          <p:cNvSpPr txBox="1">
            <a:spLocks noChangeArrowheads="1"/>
          </p:cNvSpPr>
          <p:nvPr/>
        </p:nvSpPr>
        <p:spPr bwMode="auto">
          <a:xfrm>
            <a:off x="520700" y="4457700"/>
            <a:ext cx="8308975" cy="831850"/>
          </a:xfrm>
          <a:prstGeom prst="rect">
            <a:avLst/>
          </a:prstGeom>
          <a:noFill/>
          <a:ln w="9525">
            <a:solidFill>
              <a:schemeClr val="tx1"/>
            </a:solidFill>
            <a:miter lim="800000"/>
            <a:headEnd/>
            <a:tailEnd/>
          </a:ln>
          <a:effectLst/>
        </p:spPr>
        <p:txBody>
          <a:bodyPr>
            <a:spAutoFit/>
          </a:bodyPr>
          <a:lstStyle/>
          <a:p>
            <a:pPr>
              <a:spcBef>
                <a:spcPct val="50000"/>
              </a:spcBef>
            </a:pPr>
            <a:r>
              <a:rPr lang="en-US"/>
              <a:t>The instantaneous velocity equals the derivative of the position vector with respect to time.  </a:t>
            </a:r>
          </a:p>
        </p:txBody>
      </p:sp>
      <p:sp>
        <p:nvSpPr>
          <p:cNvPr id="29705" name="Text Box 9"/>
          <p:cNvSpPr txBox="1">
            <a:spLocks noChangeArrowheads="1"/>
          </p:cNvSpPr>
          <p:nvPr/>
        </p:nvSpPr>
        <p:spPr bwMode="auto">
          <a:xfrm>
            <a:off x="520700" y="5527675"/>
            <a:ext cx="8313738" cy="1014413"/>
          </a:xfrm>
          <a:prstGeom prst="rect">
            <a:avLst/>
          </a:prstGeom>
          <a:noFill/>
          <a:ln w="9525">
            <a:solidFill>
              <a:schemeClr val="tx1"/>
            </a:solidFill>
            <a:miter lim="800000"/>
            <a:headEnd/>
            <a:tailEnd/>
          </a:ln>
          <a:effectLst/>
        </p:spPr>
        <p:txBody>
          <a:bodyPr>
            <a:spAutoFit/>
          </a:bodyPr>
          <a:lstStyle/>
          <a:p>
            <a:pPr>
              <a:spcBef>
                <a:spcPct val="50000"/>
              </a:spcBef>
            </a:pPr>
            <a:r>
              <a:rPr lang="en-US"/>
              <a:t>The magnitude of the instantaneous velocity vector		</a:t>
            </a:r>
          </a:p>
          <a:p>
            <a:pPr>
              <a:spcBef>
                <a:spcPct val="50000"/>
              </a:spcBef>
            </a:pPr>
            <a:r>
              <a:rPr lang="en-US"/>
              <a:t>is called the </a:t>
            </a:r>
            <a:r>
              <a:rPr lang="en-US" b="1" u="sng"/>
              <a:t>speed</a:t>
            </a:r>
            <a:r>
              <a:rPr lang="en-US"/>
              <a:t> (scalar)  </a:t>
            </a:r>
          </a:p>
        </p:txBody>
      </p:sp>
      <p:graphicFrame>
        <p:nvGraphicFramePr>
          <p:cNvPr id="29707" name="Object 11"/>
          <p:cNvGraphicFramePr>
            <a:graphicFrameLocks noChangeAspect="1"/>
          </p:cNvGraphicFramePr>
          <p:nvPr/>
        </p:nvGraphicFramePr>
        <p:xfrm>
          <a:off x="7051675" y="5483225"/>
          <a:ext cx="917575" cy="592138"/>
        </p:xfrm>
        <a:graphic>
          <a:graphicData uri="http://schemas.openxmlformats.org/presentationml/2006/ole">
            <mc:AlternateContent xmlns:mc="http://schemas.openxmlformats.org/markup-compatibility/2006">
              <mc:Choice xmlns:v="urn:schemas-microsoft-com:vml" Requires="v">
                <p:oleObj spid="_x0000_s29773" name="Equation" r:id="rId8" imgW="393480" imgH="253800" progId="Equation.3">
                  <p:embed/>
                </p:oleObj>
              </mc:Choice>
              <mc:Fallback>
                <p:oleObj name="Equation" r:id="rId8" imgW="393480" imgH="253800" progId="Equation.3">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1675" y="5483225"/>
                        <a:ext cx="917575"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04_03"/>
          <p:cNvPicPr>
            <a:picLocks noChangeAspect="1" noChangeArrowheads="1"/>
          </p:cNvPicPr>
          <p:nvPr/>
        </p:nvPicPr>
        <p:blipFill>
          <a:blip r:embed="rId3" cstate="print">
            <a:lum bright="-24000" contrast="24000"/>
          </a:blip>
          <a:srcRect l="3653" t="11250" r="3809" b="8151"/>
          <a:stretch>
            <a:fillRect/>
          </a:stretch>
        </p:blipFill>
        <p:spPr bwMode="auto">
          <a:xfrm>
            <a:off x="4260850" y="185738"/>
            <a:ext cx="4710113" cy="3078162"/>
          </a:xfrm>
          <a:prstGeom prst="rect">
            <a:avLst/>
          </a:prstGeom>
          <a:noFill/>
        </p:spPr>
      </p:pic>
      <p:sp>
        <p:nvSpPr>
          <p:cNvPr id="5124" name="Text Box 4"/>
          <p:cNvSpPr txBox="1">
            <a:spLocks noChangeArrowheads="1"/>
          </p:cNvSpPr>
          <p:nvPr/>
        </p:nvSpPr>
        <p:spPr bwMode="auto">
          <a:xfrm>
            <a:off x="393700" y="228600"/>
            <a:ext cx="3429000" cy="1076325"/>
          </a:xfrm>
          <a:prstGeom prst="rect">
            <a:avLst/>
          </a:prstGeom>
          <a:solidFill>
            <a:srgbClr val="FF9999"/>
          </a:solidFill>
          <a:ln w="9525">
            <a:solidFill>
              <a:schemeClr val="tx1"/>
            </a:solidFill>
            <a:miter lim="800000"/>
            <a:headEnd/>
            <a:tailEnd/>
          </a:ln>
          <a:effectLst/>
        </p:spPr>
        <p:txBody>
          <a:bodyPr>
            <a:spAutoFit/>
          </a:bodyPr>
          <a:lstStyle/>
          <a:p>
            <a:pPr algn="ctr">
              <a:spcBef>
                <a:spcPct val="50000"/>
              </a:spcBef>
            </a:pPr>
            <a:r>
              <a:rPr lang="en-US" sz="3200"/>
              <a:t> Average Acceleration</a:t>
            </a:r>
          </a:p>
        </p:txBody>
      </p:sp>
      <p:sp>
        <p:nvSpPr>
          <p:cNvPr id="5125" name="Text Box 5"/>
          <p:cNvSpPr txBox="1">
            <a:spLocks noChangeArrowheads="1"/>
          </p:cNvSpPr>
          <p:nvPr/>
        </p:nvSpPr>
        <p:spPr bwMode="auto">
          <a:xfrm>
            <a:off x="304800" y="1270000"/>
            <a:ext cx="3733800" cy="457200"/>
          </a:xfrm>
          <a:prstGeom prst="rect">
            <a:avLst/>
          </a:prstGeom>
          <a:noFill/>
          <a:ln w="9525">
            <a:noFill/>
            <a:miter lim="800000"/>
            <a:headEnd/>
            <a:tailEnd/>
          </a:ln>
          <a:effectLst/>
        </p:spPr>
        <p:txBody>
          <a:bodyPr>
            <a:spAutoFit/>
          </a:bodyPr>
          <a:lstStyle/>
          <a:p>
            <a:pPr>
              <a:spcBef>
                <a:spcPct val="50000"/>
              </a:spcBef>
            </a:pPr>
            <a:r>
              <a:rPr lang="en-US" u="sng"/>
              <a:t>Average acceleration:</a:t>
            </a:r>
          </a:p>
        </p:txBody>
      </p:sp>
      <p:graphicFrame>
        <p:nvGraphicFramePr>
          <p:cNvPr id="5127" name="Object 7"/>
          <p:cNvGraphicFramePr>
            <a:graphicFrameLocks noChangeAspect="1"/>
          </p:cNvGraphicFramePr>
          <p:nvPr/>
        </p:nvGraphicFramePr>
        <p:xfrm>
          <a:off x="525463" y="2070100"/>
          <a:ext cx="2735262" cy="1222375"/>
        </p:xfrm>
        <a:graphic>
          <a:graphicData uri="http://schemas.openxmlformats.org/presentationml/2006/ole">
            <mc:AlternateContent xmlns:mc="http://schemas.openxmlformats.org/markup-compatibility/2006">
              <mc:Choice xmlns:v="urn:schemas-microsoft-com:vml" Requires="v">
                <p:oleObj spid="_x0000_s5149" name="Equation" r:id="rId4" imgW="1054080" imgH="469800" progId="Equation.3">
                  <p:embed/>
                </p:oleObj>
              </mc:Choice>
              <mc:Fallback>
                <p:oleObj name="Equation" r:id="rId4" imgW="1054080" imgH="46980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3" y="2070100"/>
                        <a:ext cx="2735262" cy="1222375"/>
                      </a:xfrm>
                      <a:prstGeom prst="rect">
                        <a:avLst/>
                      </a:prstGeom>
                      <a:solidFill>
                        <a:srgbClr val="FF9999"/>
                      </a:solidFill>
                      <a:ln w="9525">
                        <a:solidFill>
                          <a:schemeClr val="tx1"/>
                        </a:solidFill>
                        <a:miter lim="800000"/>
                        <a:headEnd/>
                        <a:tailEnd/>
                      </a:ln>
                    </p:spPr>
                  </p:pic>
                </p:oleObj>
              </mc:Fallback>
            </mc:AlternateContent>
          </a:graphicData>
        </a:graphic>
      </p:graphicFrame>
      <p:sp>
        <p:nvSpPr>
          <p:cNvPr id="5128" name="Text Box 8"/>
          <p:cNvSpPr txBox="1">
            <a:spLocks noChangeArrowheads="1"/>
          </p:cNvSpPr>
          <p:nvPr/>
        </p:nvSpPr>
        <p:spPr bwMode="auto">
          <a:xfrm>
            <a:off x="520700" y="3749182"/>
            <a:ext cx="8305800" cy="831850"/>
          </a:xfrm>
          <a:prstGeom prst="rect">
            <a:avLst/>
          </a:prstGeom>
          <a:noFill/>
          <a:ln w="9525">
            <a:solidFill>
              <a:schemeClr val="tx1"/>
            </a:solidFill>
            <a:miter lim="800000"/>
            <a:headEnd/>
            <a:tailEnd/>
          </a:ln>
          <a:effectLst/>
        </p:spPr>
        <p:txBody>
          <a:bodyPr>
            <a:spAutoFit/>
          </a:bodyPr>
          <a:lstStyle/>
          <a:p>
            <a:pPr>
              <a:spcBef>
                <a:spcPct val="50000"/>
              </a:spcBef>
            </a:pPr>
            <a:r>
              <a:rPr lang="en-US" u="sng"/>
              <a:t>Average acceleration</a:t>
            </a:r>
            <a:r>
              <a:rPr lang="en-US"/>
              <a:t>: Change in the velocity </a:t>
            </a:r>
            <a:r>
              <a:rPr lang="en-US">
                <a:latin typeface="Symbol" pitchFamily="18" charset="2"/>
              </a:rPr>
              <a:t>D</a:t>
            </a:r>
            <a:r>
              <a:rPr lang="en-US" b="1"/>
              <a:t>v </a:t>
            </a:r>
            <a:r>
              <a:rPr lang="en-US"/>
              <a:t>divided by the time </a:t>
            </a:r>
            <a:r>
              <a:rPr lang="en-US">
                <a:latin typeface="Symbol" pitchFamily="18" charset="2"/>
              </a:rPr>
              <a:t>D</a:t>
            </a:r>
            <a:r>
              <a:rPr lang="en-US"/>
              <a:t>t during which the change occurred.  </a:t>
            </a:r>
          </a:p>
        </p:txBody>
      </p:sp>
      <p:sp>
        <p:nvSpPr>
          <p:cNvPr id="5135" name="Rectangle 15"/>
          <p:cNvSpPr>
            <a:spLocks noChangeArrowheads="1"/>
          </p:cNvSpPr>
          <p:nvPr/>
        </p:nvSpPr>
        <p:spPr bwMode="auto">
          <a:xfrm>
            <a:off x="1295400" y="4829052"/>
            <a:ext cx="6229350" cy="457200"/>
          </a:xfrm>
          <a:prstGeom prst="rect">
            <a:avLst/>
          </a:prstGeom>
          <a:noFill/>
          <a:ln w="9525">
            <a:noFill/>
            <a:miter lim="800000"/>
            <a:headEnd/>
            <a:tailEnd/>
          </a:ln>
          <a:effectLst/>
        </p:spPr>
        <p:txBody>
          <a:bodyPr wrap="none">
            <a:spAutoFit/>
          </a:bodyPr>
          <a:lstStyle/>
          <a:p>
            <a:pPr>
              <a:spcBef>
                <a:spcPct val="50000"/>
              </a:spcBef>
            </a:pPr>
            <a:r>
              <a:rPr lang="en-US" b="1" dirty="0"/>
              <a:t>Change can occur in direction and magnitude!</a:t>
            </a:r>
          </a:p>
        </p:txBody>
      </p:sp>
      <p:sp>
        <p:nvSpPr>
          <p:cNvPr id="5136" name="Text Box 16"/>
          <p:cNvSpPr txBox="1">
            <a:spLocks noChangeArrowheads="1"/>
          </p:cNvSpPr>
          <p:nvPr/>
        </p:nvSpPr>
        <p:spPr bwMode="auto">
          <a:xfrm>
            <a:off x="1196975" y="5343402"/>
            <a:ext cx="6565900" cy="457200"/>
          </a:xfrm>
          <a:prstGeom prst="rect">
            <a:avLst/>
          </a:prstGeom>
          <a:noFill/>
          <a:ln w="9525">
            <a:noFill/>
            <a:miter lim="800000"/>
            <a:headEnd/>
            <a:tailEnd/>
          </a:ln>
          <a:effectLst/>
        </p:spPr>
        <p:txBody>
          <a:bodyPr>
            <a:spAutoFit/>
          </a:bodyPr>
          <a:lstStyle/>
          <a:p>
            <a:pPr>
              <a:spcBef>
                <a:spcPct val="50000"/>
              </a:spcBef>
            </a:pPr>
            <a:r>
              <a:rPr lang="en-US" dirty="0"/>
              <a:t>Acceleration points along </a:t>
            </a:r>
            <a:r>
              <a:rPr lang="en-US" b="1" dirty="0"/>
              <a:t>change in velocity </a:t>
            </a:r>
            <a:r>
              <a:rPr lang="en-US" b="1" dirty="0" err="1">
                <a:latin typeface="Symbol" pitchFamily="18" charset="2"/>
              </a:rPr>
              <a:t>D</a:t>
            </a:r>
            <a:r>
              <a:rPr lang="en-US" b="1" dirty="0" err="1"/>
              <a:t>v</a:t>
            </a:r>
            <a:r>
              <a:rPr lang="en-US" b="1" dirty="0"/>
              <a:t>!</a:t>
            </a:r>
          </a:p>
        </p:txBody>
      </p:sp>
      <p:sp>
        <p:nvSpPr>
          <p:cNvPr id="5137" name="Text Box 17"/>
          <p:cNvSpPr txBox="1">
            <a:spLocks noChangeArrowheads="1"/>
          </p:cNvSpPr>
          <p:nvPr/>
        </p:nvSpPr>
        <p:spPr bwMode="auto">
          <a:xfrm>
            <a:off x="0" y="5954066"/>
            <a:ext cx="9144000" cy="784830"/>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800" dirty="0"/>
              <a:t>Quick quiz: Is it possible that a particle with constant </a:t>
            </a:r>
            <a:r>
              <a:rPr lang="en-US" sz="1800" u="sng" dirty="0"/>
              <a:t>speed</a:t>
            </a:r>
            <a:r>
              <a:rPr lang="en-US" sz="1800" dirty="0"/>
              <a:t> experiences an acceleration</a:t>
            </a:r>
            <a:r>
              <a:rPr lang="en-US" sz="1800" dirty="0" smtClean="0"/>
              <a:t>?</a:t>
            </a:r>
          </a:p>
          <a:p>
            <a:pPr algn="ctr">
              <a:spcBef>
                <a:spcPct val="50000"/>
              </a:spcBef>
            </a:pPr>
            <a:r>
              <a:rPr lang="en-US" sz="1800" dirty="0" smtClean="0"/>
              <a:t>A. Yes.		B.  No</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7"/>
                                        </p:tgtEl>
                                        <p:attrNameLst>
                                          <p:attrName>style.visibility</p:attrName>
                                        </p:attrNameLst>
                                      </p:cBhvr>
                                      <p:to>
                                        <p:strVal val="visible"/>
                                      </p:to>
                                    </p:set>
                                    <p:anim calcmode="lin" valueType="num">
                                      <p:cBhvr additive="base">
                                        <p:cTn id="7" dur="500" fill="hold"/>
                                        <p:tgtEl>
                                          <p:spTgt spid="5137"/>
                                        </p:tgtEl>
                                        <p:attrNameLst>
                                          <p:attrName>ppt_x</p:attrName>
                                        </p:attrNameLst>
                                      </p:cBhvr>
                                      <p:tavLst>
                                        <p:tav tm="0">
                                          <p:val>
                                            <p:strVal val="#ppt_x"/>
                                          </p:val>
                                        </p:tav>
                                        <p:tav tm="100000">
                                          <p:val>
                                            <p:strVal val="#ppt_x"/>
                                          </p:val>
                                        </p:tav>
                                      </p:tavLst>
                                    </p:anim>
                                    <p:anim calcmode="lin" valueType="num">
                                      <p:cBhvr additive="base">
                                        <p:cTn id="8" dur="500" fill="hold"/>
                                        <p:tgtEl>
                                          <p:spTgt spid="5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E04_03"/>
          <p:cNvPicPr>
            <a:picLocks noChangeAspect="1" noChangeArrowheads="1"/>
          </p:cNvPicPr>
          <p:nvPr/>
        </p:nvPicPr>
        <p:blipFill>
          <a:blip r:embed="rId3" cstate="print">
            <a:lum bright="-24000" contrast="24000"/>
          </a:blip>
          <a:srcRect l="3653" t="11250" r="3809" b="8151"/>
          <a:stretch>
            <a:fillRect/>
          </a:stretch>
        </p:blipFill>
        <p:spPr bwMode="auto">
          <a:xfrm>
            <a:off x="4260850" y="185738"/>
            <a:ext cx="4710113" cy="3078162"/>
          </a:xfrm>
          <a:prstGeom prst="rect">
            <a:avLst/>
          </a:prstGeom>
          <a:noFill/>
        </p:spPr>
      </p:pic>
      <p:sp>
        <p:nvSpPr>
          <p:cNvPr id="30723" name="Text Box 3"/>
          <p:cNvSpPr txBox="1">
            <a:spLocks noChangeArrowheads="1"/>
          </p:cNvSpPr>
          <p:nvPr/>
        </p:nvSpPr>
        <p:spPr bwMode="auto">
          <a:xfrm>
            <a:off x="393700" y="228600"/>
            <a:ext cx="3429000" cy="1076325"/>
          </a:xfrm>
          <a:prstGeom prst="rect">
            <a:avLst/>
          </a:prstGeom>
          <a:solidFill>
            <a:srgbClr val="FF9999"/>
          </a:solidFill>
          <a:ln w="9525">
            <a:solidFill>
              <a:schemeClr val="tx1"/>
            </a:solidFill>
            <a:miter lim="800000"/>
            <a:headEnd/>
            <a:tailEnd/>
          </a:ln>
          <a:effectLst/>
        </p:spPr>
        <p:txBody>
          <a:bodyPr>
            <a:spAutoFit/>
          </a:bodyPr>
          <a:lstStyle/>
          <a:p>
            <a:pPr algn="ctr">
              <a:spcBef>
                <a:spcPct val="50000"/>
              </a:spcBef>
            </a:pPr>
            <a:r>
              <a:rPr lang="en-US" sz="3200"/>
              <a:t> Instantaneous Acceleration</a:t>
            </a:r>
          </a:p>
        </p:txBody>
      </p:sp>
      <p:sp>
        <p:nvSpPr>
          <p:cNvPr id="30724" name="Text Box 4"/>
          <p:cNvSpPr txBox="1">
            <a:spLocks noChangeArrowheads="1"/>
          </p:cNvSpPr>
          <p:nvPr/>
        </p:nvSpPr>
        <p:spPr bwMode="auto">
          <a:xfrm>
            <a:off x="304800" y="1473200"/>
            <a:ext cx="3733800" cy="457200"/>
          </a:xfrm>
          <a:prstGeom prst="rect">
            <a:avLst/>
          </a:prstGeom>
          <a:noFill/>
          <a:ln w="9525">
            <a:noFill/>
            <a:miter lim="800000"/>
            <a:headEnd/>
            <a:tailEnd/>
          </a:ln>
          <a:effectLst/>
        </p:spPr>
        <p:txBody>
          <a:bodyPr>
            <a:spAutoFit/>
          </a:bodyPr>
          <a:lstStyle/>
          <a:p>
            <a:pPr>
              <a:spcBef>
                <a:spcPct val="50000"/>
              </a:spcBef>
            </a:pPr>
            <a:r>
              <a:rPr lang="en-US" u="sng"/>
              <a:t>Instantaneous acceleration:</a:t>
            </a:r>
          </a:p>
        </p:txBody>
      </p:sp>
      <p:sp>
        <p:nvSpPr>
          <p:cNvPr id="30726" name="Text Box 6"/>
          <p:cNvSpPr txBox="1">
            <a:spLocks noChangeArrowheads="1"/>
          </p:cNvSpPr>
          <p:nvPr/>
        </p:nvSpPr>
        <p:spPr bwMode="auto">
          <a:xfrm>
            <a:off x="520700" y="3975100"/>
            <a:ext cx="8305800" cy="1014413"/>
          </a:xfrm>
          <a:prstGeom prst="rect">
            <a:avLst/>
          </a:prstGeom>
          <a:noFill/>
          <a:ln w="9525">
            <a:solidFill>
              <a:schemeClr val="tx1"/>
            </a:solidFill>
            <a:miter lim="800000"/>
            <a:headEnd/>
            <a:tailEnd/>
          </a:ln>
          <a:effectLst/>
        </p:spPr>
        <p:txBody>
          <a:bodyPr>
            <a:spAutoFit/>
          </a:bodyPr>
          <a:lstStyle/>
          <a:p>
            <a:pPr>
              <a:spcBef>
                <a:spcPct val="50000"/>
              </a:spcBef>
            </a:pPr>
            <a:r>
              <a:rPr lang="en-US" u="sng"/>
              <a:t>Instantaneous acceleration</a:t>
            </a:r>
            <a:r>
              <a:rPr lang="en-US"/>
              <a:t>: limiting value of the ratio</a:t>
            </a:r>
          </a:p>
          <a:p>
            <a:pPr>
              <a:spcBef>
                <a:spcPct val="50000"/>
              </a:spcBef>
            </a:pPr>
            <a:r>
              <a:rPr lang="en-US"/>
              <a:t>as </a:t>
            </a:r>
            <a:r>
              <a:rPr lang="en-US">
                <a:latin typeface="Symbol" pitchFamily="18" charset="2"/>
              </a:rPr>
              <a:t>D</a:t>
            </a:r>
            <a:r>
              <a:rPr lang="en-US"/>
              <a:t>t goes to zero. </a:t>
            </a:r>
          </a:p>
        </p:txBody>
      </p:sp>
      <p:sp>
        <p:nvSpPr>
          <p:cNvPr id="30727" name="Text Box 7"/>
          <p:cNvSpPr txBox="1">
            <a:spLocks noChangeArrowheads="1"/>
          </p:cNvSpPr>
          <p:nvPr/>
        </p:nvSpPr>
        <p:spPr bwMode="auto">
          <a:xfrm>
            <a:off x="647700" y="5245100"/>
            <a:ext cx="8001000" cy="831850"/>
          </a:xfrm>
          <a:prstGeom prst="rect">
            <a:avLst/>
          </a:prstGeom>
          <a:noFill/>
          <a:ln w="9525">
            <a:solidFill>
              <a:schemeClr val="tx1"/>
            </a:solidFill>
            <a:miter lim="800000"/>
            <a:headEnd/>
            <a:tailEnd/>
          </a:ln>
          <a:effectLst/>
        </p:spPr>
        <p:txBody>
          <a:bodyPr>
            <a:spAutoFit/>
          </a:bodyPr>
          <a:lstStyle/>
          <a:p>
            <a:pPr>
              <a:spcBef>
                <a:spcPct val="50000"/>
              </a:spcBef>
            </a:pPr>
            <a:r>
              <a:rPr lang="en-US"/>
              <a:t>Instantaneous acceleration equals the derivative of the velocity vector with respect to time.  </a:t>
            </a:r>
          </a:p>
        </p:txBody>
      </p:sp>
      <p:graphicFrame>
        <p:nvGraphicFramePr>
          <p:cNvPr id="30728" name="Object 8"/>
          <p:cNvGraphicFramePr>
            <a:graphicFrameLocks noChangeAspect="1"/>
          </p:cNvGraphicFramePr>
          <p:nvPr/>
        </p:nvGraphicFramePr>
        <p:xfrm>
          <a:off x="649288" y="2219325"/>
          <a:ext cx="2768600" cy="1023938"/>
        </p:xfrm>
        <a:graphic>
          <a:graphicData uri="http://schemas.openxmlformats.org/presentationml/2006/ole">
            <mc:AlternateContent xmlns:mc="http://schemas.openxmlformats.org/markup-compatibility/2006">
              <mc:Choice xmlns:v="urn:schemas-microsoft-com:vml" Requires="v">
                <p:oleObj spid="_x0000_s30772" name="Equation" r:id="rId4" imgW="1066680" imgH="393480" progId="Equation.3">
                  <p:embed/>
                </p:oleObj>
              </mc:Choice>
              <mc:Fallback>
                <p:oleObj name="Equation" r:id="rId4" imgW="1066680" imgH="39348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88" y="2219325"/>
                        <a:ext cx="2768600" cy="1023938"/>
                      </a:xfrm>
                      <a:prstGeom prst="rect">
                        <a:avLst/>
                      </a:prstGeom>
                      <a:solidFill>
                        <a:srgbClr val="FF9999"/>
                      </a:solidFill>
                      <a:ln w="9525">
                        <a:solidFill>
                          <a:schemeClr val="tx1"/>
                        </a:solidFill>
                        <a:miter lim="800000"/>
                        <a:headEnd/>
                        <a:tailEnd/>
                      </a:ln>
                    </p:spPr>
                  </p:pic>
                </p:oleObj>
              </mc:Fallback>
            </mc:AlternateContent>
          </a:graphicData>
        </a:graphic>
      </p:graphicFrame>
      <p:graphicFrame>
        <p:nvGraphicFramePr>
          <p:cNvPr id="30729" name="Object 9"/>
          <p:cNvGraphicFramePr>
            <a:graphicFrameLocks noChangeAspect="1"/>
          </p:cNvGraphicFramePr>
          <p:nvPr/>
        </p:nvGraphicFramePr>
        <p:xfrm>
          <a:off x="7192963" y="3921125"/>
          <a:ext cx="938212" cy="725488"/>
        </p:xfrm>
        <a:graphic>
          <a:graphicData uri="http://schemas.openxmlformats.org/presentationml/2006/ole">
            <mc:AlternateContent xmlns:mc="http://schemas.openxmlformats.org/markup-compatibility/2006">
              <mc:Choice xmlns:v="urn:schemas-microsoft-com:vml" Requires="v">
                <p:oleObj spid="_x0000_s30773" name="Equation" r:id="rId6" imgW="393480" imgH="304560" progId="Equation.3">
                  <p:embed/>
                </p:oleObj>
              </mc:Choice>
              <mc:Fallback>
                <p:oleObj name="Equation" r:id="rId6" imgW="393480" imgH="304560"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2963" y="3921125"/>
                        <a:ext cx="938212" cy="725488"/>
                      </a:xfrm>
                      <a:prstGeom prst="rect">
                        <a:avLst/>
                      </a:prstGeom>
                      <a:noFill/>
                      <a:ln>
                        <a:noFill/>
                      </a:ln>
                      <a:extLst>
                        <a:ext uri="{909E8E84-426E-40DD-AFC4-6F175D3DCCD1}">
                          <a14:hiddenFill xmlns:a14="http://schemas.microsoft.com/office/drawing/2010/main">
                            <a:solidFill>
                              <a:srgbClr val="FF99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550863" y="228600"/>
            <a:ext cx="8081962" cy="466725"/>
          </a:xfrm>
          <a:prstGeom prst="rect">
            <a:avLst/>
          </a:prstGeom>
          <a:solidFill>
            <a:srgbClr val="FF9999"/>
          </a:solidFill>
          <a:ln w="9525">
            <a:solidFill>
              <a:schemeClr val="tx1"/>
            </a:solidFill>
            <a:miter lim="800000"/>
            <a:headEnd/>
            <a:tailEnd/>
          </a:ln>
          <a:effectLst/>
        </p:spPr>
        <p:txBody>
          <a:bodyPr>
            <a:spAutoFit/>
          </a:bodyPr>
          <a:lstStyle/>
          <a:p>
            <a:pPr>
              <a:spcBef>
                <a:spcPct val="50000"/>
              </a:spcBef>
            </a:pPr>
            <a:r>
              <a:rPr lang="en-US"/>
              <a:t>Two-dimensional motion with </a:t>
            </a:r>
            <a:r>
              <a:rPr lang="en-US" b="1"/>
              <a:t>constant</a:t>
            </a:r>
            <a:r>
              <a:rPr lang="en-US"/>
              <a:t> acceleration </a:t>
            </a:r>
            <a:r>
              <a:rPr lang="en-US" b="1"/>
              <a:t>a</a:t>
            </a:r>
            <a:endParaRPr lang="en-US"/>
          </a:p>
        </p:txBody>
      </p:sp>
      <p:sp>
        <p:nvSpPr>
          <p:cNvPr id="6148" name="Text Box 4"/>
          <p:cNvSpPr txBox="1">
            <a:spLocks noChangeArrowheads="1"/>
          </p:cNvSpPr>
          <p:nvPr/>
        </p:nvSpPr>
        <p:spPr bwMode="auto">
          <a:xfrm>
            <a:off x="833438" y="1062038"/>
            <a:ext cx="7583487" cy="3387725"/>
          </a:xfrm>
          <a:prstGeom prst="rect">
            <a:avLst/>
          </a:prstGeom>
          <a:noFill/>
          <a:ln w="9525">
            <a:solidFill>
              <a:schemeClr val="tx1"/>
            </a:solidFill>
            <a:miter lim="800000"/>
            <a:headEnd/>
            <a:tailEnd/>
          </a:ln>
          <a:effectLst/>
        </p:spPr>
        <p:txBody>
          <a:bodyPr>
            <a:spAutoFit/>
          </a:bodyPr>
          <a:lstStyle/>
          <a:p>
            <a:pPr>
              <a:spcBef>
                <a:spcPct val="50000"/>
              </a:spcBef>
            </a:pPr>
            <a:r>
              <a:rPr lang="en-US" dirty="0"/>
              <a:t>Trick 1: </a:t>
            </a:r>
          </a:p>
          <a:p>
            <a:pPr>
              <a:spcBef>
                <a:spcPct val="50000"/>
              </a:spcBef>
            </a:pPr>
            <a:r>
              <a:rPr lang="en-US" dirty="0"/>
              <a:t>The equations of motion (kinematic equations) we derived before are still valid, but are now in vector form.</a:t>
            </a:r>
          </a:p>
          <a:p>
            <a:pPr>
              <a:spcBef>
                <a:spcPct val="50000"/>
              </a:spcBef>
            </a:pPr>
            <a:endParaRPr lang="en-US" dirty="0"/>
          </a:p>
          <a:p>
            <a:pPr>
              <a:spcBef>
                <a:spcPct val="50000"/>
              </a:spcBef>
            </a:pPr>
            <a:r>
              <a:rPr lang="en-US" dirty="0"/>
              <a:t>Trick 2 (Superposition principle):  </a:t>
            </a:r>
          </a:p>
          <a:p>
            <a:pPr>
              <a:spcBef>
                <a:spcPct val="50000"/>
              </a:spcBef>
            </a:pPr>
            <a:r>
              <a:rPr lang="en-US" dirty="0"/>
              <a:t>Vector equations can be broken down into their x- and y- </a:t>
            </a:r>
            <a:r>
              <a:rPr lang="en-US" dirty="0" smtClean="0"/>
              <a:t>and z-components</a:t>
            </a:r>
            <a:r>
              <a:rPr lang="en-US" dirty="0"/>
              <a:t>. Then calculated independently.  </a:t>
            </a:r>
          </a:p>
        </p:txBody>
      </p:sp>
      <p:grpSp>
        <p:nvGrpSpPr>
          <p:cNvPr id="6154" name="Group 10"/>
          <p:cNvGrpSpPr>
            <a:grpSpLocks/>
          </p:cNvGrpSpPr>
          <p:nvPr/>
        </p:nvGrpSpPr>
        <p:grpSpPr bwMode="auto">
          <a:xfrm>
            <a:off x="776288" y="4752975"/>
            <a:ext cx="2165350" cy="1846263"/>
            <a:chOff x="489" y="2994"/>
            <a:chExt cx="1364" cy="1163"/>
          </a:xfrm>
        </p:grpSpPr>
        <p:graphicFrame>
          <p:nvGraphicFramePr>
            <p:cNvPr id="6150" name="Object 6"/>
            <p:cNvGraphicFramePr>
              <a:graphicFrameLocks noChangeAspect="1"/>
            </p:cNvGraphicFramePr>
            <p:nvPr/>
          </p:nvGraphicFramePr>
          <p:xfrm>
            <a:off x="840" y="3289"/>
            <a:ext cx="885" cy="868"/>
          </p:xfrm>
          <a:graphic>
            <a:graphicData uri="http://schemas.openxmlformats.org/presentationml/2006/ole">
              <mc:AlternateContent xmlns:mc="http://schemas.openxmlformats.org/markup-compatibility/2006">
                <mc:Choice xmlns:v="urn:schemas-microsoft-com:vml" Requires="v">
                  <p:oleObj spid="_x0000_s6196" name="Equation" r:id="rId3" imgW="723600" imgH="711000" progId="Equation.3">
                    <p:embed/>
                  </p:oleObj>
                </mc:Choice>
                <mc:Fallback>
                  <p:oleObj name="Equation" r:id="rId3" imgW="723600" imgH="7110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 y="3289"/>
                          <a:ext cx="885" cy="868"/>
                        </a:xfrm>
                        <a:prstGeom prst="rect">
                          <a:avLst/>
                        </a:prstGeom>
                        <a:solidFill>
                          <a:srgbClr val="FF9999"/>
                        </a:solidFill>
                        <a:ln w="9525">
                          <a:solidFill>
                            <a:schemeClr val="tx1"/>
                          </a:solidFill>
                          <a:miter lim="800000"/>
                          <a:headEnd/>
                          <a:tailEnd/>
                        </a:ln>
                      </p:spPr>
                    </p:pic>
                  </p:oleObj>
                </mc:Fallback>
              </mc:AlternateContent>
            </a:graphicData>
          </a:graphic>
        </p:graphicFrame>
        <p:sp>
          <p:nvSpPr>
            <p:cNvPr id="6151" name="Text Box 7"/>
            <p:cNvSpPr txBox="1">
              <a:spLocks noChangeArrowheads="1"/>
            </p:cNvSpPr>
            <p:nvPr/>
          </p:nvSpPr>
          <p:spPr bwMode="auto">
            <a:xfrm>
              <a:off x="489" y="2994"/>
              <a:ext cx="1364" cy="288"/>
            </a:xfrm>
            <a:prstGeom prst="rect">
              <a:avLst/>
            </a:prstGeom>
            <a:noFill/>
            <a:ln w="9525">
              <a:noFill/>
              <a:miter lim="800000"/>
              <a:headEnd/>
              <a:tailEnd/>
            </a:ln>
            <a:effectLst/>
          </p:spPr>
          <p:txBody>
            <a:bodyPr>
              <a:spAutoFit/>
            </a:bodyPr>
            <a:lstStyle/>
            <a:p>
              <a:pPr>
                <a:spcBef>
                  <a:spcPct val="50000"/>
                </a:spcBef>
              </a:pPr>
              <a:r>
                <a:rPr lang="en-US" u="sng"/>
                <a:t>Position vector:</a:t>
              </a:r>
            </a:p>
          </p:txBody>
        </p:sp>
      </p:grpSp>
      <p:grpSp>
        <p:nvGrpSpPr>
          <p:cNvPr id="6155" name="Group 11"/>
          <p:cNvGrpSpPr>
            <a:grpSpLocks/>
          </p:cNvGrpSpPr>
          <p:nvPr/>
        </p:nvGrpSpPr>
        <p:grpSpPr bwMode="auto">
          <a:xfrm>
            <a:off x="5508625" y="4752975"/>
            <a:ext cx="2165350" cy="1944688"/>
            <a:chOff x="3470" y="2994"/>
            <a:chExt cx="1364" cy="1225"/>
          </a:xfrm>
        </p:grpSpPr>
        <p:sp>
          <p:nvSpPr>
            <p:cNvPr id="6152" name="Text Box 8"/>
            <p:cNvSpPr txBox="1">
              <a:spLocks noChangeArrowheads="1"/>
            </p:cNvSpPr>
            <p:nvPr/>
          </p:nvSpPr>
          <p:spPr bwMode="auto">
            <a:xfrm>
              <a:off x="3470" y="2994"/>
              <a:ext cx="1364" cy="288"/>
            </a:xfrm>
            <a:prstGeom prst="rect">
              <a:avLst/>
            </a:prstGeom>
            <a:noFill/>
            <a:ln w="9525">
              <a:noFill/>
              <a:miter lim="800000"/>
              <a:headEnd/>
              <a:tailEnd/>
            </a:ln>
            <a:effectLst/>
          </p:spPr>
          <p:txBody>
            <a:bodyPr>
              <a:spAutoFit/>
            </a:bodyPr>
            <a:lstStyle/>
            <a:p>
              <a:pPr>
                <a:spcBef>
                  <a:spcPct val="50000"/>
                </a:spcBef>
              </a:pPr>
              <a:r>
                <a:rPr lang="en-US" u="sng"/>
                <a:t>Velocity vector:</a:t>
              </a:r>
            </a:p>
          </p:txBody>
        </p:sp>
        <p:graphicFrame>
          <p:nvGraphicFramePr>
            <p:cNvPr id="6153" name="Object 9"/>
            <p:cNvGraphicFramePr>
              <a:graphicFrameLocks noChangeAspect="1"/>
            </p:cNvGraphicFramePr>
            <p:nvPr/>
          </p:nvGraphicFramePr>
          <p:xfrm>
            <a:off x="3722" y="3289"/>
            <a:ext cx="1009" cy="930"/>
          </p:xfrm>
          <a:graphic>
            <a:graphicData uri="http://schemas.openxmlformats.org/presentationml/2006/ole">
              <mc:AlternateContent xmlns:mc="http://schemas.openxmlformats.org/markup-compatibility/2006">
                <mc:Choice xmlns:v="urn:schemas-microsoft-com:vml" Requires="v">
                  <p:oleObj spid="_x0000_s6197" name="Equation" r:id="rId5" imgW="825480" imgH="761760" progId="Equation.3">
                    <p:embed/>
                  </p:oleObj>
                </mc:Choice>
                <mc:Fallback>
                  <p:oleObj name="Equation" r:id="rId5" imgW="825480" imgH="76176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2" y="3289"/>
                          <a:ext cx="1009" cy="930"/>
                        </a:xfrm>
                        <a:prstGeom prst="rect">
                          <a:avLst/>
                        </a:prstGeom>
                        <a:solidFill>
                          <a:srgbClr val="FF9999"/>
                        </a:solidFill>
                        <a:ln w="9525">
                          <a:solidFill>
                            <a:schemeClr val="tx1"/>
                          </a:solidFill>
                          <a:miter lim="800000"/>
                          <a:headEnd/>
                          <a:tailEnd/>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8">
                                            <p:bg/>
                                          </p:spTgt>
                                        </p:tgtEl>
                                        <p:attrNameLst>
                                          <p:attrName>style.visibility</p:attrName>
                                        </p:attrNameLst>
                                      </p:cBhvr>
                                      <p:to>
                                        <p:strVal val="visible"/>
                                      </p:to>
                                    </p:set>
                                    <p:anim calcmode="lin" valueType="num">
                                      <p:cBhvr additive="base">
                                        <p:cTn id="7" dur="500" fill="hold"/>
                                        <p:tgtEl>
                                          <p:spTgt spid="614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8">
                                            <p:txEl>
                                              <p:pRg st="0" end="0"/>
                                            </p:txEl>
                                          </p:spTgt>
                                        </p:tgtEl>
                                        <p:attrNameLst>
                                          <p:attrName>style.visibility</p:attrName>
                                        </p:attrNameLst>
                                      </p:cBhvr>
                                      <p:to>
                                        <p:strVal val="visible"/>
                                      </p:to>
                                    </p:set>
                                    <p:anim calcmode="lin" valueType="num">
                                      <p:cBhvr additive="base">
                                        <p:cTn id="13"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8">
                                            <p:txEl>
                                              <p:pRg st="1" end="1"/>
                                            </p:txEl>
                                          </p:spTgt>
                                        </p:tgtEl>
                                        <p:attrNameLst>
                                          <p:attrName>style.visibility</p:attrName>
                                        </p:attrNameLst>
                                      </p:cBhvr>
                                      <p:to>
                                        <p:strVal val="visible"/>
                                      </p:to>
                                    </p:set>
                                    <p:anim calcmode="lin" valueType="num">
                                      <p:cBhvr additive="base">
                                        <p:cTn id="19"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8">
                                            <p:txEl>
                                              <p:pRg st="3" end="3"/>
                                            </p:txEl>
                                          </p:spTgt>
                                        </p:tgtEl>
                                        <p:attrNameLst>
                                          <p:attrName>style.visibility</p:attrName>
                                        </p:attrNameLst>
                                      </p:cBhvr>
                                      <p:to>
                                        <p:strVal val="visible"/>
                                      </p:to>
                                    </p:set>
                                    <p:anim calcmode="lin" valueType="num">
                                      <p:cBhvr additive="base">
                                        <p:cTn id="25" dur="500" fill="hold"/>
                                        <p:tgtEl>
                                          <p:spTgt spid="61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8">
                                            <p:txEl>
                                              <p:pRg st="4" end="4"/>
                                            </p:txEl>
                                          </p:spTgt>
                                        </p:tgtEl>
                                        <p:attrNameLst>
                                          <p:attrName>style.visibility</p:attrName>
                                        </p:attrNameLst>
                                      </p:cBhvr>
                                      <p:to>
                                        <p:strVal val="visible"/>
                                      </p:to>
                                    </p:set>
                                    <p:anim calcmode="lin" valueType="num">
                                      <p:cBhvr additive="base">
                                        <p:cTn id="31" dur="500" fill="hold"/>
                                        <p:tgtEl>
                                          <p:spTgt spid="614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54"/>
                                        </p:tgtEl>
                                        <p:attrNameLst>
                                          <p:attrName>style.visibility</p:attrName>
                                        </p:attrNameLst>
                                      </p:cBhvr>
                                      <p:to>
                                        <p:strVal val="visible"/>
                                      </p:to>
                                    </p:set>
                                    <p:anim calcmode="lin" valueType="num">
                                      <p:cBhvr additive="base">
                                        <p:cTn id="37" dur="500" fill="hold"/>
                                        <p:tgtEl>
                                          <p:spTgt spid="6154"/>
                                        </p:tgtEl>
                                        <p:attrNameLst>
                                          <p:attrName>ppt_x</p:attrName>
                                        </p:attrNameLst>
                                      </p:cBhvr>
                                      <p:tavLst>
                                        <p:tav tm="0">
                                          <p:val>
                                            <p:strVal val="#ppt_x"/>
                                          </p:val>
                                        </p:tav>
                                        <p:tav tm="100000">
                                          <p:val>
                                            <p:strVal val="#ppt_x"/>
                                          </p:val>
                                        </p:tav>
                                      </p:tavLst>
                                    </p:anim>
                                    <p:anim calcmode="lin" valueType="num">
                                      <p:cBhvr additive="base">
                                        <p:cTn id="38"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155"/>
                                        </p:tgtEl>
                                        <p:attrNameLst>
                                          <p:attrName>style.visibility</p:attrName>
                                        </p:attrNameLst>
                                      </p:cBhvr>
                                      <p:to>
                                        <p:strVal val="visible"/>
                                      </p:to>
                                    </p:set>
                                    <p:anim calcmode="lin" valueType="num">
                                      <p:cBhvr additive="base">
                                        <p:cTn id="43" dur="500" fill="hold"/>
                                        <p:tgtEl>
                                          <p:spTgt spid="6155"/>
                                        </p:tgtEl>
                                        <p:attrNameLst>
                                          <p:attrName>ppt_x</p:attrName>
                                        </p:attrNameLst>
                                      </p:cBhvr>
                                      <p:tavLst>
                                        <p:tav tm="0">
                                          <p:val>
                                            <p:strVal val="#ppt_x"/>
                                          </p:val>
                                        </p:tav>
                                        <p:tav tm="100000">
                                          <p:val>
                                            <p:strVal val="#ppt_x"/>
                                          </p:val>
                                        </p:tav>
                                      </p:tavLst>
                                    </p:anim>
                                    <p:anim calcmode="lin" valueType="num">
                                      <p:cBhvr additive="base">
                                        <p:cTn id="44"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6"/>
          <p:cNvSpPr txBox="1">
            <a:spLocks noChangeArrowheads="1"/>
          </p:cNvSpPr>
          <p:nvPr/>
        </p:nvSpPr>
        <p:spPr bwMode="auto">
          <a:xfrm>
            <a:off x="533400" y="114300"/>
            <a:ext cx="8432800" cy="528638"/>
          </a:xfrm>
          <a:prstGeom prst="rect">
            <a:avLst/>
          </a:prstGeom>
          <a:solidFill>
            <a:srgbClr val="FF9999"/>
          </a:solidFill>
          <a:ln w="9525">
            <a:solidFill>
              <a:schemeClr val="tx1"/>
            </a:solidFill>
            <a:miter lim="800000"/>
            <a:headEnd/>
            <a:tailEnd/>
          </a:ln>
          <a:effectLst/>
        </p:spPr>
        <p:txBody>
          <a:bodyPr>
            <a:spAutoFit/>
          </a:bodyPr>
          <a:lstStyle/>
          <a:p>
            <a:pPr eaLnBrk="0" hangingPunct="0">
              <a:spcBef>
                <a:spcPct val="50000"/>
              </a:spcBef>
            </a:pPr>
            <a:r>
              <a:rPr lang="en-US" sz="2800" b="1"/>
              <a:t>Two-dimensional motion with </a:t>
            </a:r>
            <a:r>
              <a:rPr lang="en-US" sz="2800" b="1" u="sng"/>
              <a:t>constant</a:t>
            </a:r>
            <a:r>
              <a:rPr lang="en-US" sz="2800" b="1"/>
              <a:t> acceleration</a:t>
            </a:r>
          </a:p>
        </p:txBody>
      </p:sp>
      <p:grpSp>
        <p:nvGrpSpPr>
          <p:cNvPr id="7212" name="Group 44"/>
          <p:cNvGrpSpPr>
            <a:grpSpLocks/>
          </p:cNvGrpSpPr>
          <p:nvPr/>
        </p:nvGrpSpPr>
        <p:grpSpPr bwMode="auto">
          <a:xfrm>
            <a:off x="0" y="1516063"/>
            <a:ext cx="4910138" cy="595312"/>
            <a:chOff x="0" y="955"/>
            <a:chExt cx="3093" cy="375"/>
          </a:xfrm>
        </p:grpSpPr>
        <p:graphicFrame>
          <p:nvGraphicFramePr>
            <p:cNvPr id="7175" name="Object 7"/>
            <p:cNvGraphicFramePr>
              <a:graphicFrameLocks noChangeAspect="1"/>
            </p:cNvGraphicFramePr>
            <p:nvPr/>
          </p:nvGraphicFramePr>
          <p:xfrm>
            <a:off x="1967" y="955"/>
            <a:ext cx="1126" cy="375"/>
          </p:xfrm>
          <a:graphic>
            <a:graphicData uri="http://schemas.openxmlformats.org/presentationml/2006/ole">
              <mc:AlternateContent xmlns:mc="http://schemas.openxmlformats.org/markup-compatibility/2006">
                <mc:Choice xmlns:v="urn:schemas-microsoft-com:vml" Requires="v">
                  <p:oleObj spid="_x0000_s7338" name="Equation" r:id="rId3" imgW="723600" imgH="241200" progId="Equation.3">
                    <p:embed/>
                  </p:oleObj>
                </mc:Choice>
                <mc:Fallback>
                  <p:oleObj name="Equation" r:id="rId3" imgW="723600" imgH="24120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 y="955"/>
                          <a:ext cx="1126" cy="375"/>
                        </a:xfrm>
                        <a:prstGeom prst="rect">
                          <a:avLst/>
                        </a:prstGeom>
                        <a:solidFill>
                          <a:srgbClr val="FF9999"/>
                        </a:solidFill>
                        <a:ln w="9525">
                          <a:solidFill>
                            <a:schemeClr val="tx1"/>
                          </a:solidFill>
                          <a:miter lim="800000"/>
                          <a:headEnd/>
                          <a:tailEnd/>
                        </a:ln>
                      </p:spPr>
                    </p:pic>
                  </p:oleObj>
                </mc:Fallback>
              </mc:AlternateContent>
            </a:graphicData>
          </a:graphic>
        </p:graphicFrame>
        <p:sp>
          <p:nvSpPr>
            <p:cNvPr id="7176" name="Text Box 8"/>
            <p:cNvSpPr txBox="1">
              <a:spLocks noChangeArrowheads="1"/>
            </p:cNvSpPr>
            <p:nvPr/>
          </p:nvSpPr>
          <p:spPr bwMode="auto">
            <a:xfrm>
              <a:off x="0" y="977"/>
              <a:ext cx="3008" cy="250"/>
            </a:xfrm>
            <a:prstGeom prst="rect">
              <a:avLst/>
            </a:prstGeom>
            <a:noFill/>
            <a:ln w="9525">
              <a:noFill/>
              <a:miter lim="800000"/>
              <a:headEnd/>
              <a:tailEnd/>
            </a:ln>
            <a:effectLst/>
          </p:spPr>
          <p:txBody>
            <a:bodyPr>
              <a:spAutoFit/>
            </a:bodyPr>
            <a:lstStyle/>
            <a:p>
              <a:pPr eaLnBrk="0" hangingPunct="0">
                <a:spcBef>
                  <a:spcPct val="50000"/>
                </a:spcBef>
              </a:pPr>
              <a:r>
                <a:rPr lang="en-US" sz="2000" u="sng"/>
                <a:t>Velocity as function of time:  </a:t>
              </a:r>
            </a:p>
          </p:txBody>
        </p:sp>
      </p:grpSp>
      <p:grpSp>
        <p:nvGrpSpPr>
          <p:cNvPr id="7213" name="Group 45"/>
          <p:cNvGrpSpPr>
            <a:grpSpLocks/>
          </p:cNvGrpSpPr>
          <p:nvPr/>
        </p:nvGrpSpPr>
        <p:grpSpPr bwMode="auto">
          <a:xfrm>
            <a:off x="0" y="2935288"/>
            <a:ext cx="7624763" cy="850900"/>
            <a:chOff x="0" y="1849"/>
            <a:chExt cx="4803" cy="536"/>
          </a:xfrm>
        </p:grpSpPr>
        <p:graphicFrame>
          <p:nvGraphicFramePr>
            <p:cNvPr id="7177" name="Object 9"/>
            <p:cNvGraphicFramePr>
              <a:graphicFrameLocks noChangeAspect="1"/>
            </p:cNvGraphicFramePr>
            <p:nvPr/>
          </p:nvGraphicFramePr>
          <p:xfrm>
            <a:off x="1967" y="1849"/>
            <a:ext cx="1555" cy="536"/>
          </p:xfrm>
          <a:graphic>
            <a:graphicData uri="http://schemas.openxmlformats.org/presentationml/2006/ole">
              <mc:AlternateContent xmlns:mc="http://schemas.openxmlformats.org/markup-compatibility/2006">
                <mc:Choice xmlns:v="urn:schemas-microsoft-com:vml" Requires="v">
                  <p:oleObj spid="_x0000_s7339" name="Equation" r:id="rId5" imgW="1143000" imgH="393480" progId="Equation.3">
                    <p:embed/>
                  </p:oleObj>
                </mc:Choice>
                <mc:Fallback>
                  <p:oleObj name="Equation" r:id="rId5" imgW="1143000" imgH="39348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7" y="1849"/>
                          <a:ext cx="1555" cy="536"/>
                        </a:xfrm>
                        <a:prstGeom prst="rect">
                          <a:avLst/>
                        </a:prstGeom>
                        <a:solidFill>
                          <a:srgbClr val="FF9999"/>
                        </a:solidFill>
                        <a:ln w="9525">
                          <a:solidFill>
                            <a:schemeClr val="tx1"/>
                          </a:solidFill>
                          <a:miter lim="800000"/>
                          <a:headEnd/>
                          <a:tailEnd/>
                        </a:ln>
                      </p:spPr>
                    </p:pic>
                  </p:oleObj>
                </mc:Fallback>
              </mc:AlternateContent>
            </a:graphicData>
          </a:graphic>
        </p:graphicFrame>
        <p:sp>
          <p:nvSpPr>
            <p:cNvPr id="7182" name="Text Box 14"/>
            <p:cNvSpPr txBox="1">
              <a:spLocks noChangeArrowheads="1"/>
            </p:cNvSpPr>
            <p:nvPr/>
          </p:nvSpPr>
          <p:spPr bwMode="auto">
            <a:xfrm>
              <a:off x="0" y="1962"/>
              <a:ext cx="4803" cy="250"/>
            </a:xfrm>
            <a:prstGeom prst="rect">
              <a:avLst/>
            </a:prstGeom>
            <a:noFill/>
            <a:ln w="9525">
              <a:noFill/>
              <a:miter lim="800000"/>
              <a:headEnd/>
              <a:tailEnd/>
            </a:ln>
            <a:effectLst/>
          </p:spPr>
          <p:txBody>
            <a:bodyPr>
              <a:spAutoFit/>
            </a:bodyPr>
            <a:lstStyle/>
            <a:p>
              <a:pPr eaLnBrk="0" hangingPunct="0">
                <a:spcBef>
                  <a:spcPct val="50000"/>
                </a:spcBef>
              </a:pPr>
              <a:r>
                <a:rPr lang="en-US" sz="2000" u="sng"/>
                <a:t>Position as function of time:</a:t>
              </a:r>
            </a:p>
          </p:txBody>
        </p:sp>
      </p:grpSp>
      <p:graphicFrame>
        <p:nvGraphicFramePr>
          <p:cNvPr id="7199" name="Object 31"/>
          <p:cNvGraphicFramePr>
            <a:graphicFrameLocks noChangeAspect="1"/>
          </p:cNvGraphicFramePr>
          <p:nvPr/>
        </p:nvGraphicFramePr>
        <p:xfrm>
          <a:off x="6075363" y="1120775"/>
          <a:ext cx="2238375" cy="1270000"/>
        </p:xfrm>
        <a:graphic>
          <a:graphicData uri="http://schemas.openxmlformats.org/presentationml/2006/ole">
            <mc:AlternateContent xmlns:mc="http://schemas.openxmlformats.org/markup-compatibility/2006">
              <mc:Choice xmlns:v="urn:schemas-microsoft-com:vml" Requires="v">
                <p:oleObj spid="_x0000_s7340" name="Equation" r:id="rId7" imgW="850680" imgH="482400" progId="Equation.3">
                  <p:embed/>
                </p:oleObj>
              </mc:Choice>
              <mc:Fallback>
                <p:oleObj name="Equation" r:id="rId7" imgW="850680" imgH="482400" progId="Equation.3">
                  <p:embed/>
                  <p:pic>
                    <p:nvPicPr>
                      <p:cNvPr id="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5363" y="1120775"/>
                        <a:ext cx="2238375" cy="1270000"/>
                      </a:xfrm>
                      <a:prstGeom prst="rect">
                        <a:avLst/>
                      </a:prstGeom>
                      <a:solidFill>
                        <a:srgbClr val="FF9999"/>
                      </a:solidFill>
                      <a:ln w="9525">
                        <a:solidFill>
                          <a:schemeClr val="tx1"/>
                        </a:solidFill>
                        <a:miter lim="800000"/>
                        <a:headEnd/>
                        <a:tailEnd/>
                      </a:ln>
                    </p:spPr>
                  </p:pic>
                </p:oleObj>
              </mc:Fallback>
            </mc:AlternateContent>
          </a:graphicData>
        </a:graphic>
      </p:graphicFrame>
      <p:graphicFrame>
        <p:nvGraphicFramePr>
          <p:cNvPr id="7201" name="Object 33"/>
          <p:cNvGraphicFramePr>
            <a:graphicFrameLocks noChangeAspect="1"/>
          </p:cNvGraphicFramePr>
          <p:nvPr/>
        </p:nvGraphicFramePr>
        <p:xfrm>
          <a:off x="6075363" y="2730500"/>
          <a:ext cx="2319337" cy="1430338"/>
        </p:xfrm>
        <a:graphic>
          <a:graphicData uri="http://schemas.openxmlformats.org/presentationml/2006/ole">
            <mc:AlternateContent xmlns:mc="http://schemas.openxmlformats.org/markup-compatibility/2006">
              <mc:Choice xmlns:v="urn:schemas-microsoft-com:vml" Requires="v">
                <p:oleObj spid="_x0000_s7341" name="Equation" r:id="rId9" imgW="1320480" imgH="812520" progId="Equation.3">
                  <p:embed/>
                </p:oleObj>
              </mc:Choice>
              <mc:Fallback>
                <p:oleObj name="Equation" r:id="rId9" imgW="1320480" imgH="812520" progId="Equation.3">
                  <p:embed/>
                  <p:pic>
                    <p:nvPicPr>
                      <p:cNvPr id="0"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5363" y="2730500"/>
                        <a:ext cx="2319337" cy="1430338"/>
                      </a:xfrm>
                      <a:prstGeom prst="rect">
                        <a:avLst/>
                      </a:prstGeom>
                      <a:solidFill>
                        <a:srgbClr val="FF9999"/>
                      </a:solidFill>
                      <a:ln w="9525">
                        <a:solidFill>
                          <a:schemeClr val="tx1"/>
                        </a:solidFill>
                        <a:miter lim="800000"/>
                        <a:headEnd/>
                        <a:tailEnd/>
                      </a:ln>
                    </p:spPr>
                  </p:pic>
                </p:oleObj>
              </mc:Fallback>
            </mc:AlternateContent>
          </a:graphicData>
        </a:graphic>
      </p:graphicFrame>
      <p:sp>
        <p:nvSpPr>
          <p:cNvPr id="7207" name="Line 39"/>
          <p:cNvSpPr>
            <a:spLocks noChangeShapeType="1"/>
          </p:cNvSpPr>
          <p:nvPr/>
        </p:nvSpPr>
        <p:spPr bwMode="auto">
          <a:xfrm>
            <a:off x="0" y="2584450"/>
            <a:ext cx="9144000" cy="0"/>
          </a:xfrm>
          <a:prstGeom prst="line">
            <a:avLst/>
          </a:prstGeom>
          <a:noFill/>
          <a:ln w="38100" cmpd="dbl">
            <a:solidFill>
              <a:schemeClr val="tx1"/>
            </a:solidFill>
            <a:round/>
            <a:headEnd/>
            <a:tailEnd/>
          </a:ln>
          <a:effectLst/>
        </p:spPr>
        <p:txBody>
          <a:bodyPr/>
          <a:lstStyle/>
          <a:p>
            <a:endParaRPr lang="en-US"/>
          </a:p>
        </p:txBody>
      </p:sp>
      <p:sp>
        <p:nvSpPr>
          <p:cNvPr id="7208" name="Line 40"/>
          <p:cNvSpPr>
            <a:spLocks noChangeShapeType="1"/>
          </p:cNvSpPr>
          <p:nvPr/>
        </p:nvSpPr>
        <p:spPr bwMode="auto">
          <a:xfrm>
            <a:off x="0" y="4335463"/>
            <a:ext cx="9144000" cy="0"/>
          </a:xfrm>
          <a:prstGeom prst="line">
            <a:avLst/>
          </a:prstGeom>
          <a:noFill/>
          <a:ln w="38100" cmpd="dbl">
            <a:solidFill>
              <a:schemeClr val="tx1"/>
            </a:solidFill>
            <a:round/>
            <a:headEnd/>
            <a:tailEnd/>
          </a:ln>
          <a:effectLst/>
        </p:spPr>
        <p:txBody>
          <a:bodyPr/>
          <a:lstStyle/>
          <a:p>
            <a:endParaRPr lang="en-US"/>
          </a:p>
        </p:txBody>
      </p:sp>
      <p:sp>
        <p:nvSpPr>
          <p:cNvPr id="7209" name="Text Box 41"/>
          <p:cNvSpPr txBox="1">
            <a:spLocks noChangeArrowheads="1"/>
          </p:cNvSpPr>
          <p:nvPr/>
        </p:nvSpPr>
        <p:spPr bwMode="auto">
          <a:xfrm>
            <a:off x="0" y="4854575"/>
            <a:ext cx="8204200" cy="701675"/>
          </a:xfrm>
          <a:prstGeom prst="rect">
            <a:avLst/>
          </a:prstGeom>
          <a:noFill/>
          <a:ln w="9525">
            <a:noFill/>
            <a:miter lim="800000"/>
            <a:headEnd/>
            <a:tailEnd/>
          </a:ln>
          <a:effectLst/>
        </p:spPr>
        <p:txBody>
          <a:bodyPr>
            <a:spAutoFit/>
          </a:bodyPr>
          <a:lstStyle/>
          <a:p>
            <a:pPr>
              <a:spcBef>
                <a:spcPct val="50000"/>
              </a:spcBef>
            </a:pPr>
            <a:r>
              <a:rPr lang="en-US" sz="2000"/>
              <a:t>Similarly, the other two kinematic equations are now in vector form (and can also be broken up into their x- and y-components:</a:t>
            </a:r>
          </a:p>
        </p:txBody>
      </p:sp>
      <p:graphicFrame>
        <p:nvGraphicFramePr>
          <p:cNvPr id="7210" name="Object 42"/>
          <p:cNvGraphicFramePr>
            <a:graphicFrameLocks noChangeAspect="1"/>
          </p:cNvGraphicFramePr>
          <p:nvPr/>
        </p:nvGraphicFramePr>
        <p:xfrm>
          <a:off x="4705350" y="5970588"/>
          <a:ext cx="3197225" cy="644525"/>
        </p:xfrm>
        <a:graphic>
          <a:graphicData uri="http://schemas.openxmlformats.org/presentationml/2006/ole">
            <mc:AlternateContent xmlns:mc="http://schemas.openxmlformats.org/markup-compatibility/2006">
              <mc:Choice xmlns:v="urn:schemas-microsoft-com:vml" Requires="v">
                <p:oleObj spid="_x0000_s7342" name="Equation" r:id="rId11" imgW="1320480" imgH="266400" progId="Equation.3">
                  <p:embed/>
                </p:oleObj>
              </mc:Choice>
              <mc:Fallback>
                <p:oleObj name="Equation" r:id="rId11" imgW="1320480" imgH="266400" progId="Equation.3">
                  <p:embed/>
                  <p:pic>
                    <p:nvPicPr>
                      <p:cNvPr id="0" name="Picture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05350" y="5970588"/>
                        <a:ext cx="3197225" cy="644525"/>
                      </a:xfrm>
                      <a:prstGeom prst="rect">
                        <a:avLst/>
                      </a:prstGeom>
                      <a:solidFill>
                        <a:srgbClr val="FF9999"/>
                      </a:solidFill>
                      <a:ln w="9525">
                        <a:solidFill>
                          <a:schemeClr val="tx1"/>
                        </a:solidFill>
                        <a:miter lim="800000"/>
                        <a:headEnd/>
                        <a:tailEnd/>
                      </a:ln>
                    </p:spPr>
                  </p:pic>
                </p:oleObj>
              </mc:Fallback>
            </mc:AlternateContent>
          </a:graphicData>
        </a:graphic>
      </p:graphicFrame>
      <p:graphicFrame>
        <p:nvGraphicFramePr>
          <p:cNvPr id="7211" name="Object 43"/>
          <p:cNvGraphicFramePr>
            <a:graphicFrameLocks noChangeAspect="1"/>
          </p:cNvGraphicFramePr>
          <p:nvPr/>
        </p:nvGraphicFramePr>
        <p:xfrm>
          <a:off x="847725" y="5948363"/>
          <a:ext cx="2887663" cy="615950"/>
        </p:xfrm>
        <a:graphic>
          <a:graphicData uri="http://schemas.openxmlformats.org/presentationml/2006/ole">
            <mc:AlternateContent xmlns:mc="http://schemas.openxmlformats.org/markup-compatibility/2006">
              <mc:Choice xmlns:v="urn:schemas-microsoft-com:vml" Requires="v">
                <p:oleObj spid="_x0000_s7343" name="Equation" r:id="rId13" imgW="1193760" imgH="253800" progId="Equation.3">
                  <p:embed/>
                </p:oleObj>
              </mc:Choice>
              <mc:Fallback>
                <p:oleObj name="Equation" r:id="rId13" imgW="1193760" imgH="253800" progId="Equation.3">
                  <p:embed/>
                  <p:pic>
                    <p:nvPicPr>
                      <p:cNvPr id="0" name="Picture 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7725" y="5948363"/>
                        <a:ext cx="2887663" cy="615950"/>
                      </a:xfrm>
                      <a:prstGeom prst="rect">
                        <a:avLst/>
                      </a:prstGeom>
                      <a:solidFill>
                        <a:srgbClr val="FF9999"/>
                      </a:solidFill>
                      <a:ln w="9525">
                        <a:solidFill>
                          <a:schemeClr val="tx1"/>
                        </a:solidFill>
                        <a:miter lim="800000"/>
                        <a:headEnd/>
                        <a:tailEnd/>
                      </a:ln>
                    </p:spPr>
                  </p:pic>
                </p:oleObj>
              </mc:Fallback>
            </mc:AlternateContent>
          </a:graphicData>
        </a:graphic>
      </p:graphicFrame>
      <p:sp>
        <p:nvSpPr>
          <p:cNvPr id="7214" name="Line 46"/>
          <p:cNvSpPr>
            <a:spLocks noChangeShapeType="1"/>
          </p:cNvSpPr>
          <p:nvPr/>
        </p:nvSpPr>
        <p:spPr bwMode="auto">
          <a:xfrm>
            <a:off x="5210175" y="1790700"/>
            <a:ext cx="581025" cy="0"/>
          </a:xfrm>
          <a:prstGeom prst="line">
            <a:avLst/>
          </a:prstGeom>
          <a:noFill/>
          <a:ln w="9525">
            <a:solidFill>
              <a:schemeClr val="tx1"/>
            </a:solidFill>
            <a:round/>
            <a:headEnd/>
            <a:tailEnd type="triangle" w="med" len="med"/>
          </a:ln>
          <a:effectLst/>
        </p:spPr>
        <p:txBody>
          <a:bodyPr/>
          <a:lstStyle/>
          <a:p>
            <a:endParaRPr lang="en-US"/>
          </a:p>
        </p:txBody>
      </p:sp>
      <p:sp>
        <p:nvSpPr>
          <p:cNvPr id="7215" name="Line 47"/>
          <p:cNvSpPr>
            <a:spLocks noChangeShapeType="1"/>
          </p:cNvSpPr>
          <p:nvPr/>
        </p:nvSpPr>
        <p:spPr bwMode="auto">
          <a:xfrm>
            <a:off x="5695950" y="3390900"/>
            <a:ext cx="257175"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12"/>
                                        </p:tgtEl>
                                        <p:attrNameLst>
                                          <p:attrName>style.visibility</p:attrName>
                                        </p:attrNameLst>
                                      </p:cBhvr>
                                      <p:to>
                                        <p:strVal val="visible"/>
                                      </p:to>
                                    </p:set>
                                    <p:anim calcmode="lin" valueType="num">
                                      <p:cBhvr additive="base">
                                        <p:cTn id="7" dur="500" fill="hold"/>
                                        <p:tgtEl>
                                          <p:spTgt spid="7212"/>
                                        </p:tgtEl>
                                        <p:attrNameLst>
                                          <p:attrName>ppt_x</p:attrName>
                                        </p:attrNameLst>
                                      </p:cBhvr>
                                      <p:tavLst>
                                        <p:tav tm="0">
                                          <p:val>
                                            <p:strVal val="#ppt_x"/>
                                          </p:val>
                                        </p:tav>
                                        <p:tav tm="100000">
                                          <p:val>
                                            <p:strVal val="#ppt_x"/>
                                          </p:val>
                                        </p:tav>
                                      </p:tavLst>
                                    </p:anim>
                                    <p:anim calcmode="lin" valueType="num">
                                      <p:cBhvr additive="base">
                                        <p:cTn id="8" dur="500" fill="hold"/>
                                        <p:tgtEl>
                                          <p:spTgt spid="72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99"/>
                                        </p:tgtEl>
                                        <p:attrNameLst>
                                          <p:attrName>style.visibility</p:attrName>
                                        </p:attrNameLst>
                                      </p:cBhvr>
                                      <p:to>
                                        <p:strVal val="visible"/>
                                      </p:to>
                                    </p:set>
                                    <p:anim calcmode="lin" valueType="num">
                                      <p:cBhvr additive="base">
                                        <p:cTn id="13" dur="500" fill="hold"/>
                                        <p:tgtEl>
                                          <p:spTgt spid="7199"/>
                                        </p:tgtEl>
                                        <p:attrNameLst>
                                          <p:attrName>ppt_x</p:attrName>
                                        </p:attrNameLst>
                                      </p:cBhvr>
                                      <p:tavLst>
                                        <p:tav tm="0">
                                          <p:val>
                                            <p:strVal val="#ppt_x"/>
                                          </p:val>
                                        </p:tav>
                                        <p:tav tm="100000">
                                          <p:val>
                                            <p:strVal val="#ppt_x"/>
                                          </p:val>
                                        </p:tav>
                                      </p:tavLst>
                                    </p:anim>
                                    <p:anim calcmode="lin" valueType="num">
                                      <p:cBhvr additive="base">
                                        <p:cTn id="14" dur="500" fill="hold"/>
                                        <p:tgtEl>
                                          <p:spTgt spid="71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213"/>
                                        </p:tgtEl>
                                        <p:attrNameLst>
                                          <p:attrName>style.visibility</p:attrName>
                                        </p:attrNameLst>
                                      </p:cBhvr>
                                      <p:to>
                                        <p:strVal val="visible"/>
                                      </p:to>
                                    </p:set>
                                    <p:anim calcmode="lin" valueType="num">
                                      <p:cBhvr additive="base">
                                        <p:cTn id="19" dur="500" fill="hold"/>
                                        <p:tgtEl>
                                          <p:spTgt spid="7213"/>
                                        </p:tgtEl>
                                        <p:attrNameLst>
                                          <p:attrName>ppt_x</p:attrName>
                                        </p:attrNameLst>
                                      </p:cBhvr>
                                      <p:tavLst>
                                        <p:tav tm="0">
                                          <p:val>
                                            <p:strVal val="#ppt_x"/>
                                          </p:val>
                                        </p:tav>
                                        <p:tav tm="100000">
                                          <p:val>
                                            <p:strVal val="#ppt_x"/>
                                          </p:val>
                                        </p:tav>
                                      </p:tavLst>
                                    </p:anim>
                                    <p:anim calcmode="lin" valueType="num">
                                      <p:cBhvr additive="base">
                                        <p:cTn id="20" dur="500" fill="hold"/>
                                        <p:tgtEl>
                                          <p:spTgt spid="72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201"/>
                                        </p:tgtEl>
                                        <p:attrNameLst>
                                          <p:attrName>style.visibility</p:attrName>
                                        </p:attrNameLst>
                                      </p:cBhvr>
                                      <p:to>
                                        <p:strVal val="visible"/>
                                      </p:to>
                                    </p:set>
                                    <p:anim calcmode="lin" valueType="num">
                                      <p:cBhvr additive="base">
                                        <p:cTn id="25" dur="500" fill="hold"/>
                                        <p:tgtEl>
                                          <p:spTgt spid="7201"/>
                                        </p:tgtEl>
                                        <p:attrNameLst>
                                          <p:attrName>ppt_x</p:attrName>
                                        </p:attrNameLst>
                                      </p:cBhvr>
                                      <p:tavLst>
                                        <p:tav tm="0">
                                          <p:val>
                                            <p:strVal val="#ppt_x"/>
                                          </p:val>
                                        </p:tav>
                                        <p:tav tm="100000">
                                          <p:val>
                                            <p:strVal val="#ppt_x"/>
                                          </p:val>
                                        </p:tav>
                                      </p:tavLst>
                                    </p:anim>
                                    <p:anim calcmode="lin" valueType="num">
                                      <p:cBhvr additive="base">
                                        <p:cTn id="26" dur="500" fill="hold"/>
                                        <p:tgtEl>
                                          <p:spTgt spid="720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209"/>
                                        </p:tgtEl>
                                        <p:attrNameLst>
                                          <p:attrName>style.visibility</p:attrName>
                                        </p:attrNameLst>
                                      </p:cBhvr>
                                      <p:to>
                                        <p:strVal val="visible"/>
                                      </p:to>
                                    </p:set>
                                    <p:anim calcmode="lin" valueType="num">
                                      <p:cBhvr additive="base">
                                        <p:cTn id="31" dur="500" fill="hold"/>
                                        <p:tgtEl>
                                          <p:spTgt spid="7209"/>
                                        </p:tgtEl>
                                        <p:attrNameLst>
                                          <p:attrName>ppt_x</p:attrName>
                                        </p:attrNameLst>
                                      </p:cBhvr>
                                      <p:tavLst>
                                        <p:tav tm="0">
                                          <p:val>
                                            <p:strVal val="#ppt_x"/>
                                          </p:val>
                                        </p:tav>
                                        <p:tav tm="100000">
                                          <p:val>
                                            <p:strVal val="#ppt_x"/>
                                          </p:val>
                                        </p:tav>
                                      </p:tavLst>
                                    </p:anim>
                                    <p:anim calcmode="lin" valueType="num">
                                      <p:cBhvr additive="base">
                                        <p:cTn id="32" dur="500" fill="hold"/>
                                        <p:tgtEl>
                                          <p:spTgt spid="720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211"/>
                                        </p:tgtEl>
                                        <p:attrNameLst>
                                          <p:attrName>style.visibility</p:attrName>
                                        </p:attrNameLst>
                                      </p:cBhvr>
                                      <p:to>
                                        <p:strVal val="visible"/>
                                      </p:to>
                                    </p:set>
                                    <p:anim calcmode="lin" valueType="num">
                                      <p:cBhvr additive="base">
                                        <p:cTn id="37" dur="500" fill="hold"/>
                                        <p:tgtEl>
                                          <p:spTgt spid="7211"/>
                                        </p:tgtEl>
                                        <p:attrNameLst>
                                          <p:attrName>ppt_x</p:attrName>
                                        </p:attrNameLst>
                                      </p:cBhvr>
                                      <p:tavLst>
                                        <p:tav tm="0">
                                          <p:val>
                                            <p:strVal val="#ppt_x"/>
                                          </p:val>
                                        </p:tav>
                                        <p:tav tm="100000">
                                          <p:val>
                                            <p:strVal val="#ppt_x"/>
                                          </p:val>
                                        </p:tav>
                                      </p:tavLst>
                                    </p:anim>
                                    <p:anim calcmode="lin" valueType="num">
                                      <p:cBhvr additive="base">
                                        <p:cTn id="38" dur="500" fill="hold"/>
                                        <p:tgtEl>
                                          <p:spTgt spid="72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210"/>
                                        </p:tgtEl>
                                        <p:attrNameLst>
                                          <p:attrName>style.visibility</p:attrName>
                                        </p:attrNameLst>
                                      </p:cBhvr>
                                      <p:to>
                                        <p:strVal val="visible"/>
                                      </p:to>
                                    </p:set>
                                    <p:anim calcmode="lin" valueType="num">
                                      <p:cBhvr additive="base">
                                        <p:cTn id="43" dur="500" fill="hold"/>
                                        <p:tgtEl>
                                          <p:spTgt spid="7210"/>
                                        </p:tgtEl>
                                        <p:attrNameLst>
                                          <p:attrName>ppt_x</p:attrName>
                                        </p:attrNameLst>
                                      </p:cBhvr>
                                      <p:tavLst>
                                        <p:tav tm="0">
                                          <p:val>
                                            <p:strVal val="#ppt_x"/>
                                          </p:val>
                                        </p:tav>
                                        <p:tav tm="100000">
                                          <p:val>
                                            <p:strVal val="#ppt_x"/>
                                          </p:val>
                                        </p:tav>
                                      </p:tavLst>
                                    </p:anim>
                                    <p:anim calcmode="lin" valueType="num">
                                      <p:cBhvr additive="base">
                                        <p:cTn id="44" dur="500" fill="hold"/>
                                        <p:tgtEl>
                                          <p:spTgt spid="7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2436</TotalTime>
  <Words>944</Words>
  <Application>Microsoft Office PowerPoint</Application>
  <PresentationFormat>On-screen Show (4:3)</PresentationFormat>
  <Paragraphs>122</Paragraphs>
  <Slides>18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Symbol</vt:lpstr>
      <vt:lpstr>Times New Roman</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 review</vt:lpstr>
      <vt:lpstr>PowerPoint Presentation</vt:lpstr>
    </vt:vector>
  </TitlesOfParts>
  <Company>WFU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dc:creator>
  <cp:lastModifiedBy>Guthold, Martin</cp:lastModifiedBy>
  <cp:revision>97</cp:revision>
  <cp:lastPrinted>2018-09-11T14:33:55Z</cp:lastPrinted>
  <dcterms:created xsi:type="dcterms:W3CDTF">2001-09-11T22:22:56Z</dcterms:created>
  <dcterms:modified xsi:type="dcterms:W3CDTF">2018-10-01T14:15:01Z</dcterms:modified>
</cp:coreProperties>
</file>