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96" r:id="rId2"/>
    <p:sldId id="351" r:id="rId3"/>
    <p:sldId id="328" r:id="rId4"/>
    <p:sldId id="331" r:id="rId5"/>
    <p:sldId id="332" r:id="rId6"/>
    <p:sldId id="334" r:id="rId7"/>
    <p:sldId id="335" r:id="rId8"/>
    <p:sldId id="336" r:id="rId9"/>
    <p:sldId id="352" r:id="rId10"/>
    <p:sldId id="337" r:id="rId11"/>
    <p:sldId id="353" r:id="rId12"/>
    <p:sldId id="340" r:id="rId13"/>
    <p:sldId id="360" r:id="rId14"/>
    <p:sldId id="341" r:id="rId15"/>
    <p:sldId id="343" r:id="rId16"/>
    <p:sldId id="361" r:id="rId17"/>
    <p:sldId id="354" r:id="rId18"/>
    <p:sldId id="345" r:id="rId19"/>
    <p:sldId id="355" r:id="rId20"/>
    <p:sldId id="347" r:id="rId21"/>
    <p:sldId id="356" r:id="rId22"/>
    <p:sldId id="357" r:id="rId2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FFFF00"/>
    <a:srgbClr val="CC6600"/>
    <a:srgbClr val="00FF99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4334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39" rIns="93479" bIns="467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2"/>
            <a:ext cx="304334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39" rIns="93479" bIns="467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889"/>
            <a:ext cx="304334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39" rIns="93479" bIns="467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889"/>
            <a:ext cx="304334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39" rIns="93479" bIns="467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FC49C-67B9-45D0-B028-97DD7DD15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300D-A26D-4EBB-B107-9812BB6DE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F8AB-2F37-49FE-9D79-CCBBE6666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6DA7-C4AA-43C4-BB79-27CC5621D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3DC38-52C2-4C0F-8058-3363BFE83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D7F6A-9DEF-4F63-B9A6-C9525F46E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2E73D-EF0A-42D6-A5F9-666364ECE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5B53-512A-4E28-A226-A3113B8E6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1A3D-ABAB-4019-8EAA-E049F34B7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08ED-1B13-4B02-AC4B-F12C18151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E4DD-67F7-49C8-BD86-C7DE8D859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DC959-9768-403D-AF6A-C86C35F71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8C6BFF-761F-4CCD-BA88-8533C2610B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22817" y="4555585"/>
            <a:ext cx="8256587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4163" indent="-284163">
              <a:spcBef>
                <a:spcPct val="50000"/>
              </a:spcBef>
              <a:buFontTx/>
              <a:buChar char="•"/>
            </a:pPr>
            <a:r>
              <a:rPr lang="en-US" sz="2000"/>
              <a:t>In this chapter we will learn about vectors.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properties, addition, components of vectors </a:t>
            </a:r>
          </a:p>
          <a:p>
            <a:pPr marL="284163" indent="-284163">
              <a:spcBef>
                <a:spcPct val="50000"/>
              </a:spcBef>
              <a:buFontTx/>
              <a:buChar char="•"/>
            </a:pPr>
            <a:r>
              <a:rPr lang="en-US" sz="2000"/>
              <a:t>When you see a vector, think components!</a:t>
            </a:r>
          </a:p>
          <a:p>
            <a:pPr marL="284163" indent="-284163">
              <a:spcBef>
                <a:spcPct val="50000"/>
              </a:spcBef>
              <a:buFontTx/>
              <a:buChar char="•"/>
            </a:pPr>
            <a:r>
              <a:rPr lang="en-US" sz="2000"/>
              <a:t>Multiplication of vectors will come in later chapters.</a:t>
            </a:r>
          </a:p>
          <a:p>
            <a:pPr marL="284163" indent="-284163">
              <a:spcBef>
                <a:spcPct val="50000"/>
              </a:spcBef>
              <a:buFontTx/>
              <a:buChar char="•"/>
            </a:pPr>
            <a:r>
              <a:rPr lang="en-US" sz="2000"/>
              <a:t>Vectors have </a:t>
            </a:r>
            <a:r>
              <a:rPr lang="en-US" sz="2000" u="sng"/>
              <a:t>magnitude</a:t>
            </a:r>
            <a:r>
              <a:rPr lang="en-US" sz="2000"/>
              <a:t> and </a:t>
            </a:r>
            <a:r>
              <a:rPr lang="en-US" sz="2000" u="sng"/>
              <a:t>direction</a:t>
            </a:r>
            <a:r>
              <a:rPr lang="en-US" sz="2000"/>
              <a:t>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50950" y="176213"/>
            <a:ext cx="664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Chapter 3: Vectors</a:t>
            </a:r>
            <a:endParaRPr lang="en-US" sz="2400" dirty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4745" y="723900"/>
            <a:ext cx="8834509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Reading assignment</a:t>
            </a:r>
            <a:r>
              <a:rPr lang="en-US" sz="2400" dirty="0" smtClean="0"/>
              <a:t>:  Chapter </a:t>
            </a:r>
            <a:r>
              <a:rPr lang="en-US" sz="2400" dirty="0"/>
              <a:t>3</a:t>
            </a:r>
          </a:p>
          <a:p>
            <a:pPr>
              <a:spcBef>
                <a:spcPct val="50000"/>
              </a:spcBef>
            </a:pPr>
            <a:r>
              <a:rPr lang="en-US" sz="2400" u="sng" dirty="0" smtClean="0"/>
              <a:t>Homework 3.1 </a:t>
            </a:r>
            <a:r>
              <a:rPr lang="en-US" sz="2400" u="sng" dirty="0"/>
              <a:t>(due Thursday, Sept. </a:t>
            </a:r>
            <a:r>
              <a:rPr lang="en-US" sz="2400" u="sng" dirty="0" smtClean="0"/>
              <a:t>13):</a:t>
            </a:r>
            <a:endParaRPr lang="en-US" sz="2400" u="sng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CQ3, CQ4, 7</a:t>
            </a:r>
            <a:r>
              <a:rPr lang="en-US" sz="2400" dirty="0"/>
              <a:t>, 11, 13, </a:t>
            </a:r>
            <a:r>
              <a:rPr lang="en-US" sz="2400" dirty="0" smtClean="0"/>
              <a:t>20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u="sng" dirty="0"/>
              <a:t>Homework </a:t>
            </a:r>
            <a:r>
              <a:rPr lang="en-US" sz="2400" u="sng" dirty="0" smtClean="0"/>
              <a:t>3.2 </a:t>
            </a:r>
            <a:r>
              <a:rPr lang="en-US" sz="2400" u="sng" dirty="0"/>
              <a:t>(due Tuesday, Sept. </a:t>
            </a:r>
            <a:r>
              <a:rPr lang="en-US" sz="2400" u="sng" dirty="0" smtClean="0"/>
              <a:t>18):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19, 24, 29, 32, 36, 43, 48, AE1, AE4, AE5</a:t>
            </a:r>
          </a:p>
          <a:p>
            <a:pPr>
              <a:spcBef>
                <a:spcPct val="50000"/>
              </a:spcBef>
            </a:pPr>
            <a:r>
              <a:rPr lang="en-US" sz="1400" dirty="0" smtClean="0"/>
              <a:t>CQ </a:t>
            </a:r>
            <a:r>
              <a:rPr lang="en-US" sz="1400" dirty="0"/>
              <a:t>– Conceptual question, AF – active figure, AE – active example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No need to turn in paper homework for </a:t>
            </a:r>
            <a:r>
              <a:rPr lang="en-US" sz="1400" dirty="0" smtClean="0"/>
              <a:t>problems that mention it.   </a:t>
            </a:r>
            <a:endParaRPr lang="en-US" sz="1400" dirty="0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6604000" y="5018838"/>
            <a:ext cx="925513" cy="735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7548563" y="5036300"/>
            <a:ext cx="792162" cy="138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6570663" y="5798300"/>
            <a:ext cx="1760537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3" grpId="0" animBg="1"/>
      <p:bldP spid="43015" grpId="0" animBg="1"/>
      <p:bldP spid="43016" grpId="0" animBg="1"/>
      <p:bldP spid="430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31800" y="431800"/>
            <a:ext cx="4394200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Subtracting vectors: 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87400" y="2311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06400" y="2232025"/>
            <a:ext cx="287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89501"/>
              </p:ext>
            </p:extLst>
          </p:nvPr>
        </p:nvGraphicFramePr>
        <p:xfrm>
          <a:off x="1037431" y="1325563"/>
          <a:ext cx="308133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Equation" r:id="rId3" imgW="1066680" imgH="241200" progId="Equation.DSMT4">
                  <p:embed/>
                </p:oleObj>
              </mc:Choice>
              <mc:Fallback>
                <p:oleObj name="Equation" r:id="rId3" imgW="10666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431" y="1325563"/>
                        <a:ext cx="3081337" cy="7000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66700" y="279400"/>
            <a:ext cx="62230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Multiplying a vector by a scalar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596900" y="1511300"/>
            <a:ext cx="82169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product </a:t>
            </a:r>
            <a:r>
              <a:rPr lang="en-US" i="1"/>
              <a:t>m</a:t>
            </a:r>
            <a:r>
              <a:rPr lang="en-US" b="1"/>
              <a:t>A</a:t>
            </a:r>
            <a:r>
              <a:rPr lang="en-US"/>
              <a:t> is a vector that has the same direction as A and magnitude </a:t>
            </a:r>
            <a:r>
              <a:rPr lang="en-US" i="1"/>
              <a:t>m</a:t>
            </a:r>
            <a:r>
              <a:rPr lang="en-US"/>
              <a:t>A (same direction, m times longer). </a:t>
            </a:r>
          </a:p>
          <a:p>
            <a:pPr>
              <a:spcBef>
                <a:spcPct val="50000"/>
              </a:spcBef>
            </a:pPr>
            <a:r>
              <a:rPr lang="en-US"/>
              <a:t>The product </a:t>
            </a:r>
            <a:r>
              <a:rPr lang="en-US" i="1"/>
              <a:t>–m</a:t>
            </a:r>
            <a:r>
              <a:rPr lang="en-US" b="1"/>
              <a:t>A</a:t>
            </a:r>
            <a:r>
              <a:rPr lang="en-US"/>
              <a:t> is  a vector that has the opposite direction of A and magnitude </a:t>
            </a:r>
            <a:r>
              <a:rPr lang="en-US" i="1"/>
              <a:t>m</a:t>
            </a:r>
            <a:r>
              <a:rPr lang="en-US"/>
              <a:t>A.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14325" y="4246563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Examples: </a:t>
            </a: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304800" y="4051300"/>
            <a:ext cx="84963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96382"/>
              </p:ext>
            </p:extLst>
          </p:nvPr>
        </p:nvGraphicFramePr>
        <p:xfrm>
          <a:off x="2251529" y="4765675"/>
          <a:ext cx="719138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Equation" r:id="rId3" imgW="368280" imgH="888840" progId="Equation.DSMT4">
                  <p:embed/>
                </p:oleObj>
              </mc:Choice>
              <mc:Fallback>
                <p:oleObj name="Equation" r:id="rId3" imgW="368280" imgH="888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529" y="4765675"/>
                        <a:ext cx="719138" cy="1746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2786742" y="159067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958870" y="3082018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114300" y="1193800"/>
            <a:ext cx="4127500" cy="1701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101598" y="3175000"/>
            <a:ext cx="4960259" cy="1574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88900" y="5029200"/>
            <a:ext cx="8445500" cy="1574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39700" y="139700"/>
            <a:ext cx="46355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Components of a vector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371600" y="1930400"/>
          <a:ext cx="16383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2" name="Equation" r:id="rId3" imgW="787320" imgH="457200" progId="Equation.3">
                  <p:embed/>
                </p:oleObj>
              </mc:Choice>
              <mc:Fallback>
                <p:oleObj name="Equation" r:id="rId3" imgW="7873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30400"/>
                        <a:ext cx="16383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931863" y="3992563"/>
          <a:ext cx="2035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3" name="Equation" r:id="rId5" imgW="977760" imgH="317160" progId="Equation.3">
                  <p:embed/>
                </p:oleObj>
              </mc:Choice>
              <mc:Fallback>
                <p:oleObj name="Equation" r:id="rId5" imgW="97776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3992563"/>
                        <a:ext cx="20351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5684838" y="4814888"/>
          <a:ext cx="190182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4" name="Equation" r:id="rId7" imgW="914400" imgH="711000" progId="Equation.3">
                  <p:embed/>
                </p:oleObj>
              </mc:Choice>
              <mc:Fallback>
                <p:oleObj name="Equation" r:id="rId7" imgW="914400" imgH="711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4814888"/>
                        <a:ext cx="1901825" cy="147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90500" y="1244600"/>
            <a:ext cx="393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The x- and y-components of a vector: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90500" y="3314700"/>
            <a:ext cx="4740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/>
              <a:t>The </a:t>
            </a:r>
            <a:r>
              <a:rPr lang="en-US" sz="2400" u="sng" dirty="0" smtClean="0"/>
              <a:t>magnitude (length) </a:t>
            </a:r>
            <a:r>
              <a:rPr lang="en-US" sz="2400" u="sng" dirty="0"/>
              <a:t>of </a:t>
            </a:r>
            <a:r>
              <a:rPr lang="en-US" sz="2400" u="sng" dirty="0" smtClean="0"/>
              <a:t>a vector</a:t>
            </a:r>
            <a:r>
              <a:rPr lang="en-US" sz="2400" u="sng" dirty="0"/>
              <a:t>: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279400" y="55499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The angle </a:t>
            </a:r>
            <a:r>
              <a:rPr lang="en-US" sz="2400" u="sng">
                <a:latin typeface="Symbol" pitchFamily="18" charset="2"/>
              </a:rPr>
              <a:t>q</a:t>
            </a:r>
            <a:r>
              <a:rPr lang="en-US" sz="2400" u="sng"/>
              <a:t> between vector and x-axis: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365625" y="1206500"/>
            <a:ext cx="287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312738" y="4064000"/>
          <a:ext cx="609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5" name="Equation" r:id="rId9" imgW="330120" imgH="304560" progId="Equation.DSMT4">
                  <p:embed/>
                </p:oleObj>
              </mc:Choice>
              <mc:Fallback>
                <p:oleObj name="Equation" r:id="rId9" imgW="330120" imgH="3045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4064000"/>
                        <a:ext cx="6096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1" y="265783"/>
            <a:ext cx="78066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i</a:t>
            </a:r>
            <a:r>
              <a:rPr lang="en-US" u="sng" dirty="0" smtClean="0"/>
              <a:t>-clicker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You walk diagonally from one corner of a room with sides of </a:t>
            </a:r>
            <a:r>
              <a:rPr lang="en-US" dirty="0" smtClean="0"/>
              <a:t>4 m and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m </a:t>
            </a:r>
            <a:r>
              <a:rPr lang="en-US" dirty="0" smtClean="0"/>
              <a:t>to </a:t>
            </a:r>
            <a:r>
              <a:rPr lang="en-US" dirty="0" smtClean="0"/>
              <a:t>the other corner.  </a:t>
            </a:r>
          </a:p>
          <a:p>
            <a:endParaRPr lang="en-US" dirty="0"/>
          </a:p>
          <a:p>
            <a:r>
              <a:rPr lang="en-US" dirty="0" smtClean="0"/>
              <a:t>What is the magnitude of your displacement (length of the </a:t>
            </a:r>
            <a:r>
              <a:rPr lang="en-US" dirty="0" smtClean="0"/>
              <a:t>vector    )?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3 m</a:t>
            </a:r>
          </a:p>
          <a:p>
            <a:pPr marL="514350" indent="-514350">
              <a:buAutoNum type="alphaUcPeriod"/>
            </a:pPr>
            <a:r>
              <a:rPr lang="en-US" dirty="0" smtClean="0"/>
              <a:t>4 m</a:t>
            </a:r>
          </a:p>
          <a:p>
            <a:pPr marL="514350" indent="-514350">
              <a:buAutoNum type="alphaUcPeriod"/>
            </a:pPr>
            <a:r>
              <a:rPr lang="en-US" dirty="0" smtClean="0"/>
              <a:t>5 m</a:t>
            </a:r>
          </a:p>
          <a:p>
            <a:pPr marL="514350" indent="-514350">
              <a:buAutoNum type="alphaUcPeriod"/>
            </a:pPr>
            <a:r>
              <a:rPr lang="en-US" dirty="0" smtClean="0"/>
              <a:t>7 m</a:t>
            </a:r>
          </a:p>
          <a:p>
            <a:pPr marL="514350" indent="-514350">
              <a:buAutoNum type="alphaUcPeriod"/>
            </a:pPr>
            <a:r>
              <a:rPr lang="en-US" dirty="0" smtClean="0"/>
              <a:t>12 m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922874" y="3827721"/>
            <a:ext cx="3657600" cy="27219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4933507" y="3848986"/>
            <a:ext cx="3646967" cy="269003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6262355" y="4640121"/>
          <a:ext cx="4429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355" y="4640121"/>
                        <a:ext cx="44291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8000" y="6045200"/>
            <a:ext cx="40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angle </a:t>
            </a:r>
            <a:r>
              <a:rPr lang="en-US" dirty="0" smtClean="0">
                <a:latin typeface="Symbol" pitchFamily="18" charset="2"/>
              </a:rPr>
              <a:t>q?</a:t>
            </a:r>
            <a:endParaRPr lang="en-US" dirty="0">
              <a:latin typeface="Symbol" pitchFamily="18" charset="2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584372"/>
              </p:ext>
            </p:extLst>
          </p:nvPr>
        </p:nvGraphicFramePr>
        <p:xfrm>
          <a:off x="2374529" y="2714750"/>
          <a:ext cx="4429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4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529" y="2714750"/>
                        <a:ext cx="44291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SE03_14"/>
          <p:cNvPicPr>
            <a:picLocks noChangeAspect="1" noChangeArrowheads="1"/>
          </p:cNvPicPr>
          <p:nvPr/>
        </p:nvPicPr>
        <p:blipFill>
          <a:blip r:embed="rId2" cstate="print">
            <a:lum bright="-30000" contrast="42000"/>
          </a:blip>
          <a:srcRect l="17503" t="28542" r="17659" b="25000"/>
          <a:stretch>
            <a:fillRect/>
          </a:stretch>
        </p:blipFill>
        <p:spPr bwMode="auto">
          <a:xfrm>
            <a:off x="1892300" y="2971800"/>
            <a:ext cx="5268913" cy="2832100"/>
          </a:xfrm>
          <a:prstGeom prst="rect">
            <a:avLst/>
          </a:prstGeom>
          <a:noFill/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31800" y="444500"/>
            <a:ext cx="7531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signs of the components A</a:t>
            </a:r>
            <a:r>
              <a:rPr lang="en-US" baseline="-25000"/>
              <a:t>x</a:t>
            </a:r>
            <a:r>
              <a:rPr lang="en-US"/>
              <a:t> and A</a:t>
            </a:r>
            <a:r>
              <a:rPr lang="en-US" baseline="-25000"/>
              <a:t>y</a:t>
            </a:r>
            <a:r>
              <a:rPr lang="en-US"/>
              <a:t> depend on the angle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 and they can be positive or negative.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(</a:t>
            </a:r>
            <a:r>
              <a:rPr lang="en-US"/>
              <a:t>Examples)</a:t>
            </a:r>
            <a:endParaRPr lang="en-US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6267450" y="5591175"/>
            <a:ext cx="2505075" cy="1133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0354" name="Picture 2" descr="SE03_16"/>
          <p:cNvPicPr>
            <a:picLocks noChangeAspect="1" noChangeArrowheads="1"/>
          </p:cNvPicPr>
          <p:nvPr/>
        </p:nvPicPr>
        <p:blipFill>
          <a:blip r:embed="rId2" cstate="print">
            <a:lum bright="-30000" contrast="36000"/>
          </a:blip>
          <a:srcRect t="16042" r="45634" b="18750"/>
          <a:stretch>
            <a:fillRect/>
          </a:stretch>
        </p:blipFill>
        <p:spPr bwMode="auto">
          <a:xfrm>
            <a:off x="26988" y="2994025"/>
            <a:ext cx="4041775" cy="3635375"/>
          </a:xfrm>
          <a:prstGeom prst="rect">
            <a:avLst/>
          </a:prstGeom>
          <a:noFill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44475" y="247650"/>
            <a:ext cx="2441575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Unit vectors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6989" y="1057275"/>
            <a:ext cx="904770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25000"/>
              </a:spcAft>
              <a:buFontTx/>
              <a:buChar char="•"/>
            </a:pPr>
            <a:r>
              <a:rPr lang="en-US" sz="2400" dirty="0"/>
              <a:t>  A unit vector is a dimensionless vector having a </a:t>
            </a:r>
            <a:r>
              <a:rPr lang="en-US" sz="2400" dirty="0" smtClean="0"/>
              <a:t>magnitude of </a:t>
            </a:r>
            <a:r>
              <a:rPr lang="en-US" sz="2400" dirty="0"/>
              <a:t>1.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US" sz="2400" dirty="0"/>
              <a:t>  Unit vectors are used to indicate a direction.  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US" sz="2400" dirty="0"/>
              <a:t>  </a:t>
            </a:r>
            <a:r>
              <a:rPr lang="en-US" sz="2400" b="1" dirty="0"/>
              <a:t>i</a:t>
            </a:r>
            <a:r>
              <a:rPr lang="en-US" sz="2400" dirty="0"/>
              <a:t>, </a:t>
            </a:r>
            <a:r>
              <a:rPr lang="en-US" sz="2400" dirty="0" smtClean="0"/>
              <a:t>	</a:t>
            </a:r>
            <a:r>
              <a:rPr lang="en-US" sz="2400" b="1" dirty="0" smtClean="0"/>
              <a:t>j</a:t>
            </a:r>
            <a:r>
              <a:rPr lang="en-US" sz="2400" dirty="0"/>
              <a:t>,  </a:t>
            </a:r>
            <a:r>
              <a:rPr lang="en-US" sz="2400" dirty="0" smtClean="0"/>
              <a:t>     </a:t>
            </a:r>
            <a:r>
              <a:rPr lang="en-US" sz="2400" b="1" dirty="0" smtClean="0"/>
              <a:t>k</a:t>
            </a:r>
            <a:r>
              <a:rPr lang="en-US" sz="2400" dirty="0" smtClean="0"/>
              <a:t>      represent </a:t>
            </a:r>
            <a:r>
              <a:rPr lang="en-US" sz="2400" dirty="0"/>
              <a:t>unit vectors along the x-, y- and z- direction</a:t>
            </a:r>
          </a:p>
          <a:p>
            <a:pPr>
              <a:spcAft>
                <a:spcPct val="25000"/>
              </a:spcAft>
              <a:buFontTx/>
              <a:buChar char="•"/>
            </a:pPr>
            <a:r>
              <a:rPr lang="en-US" sz="2400" dirty="0"/>
              <a:t>  </a:t>
            </a:r>
            <a:r>
              <a:rPr lang="en-US" sz="2400" b="1" dirty="0"/>
              <a:t>i</a:t>
            </a:r>
            <a:r>
              <a:rPr lang="en-US" sz="2400" dirty="0"/>
              <a:t>, </a:t>
            </a:r>
            <a:r>
              <a:rPr lang="en-US" sz="2400" dirty="0" smtClean="0"/>
              <a:t>	</a:t>
            </a:r>
            <a:r>
              <a:rPr lang="en-US" sz="2400" b="1" dirty="0" smtClean="0"/>
              <a:t>j</a:t>
            </a:r>
            <a:r>
              <a:rPr lang="en-US" sz="2400" dirty="0"/>
              <a:t>,  </a:t>
            </a:r>
            <a:r>
              <a:rPr lang="en-US" sz="2400" dirty="0" smtClean="0"/>
              <a:t>     </a:t>
            </a:r>
            <a:r>
              <a:rPr lang="en-US" sz="2400" b="1" dirty="0" smtClean="0"/>
              <a:t>k </a:t>
            </a:r>
            <a:r>
              <a:rPr lang="en-US" sz="2400" dirty="0" smtClean="0"/>
              <a:t>     form </a:t>
            </a:r>
            <a:r>
              <a:rPr lang="en-US" sz="2400" dirty="0"/>
              <a:t>a right-handed coordinate system</a:t>
            </a:r>
            <a:endParaRPr lang="en-US" sz="1800" dirty="0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229100" y="4314825"/>
            <a:ext cx="4733925" cy="243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Right-handed coordinate system:</a:t>
            </a:r>
          </a:p>
          <a:p>
            <a:pPr>
              <a:spcBef>
                <a:spcPct val="50000"/>
              </a:spcBef>
            </a:pPr>
            <a:r>
              <a:rPr lang="en-US" sz="1800"/>
              <a:t>Use your </a:t>
            </a:r>
            <a:r>
              <a:rPr lang="en-US" sz="1800" u="sng"/>
              <a:t>right</a:t>
            </a:r>
            <a:r>
              <a:rPr lang="en-US" sz="1800"/>
              <a:t> hand: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x – thumb		x – index</a:t>
            </a:r>
          </a:p>
          <a:p>
            <a:pPr>
              <a:spcBef>
                <a:spcPct val="50000"/>
              </a:spcBef>
            </a:pPr>
            <a:r>
              <a:rPr lang="en-US" sz="1800"/>
              <a:t>y – index finger           </a:t>
            </a:r>
            <a:r>
              <a:rPr lang="en-US" sz="1800" u="sng"/>
              <a:t>or</a:t>
            </a:r>
            <a:r>
              <a:rPr lang="en-US" sz="1800"/>
              <a:t>:	y – middle finger</a:t>
            </a:r>
          </a:p>
          <a:p>
            <a:pPr>
              <a:spcBef>
                <a:spcPct val="50000"/>
              </a:spcBef>
            </a:pPr>
            <a:r>
              <a:rPr lang="en-US" sz="1800"/>
              <a:t>z – middle finger		z – thumb 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78971" y="197167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09322" y="198196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17675" y="197167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79991" y="248466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131094" y="2495551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740239" y="2473779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399946" y="4703989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816427" y="452981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140959" y="5378903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726" y="689811"/>
            <a:ext cx="75077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i-clicker:</a:t>
            </a:r>
          </a:p>
          <a:p>
            <a:r>
              <a:rPr lang="en-US" dirty="0" smtClean="0"/>
              <a:t>Which of the following coordinate systems is </a:t>
            </a:r>
            <a:r>
              <a:rPr lang="en-US" u="sng" dirty="0" smtClean="0"/>
              <a:t>not</a:t>
            </a:r>
            <a:r>
              <a:rPr lang="en-US" dirty="0" smtClean="0"/>
              <a:t> a right-handed coordinate system?</a:t>
            </a:r>
            <a:endParaRPr lang="en-US" u="sng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395663" y="4331365"/>
            <a:ext cx="128336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5400000" flipH="1" flipV="1">
            <a:off x="794084" y="3713743"/>
            <a:ext cx="120315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930443" y="4331365"/>
            <a:ext cx="465221" cy="4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777916" y="4339386"/>
            <a:ext cx="128336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176337" y="3689680"/>
            <a:ext cx="120315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3777918" y="3834059"/>
            <a:ext cx="569492" cy="489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>
            <a:off x="6031833" y="4339386"/>
            <a:ext cx="129138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6705600" y="3737806"/>
            <a:ext cx="120315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 flipV="1">
            <a:off x="6809875" y="4387511"/>
            <a:ext cx="465222" cy="4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74821" y="3064040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54253" y="4515851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84294" y="4315325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03432" y="3072061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315326" y="3673640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99" y="4259178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18673" y="4531893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400925" y="2967788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47873" y="3882187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1263" y="2181728"/>
            <a:ext cx="50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3339172" y="222090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387171" y="222090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9" name="Picture 3" descr="SE03_16"/>
          <p:cNvPicPr>
            <a:picLocks noChangeAspect="1" noChangeArrowheads="1"/>
          </p:cNvPicPr>
          <p:nvPr/>
        </p:nvPicPr>
        <p:blipFill>
          <a:blip r:embed="rId3" cstate="print">
            <a:lum bright="-30000" contrast="36000"/>
          </a:blip>
          <a:srcRect l="59448" t="16042" r="536" b="18750"/>
          <a:stretch>
            <a:fillRect/>
          </a:stretch>
        </p:blipFill>
        <p:spPr bwMode="auto">
          <a:xfrm>
            <a:off x="700088" y="1558925"/>
            <a:ext cx="2974975" cy="3635375"/>
          </a:xfrm>
          <a:prstGeom prst="rect">
            <a:avLst/>
          </a:prstGeom>
          <a:noFill/>
        </p:spPr>
      </p:pic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419600" y="1524000"/>
            <a:ext cx="44577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unit vector notation for the vector </a:t>
            </a:r>
            <a:r>
              <a:rPr lang="en-US" b="1" dirty="0"/>
              <a:t>A</a:t>
            </a:r>
            <a:r>
              <a:rPr lang="en-US" dirty="0"/>
              <a:t> is:</a:t>
            </a:r>
          </a:p>
          <a:p>
            <a:pPr algn="ctr">
              <a:spcBef>
                <a:spcPct val="50000"/>
              </a:spcBef>
            </a:pPr>
            <a:r>
              <a:rPr lang="en-US" b="1" dirty="0"/>
              <a:t>A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x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/>
              <a:t>+ </a:t>
            </a:r>
            <a:r>
              <a:rPr lang="en-US" dirty="0" err="1"/>
              <a:t>A</a:t>
            </a:r>
            <a:r>
              <a:rPr lang="en-US" baseline="-25000" dirty="0" err="1"/>
              <a:t>y</a:t>
            </a:r>
            <a:r>
              <a:rPr lang="en-US" b="1" dirty="0" err="1"/>
              <a:t>j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column notation</a:t>
            </a:r>
            <a:r>
              <a:rPr lang="en-US" dirty="0"/>
              <a:t> often used in this class: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 algn="ctr">
              <a:spcBef>
                <a:spcPct val="50000"/>
              </a:spcBef>
            </a:pPr>
            <a:endParaRPr lang="en-US" b="1" dirty="0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5557838" y="4267200"/>
          <a:ext cx="1768475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Equation" r:id="rId4" imgW="609480" imgH="482400" progId="Equation.3">
                  <p:embed/>
                </p:oleObj>
              </mc:Choice>
              <mc:Fallback>
                <p:oleObj name="Equation" r:id="rId4" imgW="60948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4267200"/>
                        <a:ext cx="1768475" cy="139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6030685" y="2058763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5704114" y="2646590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6648450" y="263706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7456714" y="263706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763485" y="3647059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121228" y="385490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011815" y="484550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77800" y="5588000"/>
            <a:ext cx="5880100" cy="11430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2" name="Picture 2" descr="SE03_18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13127" t="10625" r="12814" b="7292"/>
          <a:stretch>
            <a:fillRect/>
          </a:stretch>
        </p:blipFill>
        <p:spPr bwMode="auto">
          <a:xfrm>
            <a:off x="4940300" y="76200"/>
            <a:ext cx="4138613" cy="3441700"/>
          </a:xfrm>
          <a:prstGeom prst="rect">
            <a:avLst/>
          </a:prstGeom>
          <a:noFill/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939800" y="266700"/>
            <a:ext cx="3327400" cy="9556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Vector addition using unit vectors: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03200" y="3657600"/>
            <a:ext cx="8394700" cy="116998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calculate:	</a:t>
            </a:r>
            <a:r>
              <a:rPr lang="en-US" b="1"/>
              <a:t>R</a:t>
            </a:r>
            <a:r>
              <a:rPr lang="en-US"/>
              <a:t> = </a:t>
            </a:r>
            <a:r>
              <a:rPr lang="en-US" b="1"/>
              <a:t>A</a:t>
            </a:r>
            <a:r>
              <a:rPr lang="en-US"/>
              <a:t> + </a:t>
            </a:r>
            <a:r>
              <a:rPr lang="en-US" b="1"/>
              <a:t>B</a:t>
            </a:r>
          </a:p>
          <a:p>
            <a:pPr>
              <a:spcBef>
                <a:spcPct val="50000"/>
              </a:spcBef>
            </a:pPr>
            <a:r>
              <a:rPr lang="en-US"/>
              <a:t>From diagram:		</a:t>
            </a:r>
            <a:r>
              <a:rPr lang="en-US" b="1"/>
              <a:t>R </a:t>
            </a:r>
            <a:r>
              <a:rPr lang="en-US"/>
              <a:t>= (A</a:t>
            </a:r>
            <a:r>
              <a:rPr lang="en-US" baseline="-25000"/>
              <a:t>x</a:t>
            </a:r>
            <a:r>
              <a:rPr lang="en-US"/>
              <a:t> + B</a:t>
            </a:r>
            <a:r>
              <a:rPr lang="en-US" baseline="-25000"/>
              <a:t>x</a:t>
            </a:r>
            <a:r>
              <a:rPr lang="en-US"/>
              <a:t>)</a:t>
            </a:r>
            <a:r>
              <a:rPr lang="en-US" b="1"/>
              <a:t>i</a:t>
            </a:r>
            <a:r>
              <a:rPr lang="en-US"/>
              <a:t> + (A</a:t>
            </a:r>
            <a:r>
              <a:rPr lang="en-US" baseline="-25000"/>
              <a:t>y</a:t>
            </a:r>
            <a:r>
              <a:rPr lang="en-US"/>
              <a:t> + By)</a:t>
            </a:r>
            <a:r>
              <a:rPr lang="en-US" b="1"/>
              <a:t>j</a:t>
            </a:r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04800" y="5892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components of </a:t>
            </a:r>
            <a:r>
              <a:rPr lang="en-US" b="1"/>
              <a:t>R</a:t>
            </a:r>
            <a:r>
              <a:rPr lang="en-US"/>
              <a:t>: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894138" y="5722938"/>
            <a:ext cx="203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x</a:t>
            </a:r>
            <a:r>
              <a:rPr lang="en-US"/>
              <a:t> = A</a:t>
            </a:r>
            <a:r>
              <a:rPr lang="en-US" baseline="-25000"/>
              <a:t>x</a:t>
            </a:r>
            <a:r>
              <a:rPr lang="en-US" b="1"/>
              <a:t> </a:t>
            </a:r>
            <a:r>
              <a:rPr lang="en-US"/>
              <a:t>+ B</a:t>
            </a:r>
            <a:r>
              <a:rPr lang="en-US" baseline="-25000"/>
              <a:t>x</a:t>
            </a:r>
            <a:endParaRPr lang="en-US" b="1"/>
          </a:p>
          <a:p>
            <a:r>
              <a:rPr lang="en-US"/>
              <a:t>R</a:t>
            </a:r>
            <a:r>
              <a:rPr lang="en-US" baseline="-25000"/>
              <a:t>y</a:t>
            </a:r>
            <a:r>
              <a:rPr lang="en-US"/>
              <a:t> = A</a:t>
            </a:r>
            <a:r>
              <a:rPr lang="en-US" baseline="-25000"/>
              <a:t>y</a:t>
            </a:r>
            <a:r>
              <a:rPr lang="en-US" b="1"/>
              <a:t> </a:t>
            </a:r>
            <a:r>
              <a:rPr lang="en-US"/>
              <a:t>+ B</a:t>
            </a:r>
            <a:r>
              <a:rPr lang="en-US" baseline="-25000"/>
              <a:t>y</a:t>
            </a:r>
            <a:endParaRPr lang="en-US" b="1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534988" y="1730375"/>
            <a:ext cx="4003675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add components!!!!!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750629" y="4373226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896658" y="4363700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981226" y="4374586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236028" y="3735163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596492" y="3735161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962400" y="374604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233056" y="5981249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01600" y="2946400"/>
            <a:ext cx="5969000" cy="1574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88900" y="4876800"/>
            <a:ext cx="8940800" cy="1574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230188" y="3763963"/>
          <a:ext cx="54975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Equation" r:id="rId3" imgW="2641320" imgH="317160" progId="Equation.3">
                  <p:embed/>
                </p:oleObj>
              </mc:Choice>
              <mc:Fallback>
                <p:oleObj name="Equation" r:id="rId3" imgW="264132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3763963"/>
                        <a:ext cx="54975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88334"/>
              </p:ext>
            </p:extLst>
          </p:nvPr>
        </p:nvGraphicFramePr>
        <p:xfrm>
          <a:off x="5451475" y="5153025"/>
          <a:ext cx="35131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7" name="Equation" r:id="rId5" imgW="1688760" imgH="482400" progId="Equation.DSMT4">
                  <p:embed/>
                </p:oleObj>
              </mc:Choice>
              <mc:Fallback>
                <p:oleObj name="Equation" r:id="rId5" imgW="16887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5153025"/>
                        <a:ext cx="3513138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90500" y="3086100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The magnitude of a </a:t>
            </a:r>
            <a:r>
              <a:rPr lang="en-US" sz="2400" b="1" u="sng"/>
              <a:t>R</a:t>
            </a:r>
            <a:r>
              <a:rPr lang="en-US" sz="2400" u="sng"/>
              <a:t>: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65100" y="5410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/>
              <a:t>The angle </a:t>
            </a:r>
            <a:r>
              <a:rPr lang="en-US" sz="2400" u="sng" dirty="0">
                <a:latin typeface="Symbol" pitchFamily="18" charset="2"/>
              </a:rPr>
              <a:t>q</a:t>
            </a:r>
            <a:r>
              <a:rPr lang="en-US" sz="2400" u="sng" dirty="0"/>
              <a:t> between vector </a:t>
            </a:r>
            <a:r>
              <a:rPr lang="en-US" sz="2400" b="1" u="sng" dirty="0"/>
              <a:t>R</a:t>
            </a:r>
            <a:r>
              <a:rPr lang="en-US" sz="2400" u="sng" dirty="0"/>
              <a:t> and x-axis:</a:t>
            </a:r>
          </a:p>
        </p:txBody>
      </p:sp>
      <p:pic>
        <p:nvPicPr>
          <p:cNvPr id="112648" name="Picture 8" descr="SE03_18"/>
          <p:cNvPicPr>
            <a:picLocks noChangeAspect="1" noChangeArrowheads="1"/>
          </p:cNvPicPr>
          <p:nvPr/>
        </p:nvPicPr>
        <p:blipFill>
          <a:blip r:embed="rId7" cstate="print">
            <a:lum bright="-30000" contrast="30000"/>
          </a:blip>
          <a:srcRect l="13127" t="10625" r="12814" b="7292"/>
          <a:stretch>
            <a:fillRect/>
          </a:stretch>
        </p:blipFill>
        <p:spPr bwMode="auto">
          <a:xfrm>
            <a:off x="4940300" y="76200"/>
            <a:ext cx="4138613" cy="3441700"/>
          </a:xfrm>
          <a:prstGeom prst="rect">
            <a:avLst/>
          </a:prstGeom>
          <a:noFill/>
        </p:spPr>
      </p:pic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711200" y="266700"/>
            <a:ext cx="3327400" cy="9556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Vector addition using unit vectors: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732313" y="315277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701143" y="5455105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42900" y="152400"/>
            <a:ext cx="8470900" cy="2082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/>
              <a:t>Vectors</a:t>
            </a:r>
            <a:r>
              <a:rPr lang="en-US" sz="4000"/>
              <a:t>:  Magnitude </a:t>
            </a:r>
            <a:r>
              <a:rPr lang="en-US" sz="4000" u="sng"/>
              <a:t>and</a:t>
            </a:r>
            <a:r>
              <a:rPr lang="en-US" sz="4000"/>
              <a:t> direction  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4000" u="sng"/>
              <a:t>Scalars</a:t>
            </a:r>
            <a:r>
              <a:rPr lang="en-US" sz="4000"/>
              <a:t>:  Only Magnitude  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2000"/>
              <a:t>A scalar quantity has a single value with an appropriate unit and has </a:t>
            </a:r>
            <a:r>
              <a:rPr lang="en-US" sz="2000" u="sng"/>
              <a:t>no</a:t>
            </a:r>
            <a:r>
              <a:rPr lang="en-US" sz="2000"/>
              <a:t> direction.  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469900" y="2552700"/>
            <a:ext cx="8001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 for each:</a:t>
            </a:r>
          </a:p>
          <a:p>
            <a:pPr>
              <a:spcBef>
                <a:spcPct val="50000"/>
              </a:spcBef>
            </a:pPr>
            <a:r>
              <a:rPr lang="en-US"/>
              <a:t>Vectors:  </a:t>
            </a:r>
          </a:p>
          <a:p>
            <a:pPr>
              <a:spcBef>
                <a:spcPct val="50000"/>
              </a:spcBef>
            </a:pPr>
            <a:r>
              <a:rPr lang="en-US"/>
              <a:t>Scalars:  </a:t>
            </a:r>
          </a:p>
        </p:txBody>
      </p:sp>
      <p:pic>
        <p:nvPicPr>
          <p:cNvPr id="108548" name="Picture 4" descr="SE03_04"/>
          <p:cNvPicPr>
            <a:picLocks noChangeAspect="1" noChangeArrowheads="1"/>
          </p:cNvPicPr>
          <p:nvPr/>
        </p:nvPicPr>
        <p:blipFill>
          <a:blip r:embed="rId2" cstate="print">
            <a:lum bright="-18000" contrast="66000"/>
          </a:blip>
          <a:srcRect l="18442" t="23541" r="18597" b="19583"/>
          <a:stretch>
            <a:fillRect/>
          </a:stretch>
        </p:blipFill>
        <p:spPr bwMode="auto">
          <a:xfrm>
            <a:off x="469900" y="4908550"/>
            <a:ext cx="2614613" cy="1771650"/>
          </a:xfrm>
          <a:prstGeom prst="rect">
            <a:avLst/>
          </a:prstGeom>
          <a:noFill/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683000" y="5295900"/>
            <a:ext cx="4940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Motion of a particle from A to B along  an arbitrary path (dotted line). Displacement is a vector</a:t>
            </a: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79400" y="4600575"/>
            <a:ext cx="84963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SE03_20"/>
          <p:cNvPicPr>
            <a:picLocks noChangeAspect="1" noChangeArrowheads="1"/>
          </p:cNvPicPr>
          <p:nvPr/>
        </p:nvPicPr>
        <p:blipFill>
          <a:blip r:embed="rId2" cstate="print">
            <a:lum bright="-30000" contrast="42000"/>
          </a:blip>
          <a:srcRect l="13036" t="11702" r="12770" b="8156"/>
          <a:stretch>
            <a:fillRect/>
          </a:stretch>
        </p:blipFill>
        <p:spPr bwMode="auto">
          <a:xfrm>
            <a:off x="4800600" y="1588"/>
            <a:ext cx="4343400" cy="3519487"/>
          </a:xfrm>
          <a:prstGeom prst="rect">
            <a:avLst/>
          </a:prstGeom>
          <a:noFill/>
        </p:spPr>
      </p:pic>
      <p:grpSp>
        <p:nvGrpSpPr>
          <p:cNvPr id="104455" name="Group 7"/>
          <p:cNvGrpSpPr>
            <a:grpSpLocks/>
          </p:cNvGrpSpPr>
          <p:nvPr/>
        </p:nvGrpSpPr>
        <p:grpSpPr bwMode="auto">
          <a:xfrm>
            <a:off x="114300" y="165100"/>
            <a:ext cx="8737600" cy="6091238"/>
            <a:chOff x="72" y="104"/>
            <a:chExt cx="5504" cy="3837"/>
          </a:xfrm>
        </p:grpSpPr>
        <p:sp>
          <p:nvSpPr>
            <p:cNvPr id="104452" name="Text Box 4"/>
            <p:cNvSpPr txBox="1">
              <a:spLocks noChangeArrowheads="1"/>
            </p:cNvSpPr>
            <p:nvPr/>
          </p:nvSpPr>
          <p:spPr bwMode="auto">
            <a:xfrm>
              <a:off x="96" y="104"/>
              <a:ext cx="2448" cy="333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Blackboard example 3.1</a:t>
              </a:r>
            </a:p>
          </p:txBody>
        </p:sp>
        <p:sp>
          <p:nvSpPr>
            <p:cNvPr id="104453" name="Text Box 5"/>
            <p:cNvSpPr txBox="1">
              <a:spLocks noChangeArrowheads="1"/>
            </p:cNvSpPr>
            <p:nvPr/>
          </p:nvSpPr>
          <p:spPr bwMode="auto">
            <a:xfrm>
              <a:off x="104" y="560"/>
              <a:ext cx="2592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sz="2400"/>
                <a:t>A commuter airplane takes the route shown in the figure. First, it flies from the origin to city A, located 175 km in a direction 30</a:t>
              </a:r>
              <a:r>
                <a:rPr lang="en-US" sz="2400">
                  <a:cs typeface="Times New Roman" pitchFamily="18" charset="0"/>
                </a:rPr>
                <a:t>° north of east. Next, it flies 153 km 20° west of north to city B. Finally, it flies 195 km due west to city C </a:t>
              </a:r>
            </a:p>
          </p:txBody>
        </p:sp>
        <p:sp>
          <p:nvSpPr>
            <p:cNvPr id="104454" name="Text Box 6"/>
            <p:cNvSpPr txBox="1">
              <a:spLocks noChangeArrowheads="1"/>
            </p:cNvSpPr>
            <p:nvPr/>
          </p:nvSpPr>
          <p:spPr bwMode="auto">
            <a:xfrm>
              <a:off x="72" y="2848"/>
              <a:ext cx="5504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FontTx/>
                <a:buAutoNum type="alphaLcParenBoth"/>
              </a:pPr>
              <a:r>
                <a:rPr lang="en-US" sz="2400">
                  <a:cs typeface="Times New Roman" pitchFamily="18" charset="0"/>
                </a:rPr>
                <a:t> Find the location of city C relative to the origin (the x- and y-components, magnitude and direction (angle) of </a:t>
              </a:r>
              <a:r>
                <a:rPr lang="en-US" sz="2400" b="1">
                  <a:cs typeface="Times New Roman" pitchFamily="18" charset="0"/>
                </a:rPr>
                <a:t>R</a:t>
              </a:r>
              <a:r>
                <a:rPr lang="en-US" sz="2400">
                  <a:cs typeface="Times New Roman" pitchFamily="18" charset="0"/>
                </a:rPr>
                <a:t>. </a:t>
              </a:r>
            </a:p>
            <a:p>
              <a:pPr marL="457200" indent="-457200">
                <a:spcBef>
                  <a:spcPct val="50000"/>
                </a:spcBef>
                <a:buFontTx/>
                <a:buAutoNum type="alphaLcParenBoth"/>
              </a:pPr>
              <a:r>
                <a:rPr lang="en-US" sz="2400">
                  <a:cs typeface="Times New Roman" pitchFamily="18" charset="0"/>
                </a:rPr>
                <a:t>The pilot is heading straight back to the origin. What are the coordinates of this vector. </a:t>
              </a: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>
            <a:off x="6574972" y="4976132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SE03_02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2344" t="23958" r="3125" b="20000"/>
          <a:stretch>
            <a:fillRect/>
          </a:stretch>
        </p:blipFill>
        <p:spPr bwMode="auto">
          <a:xfrm>
            <a:off x="698500" y="3276600"/>
            <a:ext cx="7681913" cy="3416300"/>
          </a:xfrm>
          <a:prstGeom prst="rect">
            <a:avLst/>
          </a:prstGeom>
          <a:noFill/>
        </p:spPr>
      </p:pic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90500" y="177800"/>
            <a:ext cx="275590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Polar Coordinates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2400" y="927100"/>
            <a:ext cx="85979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A point in a plane</a:t>
            </a:r>
            <a:r>
              <a:rPr lang="en-US" sz="2400"/>
              <a:t>: Instead of x and y coordinates a point in a plane can be represented by its </a:t>
            </a:r>
            <a:r>
              <a:rPr lang="en-US" sz="2400" b="1"/>
              <a:t>polar coordinates r and </a:t>
            </a:r>
            <a:r>
              <a:rPr lang="en-US" sz="2400" b="1">
                <a:latin typeface="Symbol" pitchFamily="18" charset="2"/>
              </a:rPr>
              <a:t>q</a:t>
            </a:r>
            <a:r>
              <a:rPr lang="en-US" sz="2400">
                <a:latin typeface="Symbol" pitchFamily="18" charset="2"/>
              </a:rPr>
              <a:t>.</a:t>
            </a:r>
          </a:p>
        </p:txBody>
      </p:sp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527050" y="2022475"/>
          <a:ext cx="14684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6" name="Equation" r:id="rId4" imgW="672840" imgH="431640" progId="Equation.3">
                  <p:embed/>
                </p:oleObj>
              </mc:Choice>
              <mc:Fallback>
                <p:oleObj name="Equation" r:id="rId4" imgW="672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022475"/>
                        <a:ext cx="1468438" cy="9413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3460750" y="2060575"/>
          <a:ext cx="13430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7" name="Equation" r:id="rId6" imgW="609480" imgH="393480" progId="Equation.3">
                  <p:embed/>
                </p:oleObj>
              </mc:Choice>
              <mc:Fallback>
                <p:oleObj name="Equation" r:id="rId6" imgW="609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2060575"/>
                        <a:ext cx="1343025" cy="8667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5" name="Object 7"/>
          <p:cNvGraphicFramePr>
            <a:graphicFrameLocks noChangeAspect="1"/>
          </p:cNvGraphicFramePr>
          <p:nvPr/>
        </p:nvGraphicFramePr>
        <p:xfrm>
          <a:off x="6270625" y="2133600"/>
          <a:ext cx="21304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8" name="Equation" r:id="rId8" imgW="825480" imgH="279360" progId="Equation.3">
                  <p:embed/>
                </p:oleObj>
              </mc:Choice>
              <mc:Fallback>
                <p:oleObj name="Equation" r:id="rId8" imgW="82548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5" y="2133600"/>
                        <a:ext cx="2130425" cy="7191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52400" y="165100"/>
            <a:ext cx="388620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Blackboard example 3.2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81000" y="1525588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dirty="0"/>
              <a:t>A vector                  and a vector                      are given in </a:t>
            </a:r>
          </a:p>
          <a:p>
            <a:pPr marL="457200" indent="-457200">
              <a:spcBef>
                <a:spcPct val="50000"/>
              </a:spcBef>
            </a:pPr>
            <a:endParaRPr lang="en-US" sz="2400" dirty="0"/>
          </a:p>
          <a:p>
            <a:pPr marL="457200" indent="-457200">
              <a:spcBef>
                <a:spcPct val="50000"/>
              </a:spcBef>
            </a:pPr>
            <a:r>
              <a:rPr lang="en-US" sz="2400" dirty="0"/>
              <a:t>Cartesian coordinates.</a:t>
            </a:r>
          </a:p>
          <a:p>
            <a:pPr marL="457200" indent="-457200">
              <a:spcBef>
                <a:spcPct val="50000"/>
              </a:spcBef>
            </a:pPr>
            <a:endParaRPr lang="en-US" sz="2400" dirty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400" dirty="0" smtClean="0"/>
              <a:t>Calculate </a:t>
            </a:r>
            <a:r>
              <a:rPr lang="en-US" sz="2400" dirty="0"/>
              <a:t>the </a:t>
            </a:r>
            <a:r>
              <a:rPr lang="en-US" sz="2400" dirty="0" smtClean="0"/>
              <a:t>components  of vector		    . </a:t>
            </a:r>
            <a:endParaRPr lang="en-US" sz="2400" dirty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endParaRPr lang="en-US" sz="2400" dirty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400" dirty="0"/>
              <a:t>What is the magnitude of       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endParaRPr lang="en-US" sz="2400" dirty="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400" dirty="0"/>
              <a:t> Find the polar coordinates </a:t>
            </a:r>
            <a:r>
              <a:rPr lang="en-US" sz="2400" dirty="0" smtClean="0"/>
              <a:t>of	. </a:t>
            </a:r>
            <a:endParaRPr lang="en-US" sz="2400" dirty="0">
              <a:cs typeface="Times New Roman" pitchFamily="18" charset="0"/>
            </a:endParaRPr>
          </a:p>
        </p:txBody>
      </p:sp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1541463" y="1216025"/>
          <a:ext cx="124301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9" name="Equation" r:id="rId3" imgW="520560" imgH="457200" progId="Equation.3">
                  <p:embed/>
                </p:oleObj>
              </mc:Choice>
              <mc:Fallback>
                <p:oleObj name="Equation" r:id="rId3" imgW="5205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216025"/>
                        <a:ext cx="1243012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4368800" y="1233488"/>
          <a:ext cx="15160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0" name="Equation" r:id="rId5" imgW="634680" imgH="457200" progId="Equation.DSMT4">
                  <p:embed/>
                </p:oleObj>
              </mc:Choice>
              <mc:Fallback>
                <p:oleObj name="Equation" r:id="rId5" imgW="63468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233488"/>
                        <a:ext cx="1516063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544168"/>
              </p:ext>
            </p:extLst>
          </p:nvPr>
        </p:nvGraphicFramePr>
        <p:xfrm>
          <a:off x="5352026" y="3635375"/>
          <a:ext cx="1909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1" name="Equation" r:id="rId7" imgW="799920" imgH="215640" progId="Equation.3">
                  <p:embed/>
                </p:oleObj>
              </mc:Choice>
              <mc:Fallback>
                <p:oleObj name="Equation" r:id="rId7" imgW="7999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026" y="3635375"/>
                        <a:ext cx="190976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2" name="Object 10"/>
          <p:cNvGraphicFramePr>
            <a:graphicFrameLocks noChangeAspect="1"/>
          </p:cNvGraphicFramePr>
          <p:nvPr/>
        </p:nvGraphicFramePr>
        <p:xfrm>
          <a:off x="4048125" y="4708525"/>
          <a:ext cx="454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2" name="Equation" r:id="rId9" imgW="190440" imgH="304560" progId="Equation.3">
                  <p:embed/>
                </p:oleObj>
              </mc:Choice>
              <mc:Fallback>
                <p:oleObj name="Equation" r:id="rId9" imgW="190440" imgH="3045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4708525"/>
                        <a:ext cx="454025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3" name="Object 11"/>
          <p:cNvGraphicFramePr>
            <a:graphicFrameLocks noChangeAspect="1"/>
          </p:cNvGraphicFramePr>
          <p:nvPr/>
        </p:nvGraphicFramePr>
        <p:xfrm>
          <a:off x="4638456" y="5833285"/>
          <a:ext cx="3635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3" name="Equation" r:id="rId11" imgW="152280" imgH="215640" progId="Equation.DSMT4">
                  <p:embed/>
                </p:oleObj>
              </mc:Choice>
              <mc:Fallback>
                <p:oleObj name="Equation" r:id="rId11" imgW="1522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456" y="5833285"/>
                        <a:ext cx="36353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SE03_01"/>
          <p:cNvPicPr>
            <a:picLocks noChangeAspect="1" noChangeArrowheads="1"/>
          </p:cNvPicPr>
          <p:nvPr/>
        </p:nvPicPr>
        <p:blipFill>
          <a:blip r:embed="rId2" cstate="print">
            <a:lum bright="-12000" contrast="12000"/>
          </a:blip>
          <a:srcRect l="18285" t="18124" r="18597" b="14375"/>
          <a:stretch>
            <a:fillRect/>
          </a:stretch>
        </p:blipFill>
        <p:spPr bwMode="auto">
          <a:xfrm>
            <a:off x="1955800" y="2273300"/>
            <a:ext cx="5129213" cy="4114800"/>
          </a:xfrm>
          <a:prstGeom prst="rect">
            <a:avLst/>
          </a:prstGeom>
          <a:noFill/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47700" y="469900"/>
            <a:ext cx="6400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Coordinate systems</a:t>
            </a:r>
          </a:p>
          <a:p>
            <a:pPr>
              <a:spcBef>
                <a:spcPct val="50000"/>
              </a:spcBef>
            </a:pPr>
            <a:r>
              <a:rPr lang="en-US"/>
              <a:t>Cartesian coordinates: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481388" y="4881563"/>
            <a:ext cx="1474787" cy="855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H="1" flipV="1">
            <a:off x="2609850" y="4645025"/>
            <a:ext cx="871538" cy="109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5726113" y="58832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abscissa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135188" y="2351088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ordinate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SE03_05"/>
          <p:cNvPicPr>
            <a:picLocks noChangeAspect="1" noChangeArrowheads="1"/>
          </p:cNvPicPr>
          <p:nvPr/>
        </p:nvPicPr>
        <p:blipFill>
          <a:blip r:embed="rId3" cstate="print">
            <a:lum bright="-24000" contrast="18000"/>
          </a:blip>
          <a:srcRect l="18285" t="10625" r="18442" b="7083"/>
          <a:stretch>
            <a:fillRect/>
          </a:stretch>
        </p:blipFill>
        <p:spPr bwMode="auto">
          <a:xfrm>
            <a:off x="508000" y="4737100"/>
            <a:ext cx="2017713" cy="1968500"/>
          </a:xfrm>
          <a:prstGeom prst="rect">
            <a:avLst/>
          </a:prstGeom>
          <a:noFill/>
        </p:spPr>
      </p:pic>
      <p:grpSp>
        <p:nvGrpSpPr>
          <p:cNvPr id="2" name="Group 1"/>
          <p:cNvGrpSpPr/>
          <p:nvPr/>
        </p:nvGrpSpPr>
        <p:grpSpPr>
          <a:xfrm>
            <a:off x="419100" y="279400"/>
            <a:ext cx="8064500" cy="4324410"/>
            <a:chOff x="419100" y="279400"/>
            <a:chExt cx="8064500" cy="4324410"/>
          </a:xfrm>
        </p:grpSpPr>
        <p:sp>
          <p:nvSpPr>
            <p:cNvPr id="88067" name="Text Box 3"/>
            <p:cNvSpPr txBox="1">
              <a:spLocks noChangeArrowheads="1"/>
            </p:cNvSpPr>
            <p:nvPr/>
          </p:nvSpPr>
          <p:spPr bwMode="auto">
            <a:xfrm>
              <a:off x="419100" y="279400"/>
              <a:ext cx="8064500" cy="415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sng" dirty="0"/>
                <a:t>Vectors: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 Represented by arrows (</a:t>
              </a:r>
              <a:r>
                <a:rPr lang="en-US" sz="2400" dirty="0"/>
                <a:t>example: displacement</a:t>
              </a:r>
              <a:r>
                <a:rPr lang="en-US" dirty="0"/>
                <a:t>).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 Tip points away from the starting point.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 Length of the arrow represents the </a:t>
              </a:r>
              <a:r>
                <a:rPr lang="en-US" u="sng" dirty="0" smtClean="0"/>
                <a:t>magnitude.</a:t>
              </a:r>
              <a:r>
                <a:rPr lang="en-US" dirty="0" smtClean="0"/>
                <a:t> </a:t>
              </a:r>
              <a:endParaRPr lang="en-US" dirty="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 In text: a vector is often represented in bold face (</a:t>
              </a:r>
              <a:r>
                <a:rPr lang="en-US" b="1" dirty="0"/>
                <a:t>A</a:t>
              </a:r>
              <a:r>
                <a:rPr lang="en-US" dirty="0"/>
                <a:t>) or by an arrow over the letter;     .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dirty="0"/>
                <a:t>  In text: Magnitude is written as A or </a:t>
              </a:r>
              <a:r>
                <a:rPr lang="en-US" dirty="0" smtClean="0"/>
                <a:t>      .</a:t>
              </a:r>
              <a:endParaRPr lang="en-US" b="1" dirty="0"/>
            </a:p>
          </p:txBody>
        </p:sp>
        <p:graphicFrame>
          <p:nvGraphicFramePr>
            <p:cNvPr id="8806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171524"/>
                </p:ext>
              </p:extLst>
            </p:nvPr>
          </p:nvGraphicFramePr>
          <p:xfrm>
            <a:off x="4884738" y="3219450"/>
            <a:ext cx="4000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90" name="Equation" r:id="rId4" imgW="164880" imgH="203040" progId="Equation.3">
                    <p:embed/>
                  </p:oleObj>
                </mc:Choice>
                <mc:Fallback>
                  <p:oleObj name="Equation" r:id="rId4" imgW="16488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4738" y="3219450"/>
                          <a:ext cx="400050" cy="492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2688304"/>
                </p:ext>
              </p:extLst>
            </p:nvPr>
          </p:nvGraphicFramePr>
          <p:xfrm>
            <a:off x="6063016" y="3765610"/>
            <a:ext cx="558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91" name="Equation" r:id="rId6" imgW="203040" imgH="304560" progId="Equation.3">
                    <p:embed/>
                  </p:oleObj>
                </mc:Choice>
                <mc:Fallback>
                  <p:oleObj name="Equation" r:id="rId6" imgW="203040" imgH="3045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3016" y="3765610"/>
                          <a:ext cx="5588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844799" y="5114094"/>
            <a:ext cx="60746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This four vectors are </a:t>
            </a:r>
            <a:r>
              <a:rPr lang="en-US" sz="2400" dirty="0" smtClean="0"/>
              <a:t>all equal </a:t>
            </a:r>
            <a:r>
              <a:rPr lang="en-US" sz="2400" dirty="0"/>
              <a:t>because they have the same </a:t>
            </a:r>
            <a:r>
              <a:rPr lang="en-US" sz="2400" dirty="0" smtClean="0"/>
              <a:t>magnitude (length) and the </a:t>
            </a:r>
            <a:r>
              <a:rPr lang="en-US" sz="2400" dirty="0"/>
              <a:t>same </a:t>
            </a:r>
            <a:r>
              <a:rPr lang="en-US" sz="2400" dirty="0" smtClean="0"/>
              <a:t>direction.</a:t>
            </a:r>
            <a:endParaRPr lang="en-US" sz="2400" dirty="0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304800" y="4635500"/>
            <a:ext cx="84963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73038" y="179388"/>
            <a:ext cx="3303587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Adding vectors:</a:t>
            </a:r>
            <a:r>
              <a:rPr lang="en-US" sz="4000"/>
              <a:t>  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28600" y="4768850"/>
            <a:ext cx="80518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Draw vector  </a:t>
            </a:r>
            <a:r>
              <a:rPr lang="en-US" sz="2400" b="1"/>
              <a:t>A</a:t>
            </a:r>
            <a:r>
              <a:rPr lang="en-US" sz="2400"/>
              <a:t>.  </a:t>
            </a:r>
          </a:p>
          <a:p>
            <a:pPr>
              <a:spcBef>
                <a:spcPct val="50000"/>
              </a:spcBef>
            </a:pPr>
            <a:r>
              <a:rPr lang="en-US" sz="2400"/>
              <a:t>Draw vector </a:t>
            </a:r>
            <a:r>
              <a:rPr lang="en-US" sz="2400" b="1"/>
              <a:t>B</a:t>
            </a:r>
            <a:r>
              <a:rPr lang="en-US" sz="2400"/>
              <a:t> starting at the tip of vector </a:t>
            </a:r>
            <a:r>
              <a:rPr lang="en-US" sz="2400" b="1"/>
              <a:t>A</a:t>
            </a:r>
            <a:r>
              <a:rPr lang="en-US" sz="2400"/>
              <a:t>.  </a:t>
            </a: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/>
              <a:t>The resultant vector </a:t>
            </a:r>
            <a:r>
              <a:rPr lang="en-US" sz="2400" b="1"/>
              <a:t>R = A + B</a:t>
            </a:r>
            <a:r>
              <a:rPr lang="en-US" sz="2400"/>
              <a:t> is drawn from the tail of </a:t>
            </a:r>
            <a:r>
              <a:rPr lang="en-US" sz="2400" b="1"/>
              <a:t>A</a:t>
            </a:r>
            <a:r>
              <a:rPr lang="en-US" sz="2400"/>
              <a:t> to the tip of </a:t>
            </a:r>
            <a:r>
              <a:rPr lang="en-US" sz="2400" b="1"/>
              <a:t>B</a:t>
            </a:r>
            <a:r>
              <a:rPr lang="en-US" sz="2400"/>
              <a:t>.  </a:t>
            </a:r>
            <a:endParaRPr lang="en-US" sz="2400" b="1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76213" y="957263"/>
            <a:ext cx="552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Graphical method (triangle method):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12725" y="1562100"/>
            <a:ext cx="287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981200" y="4856389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5506813" y="540067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906022" y="5357133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819411" y="592318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57903" y="592318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86200" y="5913662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195458" y="5935434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45028" y="6282417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08000" y="254000"/>
            <a:ext cx="7683500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Adding several vectors together.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08000" y="1135063"/>
            <a:ext cx="74120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Resultant vector </a:t>
            </a:r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dirty="0" smtClean="0"/>
              <a:t>is </a:t>
            </a:r>
            <a:r>
              <a:rPr lang="en-US" sz="2400" dirty="0"/>
              <a:t>drawn from the tail of the first vector to the tip of the last vector. 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508000" y="3124200"/>
            <a:ext cx="287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608013" y="3100388"/>
            <a:ext cx="4205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07813"/>
              </p:ext>
            </p:extLst>
          </p:nvPr>
        </p:nvGraphicFramePr>
        <p:xfrm>
          <a:off x="5530850" y="27908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5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30850" y="27908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809862"/>
              </p:ext>
            </p:extLst>
          </p:nvPr>
        </p:nvGraphicFramePr>
        <p:xfrm>
          <a:off x="586241" y="1695675"/>
          <a:ext cx="2376048" cy="448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6" name="Equation" r:id="rId5" imgW="1143000" imgH="215640" progId="Equation.DSMT4">
                  <p:embed/>
                </p:oleObj>
              </mc:Choice>
              <mc:Fallback>
                <p:oleObj name="Equation" r:id="rId5" imgW="1143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241" y="1695675"/>
                        <a:ext cx="2376048" cy="448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833563" y="6159500"/>
            <a:ext cx="588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(Parallelogram rule of addition)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952500" y="190500"/>
            <a:ext cx="72136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Commutative Law of vector addition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989638" y="5357813"/>
            <a:ext cx="1865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Order does not matter for additions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73038" y="971550"/>
            <a:ext cx="287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872203"/>
              </p:ext>
            </p:extLst>
          </p:nvPr>
        </p:nvGraphicFramePr>
        <p:xfrm>
          <a:off x="3290666" y="5344208"/>
          <a:ext cx="2530365" cy="58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0" name="Equation" r:id="rId3" imgW="876240" imgH="203040" progId="Equation.DSMT4">
                  <p:embed/>
                </p:oleObj>
              </mc:Choice>
              <mc:Fallback>
                <p:oleObj name="Equation" r:id="rId3" imgW="8762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666" y="5344208"/>
                        <a:ext cx="2530365" cy="588509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952500" y="495300"/>
            <a:ext cx="72136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Associative Law of vector addition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190403" y="6248857"/>
            <a:ext cx="675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The order in which vectors are added together does not matter.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17488" y="1317625"/>
            <a:ext cx="287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Example on blackboard: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786927"/>
              </p:ext>
            </p:extLst>
          </p:nvPr>
        </p:nvGraphicFramePr>
        <p:xfrm>
          <a:off x="2088688" y="5355771"/>
          <a:ext cx="4953354" cy="762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Equation" r:id="rId3" imgW="1574640" imgH="241200" progId="Equation.DSMT4">
                  <p:embed/>
                </p:oleObj>
              </mc:Choice>
              <mc:Fallback>
                <p:oleObj name="Equation" r:id="rId3" imgW="15746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688" y="5355771"/>
                        <a:ext cx="4953354" cy="762454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 flipV="1">
            <a:off x="2908300" y="3873500"/>
            <a:ext cx="2997200" cy="16256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 flipV="1">
            <a:off x="2959100" y="4051300"/>
            <a:ext cx="2997200" cy="162560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31800" y="254000"/>
            <a:ext cx="79629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/>
              <a:t>Negative of a vector.</a:t>
            </a:r>
          </a:p>
          <a:p>
            <a:pPr>
              <a:spcBef>
                <a:spcPct val="50000"/>
              </a:spcBef>
            </a:pPr>
            <a:r>
              <a:rPr lang="en-US" dirty="0"/>
              <a:t>The vectors </a:t>
            </a:r>
            <a:r>
              <a:rPr lang="en-US" b="1" dirty="0"/>
              <a:t>A</a:t>
            </a:r>
            <a:r>
              <a:rPr lang="en-US" dirty="0"/>
              <a:t> and –</a:t>
            </a:r>
            <a:r>
              <a:rPr lang="en-US" b="1" dirty="0"/>
              <a:t>A</a:t>
            </a:r>
            <a:r>
              <a:rPr lang="en-US" dirty="0"/>
              <a:t> have the same magnitude but opposite directions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730625" y="4376738"/>
            <a:ext cx="53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/>
              <a:t> 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5229225" y="4452938"/>
            <a:ext cx="56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</a:t>
            </a:r>
            <a:r>
              <a:rPr lang="en-US" b="1"/>
              <a:t>A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83497"/>
              </p:ext>
            </p:extLst>
          </p:nvPr>
        </p:nvGraphicFramePr>
        <p:xfrm>
          <a:off x="3384999" y="2271471"/>
          <a:ext cx="23463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8" name="Equation" r:id="rId3" imgW="812520" imgH="241200" progId="Equation.DSMT4">
                  <p:embed/>
                </p:oleObj>
              </mc:Choice>
              <mc:Fallback>
                <p:oleObj name="Equation" r:id="rId3" imgW="81252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999" y="2271471"/>
                        <a:ext cx="2346325" cy="7000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844357" y="4452938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5444105" y="4529140"/>
            <a:ext cx="237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4991</TotalTime>
  <Words>878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Symbol</vt:lpstr>
      <vt:lpstr>Times New Roman</vt:lpstr>
      <vt:lpstr>Wingdings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UNC-CH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 Guthold</dc:creator>
  <cp:lastModifiedBy>Guthold, Martin</cp:lastModifiedBy>
  <cp:revision>159</cp:revision>
  <cp:lastPrinted>2018-09-06T15:35:56Z</cp:lastPrinted>
  <dcterms:created xsi:type="dcterms:W3CDTF">2001-05-17T16:12:03Z</dcterms:created>
  <dcterms:modified xsi:type="dcterms:W3CDTF">2018-09-06T18:02:23Z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>guthold@cs.unc.edu</vt:lpwstr>
  </property>
  <property fmtid="{D5CDD505-2E9C-101B-9397-08002B2CF9AE}" pid="8" name="HomePage">
    <vt:lpwstr>http://www.cs.unc.edu/~guthold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\\Buzzard\guthold\public_html\physics25</vt:lpwstr>
  </property>
</Properties>
</file>