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78" r:id="rId9"/>
    <p:sldId id="266" r:id="rId10"/>
    <p:sldId id="267" r:id="rId11"/>
    <p:sldId id="268" r:id="rId12"/>
    <p:sldId id="269" r:id="rId13"/>
    <p:sldId id="270" r:id="rId14"/>
    <p:sldId id="271" r:id="rId15"/>
    <p:sldId id="287" r:id="rId16"/>
    <p:sldId id="289" r:id="rId17"/>
    <p:sldId id="290" r:id="rId18"/>
    <p:sldId id="288" r:id="rId19"/>
    <p:sldId id="291" r:id="rId20"/>
    <p:sldId id="272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>
          <p15:clr>
            <a:srgbClr val="A4A3A4"/>
          </p15:clr>
        </p15:guide>
        <p15:guide id="2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7C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667" autoAdjust="0"/>
    <p:restoredTop sz="90929"/>
  </p:normalViewPr>
  <p:slideViewPr>
    <p:cSldViewPr snapToGrid="0">
      <p:cViewPr>
        <p:scale>
          <a:sx n="20" d="100"/>
          <a:sy n="20" d="100"/>
        </p:scale>
        <p:origin x="2208" y="732"/>
      </p:cViewPr>
      <p:guideLst>
        <p:guide orient="horz" pos="2121"/>
        <p:guide pos="287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0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6.xml"/><Relationship Id="rId2" Type="http://schemas.openxmlformats.org/officeDocument/2006/relationships/slide" Target="slides/slide24.xml"/><Relationship Id="rId1" Type="http://schemas.openxmlformats.org/officeDocument/2006/relationships/slide" Target="slides/slide2.xml"/><Relationship Id="rId4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253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B3D2F0-AE04-49F4-8BA1-7F9F5A3A05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0347A-436F-44F8-B62B-800E0FFDA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94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241AE-4DD9-461D-930F-927102E86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13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544C3-7120-4818-9D79-F5062E5FB4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91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86E58-E70E-4E42-8C70-AA4272380D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97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76700-060F-43B3-88F7-6A72206EB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52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AB7E1-75BD-483F-B613-4BE7D5D90D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10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2690D-D114-482A-95DE-0B65C2433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1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DDD4B-C158-4B1C-9DD5-79F54E4011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40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86629-1E9D-457B-82C0-CD344FA3BE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02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2BF66-45A7-4BB3-BC20-95E1452BB9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99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4B492-A459-49C8-B3AB-21F0BA4C9A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98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0357D8-3203-4EF2-90F4-13A68DCC87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8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2263" y="4579938"/>
            <a:ext cx="8499475" cy="2109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Chapter 20 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/>
              <a:t>Heat, specific heat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/>
              <a:t>  Internal energy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/>
              <a:t>  First law of thermodynamics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7163" y="98425"/>
            <a:ext cx="8828087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/>
              <a:t>Part 3 Thermodynamics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3200" b="1"/>
              <a:t>Chapter 20: Heat and the First Law of Thermodynamics</a:t>
            </a:r>
            <a:endParaRPr lang="en-US" alt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14388" y="2057400"/>
            <a:ext cx="7515225" cy="2109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Reading assignment: 		Chapter 20.1 to 20.5, 20.7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/>
              <a:t>Homework :	(due Monday, June 30, 2003):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/>
              <a:t>Problems:	Chapter 19:  1, </a:t>
            </a:r>
            <a:r>
              <a:rPr lang="en-US" altLang="en-US" u="sng"/>
              <a:t>14</a:t>
            </a:r>
            <a:r>
              <a:rPr lang="en-US" altLang="en-US"/>
              <a:t>, 17, </a:t>
            </a:r>
            <a:r>
              <a:rPr lang="en-US" altLang="en-US" u="sng"/>
              <a:t>28</a:t>
            </a:r>
            <a:r>
              <a:rPr lang="en-US" altLang="en-US"/>
              <a:t>, 30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/>
              <a:t>		Chapter 20:  3, 5, 13, 20, 28	</a:t>
            </a:r>
            <a:endParaRPr lang="en-US" altLang="en-US" sz="140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041900" y="3219450"/>
            <a:ext cx="404813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227513" y="3795713"/>
            <a:ext cx="303212" cy="31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559300" y="3795713"/>
            <a:ext cx="312738" cy="29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903788" y="3783013"/>
            <a:ext cx="40481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22263" y="261938"/>
            <a:ext cx="6700837" cy="528637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Work and Heat in Thermodynamic Processes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04850" y="1654175"/>
            <a:ext cx="5067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Work done by (or on) a gas: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097463" y="1000125"/>
          <a:ext cx="3684587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3" imgW="761760" imgH="622080" progId="Equation.3">
                  <p:embed/>
                </p:oleObj>
              </mc:Choice>
              <mc:Fallback>
                <p:oleObj name="Equation" r:id="rId3" imgW="761760" imgH="622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1000125"/>
                        <a:ext cx="3684587" cy="1827213"/>
                      </a:xfrm>
                      <a:prstGeom prst="rect">
                        <a:avLst/>
                      </a:prstGeom>
                      <a:solidFill>
                        <a:srgbClr val="FF7C8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8" name="Picture 6" descr="D:\SERWAY\CHAP20\SE20_03.PCT"/>
          <p:cNvPicPr>
            <a:picLocks noChangeAspect="1" noChangeArrowheads="1"/>
          </p:cNvPicPr>
          <p:nvPr/>
        </p:nvPicPr>
        <p:blipFill>
          <a:blip r:embed="rId5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6" t="9531" r="19531" b="5937"/>
          <a:stretch>
            <a:fillRect/>
          </a:stretch>
        </p:blipFill>
        <p:spPr bwMode="auto">
          <a:xfrm>
            <a:off x="987425" y="3724275"/>
            <a:ext cx="2535238" cy="2576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D:\SERWAY\CHAP20\SE20_04.PCT"/>
          <p:cNvPicPr>
            <a:picLocks noChangeAspect="1" noChangeArrowheads="1"/>
          </p:cNvPicPr>
          <p:nvPr/>
        </p:nvPicPr>
        <p:blipFill>
          <a:blip r:embed="rId6">
            <a:lum bright="-3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7" t="15495" r="21019" b="11563"/>
          <a:stretch>
            <a:fillRect/>
          </a:stretch>
        </p:blipFill>
        <p:spPr bwMode="auto">
          <a:xfrm>
            <a:off x="5048250" y="3367088"/>
            <a:ext cx="3390900" cy="323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324600" y="3409950"/>
            <a:ext cx="2593975" cy="95567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Work = Area under P-V curve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650875" y="185738"/>
          <a:ext cx="3219450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3" imgW="761760" imgH="622080" progId="Equation.3">
                  <p:embed/>
                </p:oleObj>
              </mc:Choice>
              <mc:Fallback>
                <p:oleObj name="Equation" r:id="rId3" imgW="761760" imgH="6220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185738"/>
                        <a:ext cx="3219450" cy="1597025"/>
                      </a:xfrm>
                      <a:prstGeom prst="rect">
                        <a:avLst/>
                      </a:prstGeom>
                      <a:solidFill>
                        <a:srgbClr val="FF7C8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57250" y="1951038"/>
            <a:ext cx="7405688" cy="26670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en-US" sz="2800" u="sng"/>
              <a:t>To evaluate this integral we need to know: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/>
              <a:t>  The initial and the final volume V</a:t>
            </a:r>
            <a:r>
              <a:rPr lang="en-US" altLang="en-US" sz="2800" baseline="-25000"/>
              <a:t>i</a:t>
            </a:r>
            <a:r>
              <a:rPr lang="en-US" altLang="en-US" sz="2800"/>
              <a:t>, V</a:t>
            </a:r>
            <a:r>
              <a:rPr lang="en-US" altLang="en-US" sz="2800" baseline="-25000"/>
              <a:t>f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/>
              <a:t>  P as a function of V (P is often not constant).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sym typeface="Wingdings" panose="05000000000000000000" pitchFamily="2" charset="2"/>
              </a:rPr>
              <a:t> Work does depend on the path taken!!</a:t>
            </a:r>
            <a:endParaRPr lang="en-US" altLang="en-US" sz="280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641850" y="615950"/>
            <a:ext cx="4017963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If volume is decreasing, work is negative. </a:t>
            </a:r>
          </a:p>
          <a:p>
            <a:pPr>
              <a:spcBef>
                <a:spcPct val="50000"/>
              </a:spcBef>
            </a:pPr>
            <a:r>
              <a:rPr lang="en-US" altLang="en-US" sz="1800"/>
              <a:t>If volume is increasing, work is positive. </a:t>
            </a:r>
          </a:p>
        </p:txBody>
      </p:sp>
      <p:pic>
        <p:nvPicPr>
          <p:cNvPr id="24581" name="Picture 5" descr="D:\SERWAY\CHAP20\SE20_05.PCT"/>
          <p:cNvPicPr>
            <a:picLocks noChangeAspect="1" noChangeArrowheads="1"/>
          </p:cNvPicPr>
          <p:nvPr/>
        </p:nvPicPr>
        <p:blipFill>
          <a:blip r:embed="rId5">
            <a:lum bright="-60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t="29506" r="2226" b="30103"/>
          <a:stretch>
            <a:fillRect/>
          </a:stretch>
        </p:blipFill>
        <p:spPr bwMode="auto">
          <a:xfrm>
            <a:off x="647700" y="4784725"/>
            <a:ext cx="7810500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SERWAY\CHAP20\SE20_05.PCT"/>
          <p:cNvPicPr>
            <a:picLocks noChangeAspect="1" noChangeArrowheads="1"/>
          </p:cNvPicPr>
          <p:nvPr/>
        </p:nvPicPr>
        <p:blipFill>
          <a:blip r:embed="rId3">
            <a:lum bright="-60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t="29506" r="2226" b="30103"/>
          <a:stretch>
            <a:fillRect/>
          </a:stretch>
        </p:blipFill>
        <p:spPr bwMode="auto">
          <a:xfrm>
            <a:off x="323850" y="7938"/>
            <a:ext cx="8491538" cy="236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3038475" y="2451100"/>
            <a:ext cx="0" cy="434816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6070600" y="2308225"/>
            <a:ext cx="0" cy="4549775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60363" y="2733675"/>
            <a:ext cx="2443162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859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57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289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861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433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005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577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000"/>
              <a:t>Reduce pressure from P</a:t>
            </a:r>
            <a:r>
              <a:rPr lang="en-US" altLang="en-US" sz="2000" baseline="-25000"/>
              <a:t>i</a:t>
            </a:r>
            <a:r>
              <a:rPr lang="en-US" altLang="en-US" sz="2000"/>
              <a:t> to P</a:t>
            </a:r>
            <a:r>
              <a:rPr lang="en-US" altLang="en-US" sz="2000" baseline="-25000"/>
              <a:t>f</a:t>
            </a:r>
            <a:r>
              <a:rPr lang="en-US" altLang="en-US" sz="2000"/>
              <a:t> at </a:t>
            </a:r>
            <a:r>
              <a:rPr lang="en-US" altLang="en-US" sz="2000" u="sng"/>
              <a:t>constant volume</a:t>
            </a:r>
            <a:r>
              <a:rPr lang="en-US" altLang="en-US" sz="2000"/>
              <a:t> by cooling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000"/>
              <a:t>Expand gas from V</a:t>
            </a:r>
            <a:r>
              <a:rPr lang="en-US" altLang="en-US" sz="2000" baseline="-25000"/>
              <a:t>i</a:t>
            </a:r>
            <a:r>
              <a:rPr lang="en-US" altLang="en-US" sz="2000"/>
              <a:t> to V</a:t>
            </a:r>
            <a:r>
              <a:rPr lang="en-US" altLang="en-US" sz="2000" baseline="-25000"/>
              <a:t>f</a:t>
            </a:r>
            <a:r>
              <a:rPr lang="en-US" altLang="en-US" sz="2000"/>
              <a:t> at </a:t>
            </a:r>
            <a:r>
              <a:rPr lang="en-US" altLang="en-US" sz="2000" u="sng"/>
              <a:t>constant pressure</a:t>
            </a:r>
            <a:r>
              <a:rPr lang="en-US" altLang="en-US" sz="2000"/>
              <a:t>. 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335338" y="2733675"/>
            <a:ext cx="2443162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859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57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289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861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433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005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577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000"/>
              <a:t>Expand gas from V</a:t>
            </a:r>
            <a:r>
              <a:rPr lang="en-US" altLang="en-US" sz="2000" baseline="-25000"/>
              <a:t>i</a:t>
            </a:r>
            <a:r>
              <a:rPr lang="en-US" altLang="en-US" sz="2000"/>
              <a:t> to V</a:t>
            </a:r>
            <a:r>
              <a:rPr lang="en-US" altLang="en-US" sz="2000" baseline="-25000"/>
              <a:t>f</a:t>
            </a:r>
            <a:r>
              <a:rPr lang="en-US" altLang="en-US" sz="2000"/>
              <a:t> at </a:t>
            </a:r>
            <a:r>
              <a:rPr lang="en-US" altLang="en-US" sz="2000" u="sng"/>
              <a:t>constant pressure</a:t>
            </a:r>
            <a:r>
              <a:rPr lang="en-US" altLang="en-US" sz="2000"/>
              <a:t>.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000"/>
              <a:t>Reduce pressure from P</a:t>
            </a:r>
            <a:r>
              <a:rPr lang="en-US" altLang="en-US" sz="2000" baseline="-25000"/>
              <a:t>i</a:t>
            </a:r>
            <a:r>
              <a:rPr lang="en-US" altLang="en-US" sz="2000"/>
              <a:t> to P</a:t>
            </a:r>
            <a:r>
              <a:rPr lang="en-US" altLang="en-US" sz="2000" baseline="-25000"/>
              <a:t>f</a:t>
            </a:r>
            <a:r>
              <a:rPr lang="en-US" altLang="en-US" sz="2000"/>
              <a:t> at </a:t>
            </a:r>
            <a:r>
              <a:rPr lang="en-US" altLang="en-US" sz="2000" u="sng"/>
              <a:t>constant volume</a:t>
            </a:r>
            <a:r>
              <a:rPr lang="en-US" altLang="en-US" sz="2000"/>
              <a:t> by cooling.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365875" y="2825750"/>
            <a:ext cx="24431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859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57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289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861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433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005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577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Pressure and Volume change continuously at </a:t>
            </a:r>
            <a:r>
              <a:rPr lang="en-US" altLang="en-US" sz="2000" u="sng"/>
              <a:t>constant temperature.</a:t>
            </a:r>
            <a:r>
              <a:rPr lang="en-US" altLang="en-US" sz="2000"/>
              <a:t> </a:t>
            </a:r>
          </a:p>
        </p:txBody>
      </p:sp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6424613" y="5148263"/>
          <a:ext cx="2316162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Equation" r:id="rId4" imgW="1180800" imgH="457200" progId="Equation.3">
                  <p:embed/>
                </p:oleObj>
              </mc:Choice>
              <mc:Fallback>
                <p:oleObj name="Equation" r:id="rId4" imgW="11808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3" y="5148263"/>
                        <a:ext cx="2316162" cy="1089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3570288" y="5337175"/>
          <a:ext cx="2274887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Equation" r:id="rId6" imgW="1066680" imgH="253800" progId="Equation.3">
                  <p:embed/>
                </p:oleObj>
              </mc:Choice>
              <mc:Fallback>
                <p:oleObj name="Equation" r:id="rId6" imgW="1066680" imgH="253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5337175"/>
                        <a:ext cx="2274887" cy="658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423863" y="5337175"/>
          <a:ext cx="23193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Equation" r:id="rId8" imgW="1117440" imgH="253800" progId="Equation.3">
                  <p:embed/>
                </p:oleObj>
              </mc:Choice>
              <mc:Fallback>
                <p:oleObj name="Equation" r:id="rId8" imgW="1117440" imgH="253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5337175"/>
                        <a:ext cx="2319337" cy="641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79425" y="479425"/>
            <a:ext cx="3432175" cy="10144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Blackboard example 20. 4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Problem 20.20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7063" y="2112963"/>
            <a:ext cx="7870825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Gas in a container is at a pressure of 1.50 atm and a volume of 4.00 m</a:t>
            </a:r>
            <a:r>
              <a:rPr lang="en-US" altLang="en-US" baseline="30000"/>
              <a:t>3</a:t>
            </a:r>
            <a:r>
              <a:rPr lang="en-US" altLang="en-US"/>
              <a:t>. What is the work done by the gas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altLang="en-US"/>
              <a:t>If it expands at constant pressure to twice its initial volume.  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altLang="en-US"/>
              <a:t>If it is compressed at constant pressure to one quarter of its initial volume?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46075" y="290513"/>
            <a:ext cx="6624638" cy="107632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The first law of Thermodynamics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(Generalization of Conservation of energy)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04850" y="1528763"/>
            <a:ext cx="6700838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There are two ways to transfer energy between a  system and its surroundings: </a:t>
            </a:r>
            <a:r>
              <a:rPr lang="en-US" altLang="en-US" sz="2800">
                <a:solidFill>
                  <a:srgbClr val="FF0000"/>
                </a:solidFill>
              </a:rPr>
              <a:t>Heat, Q &amp; Work W.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65175" y="2757488"/>
            <a:ext cx="5756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The change in </a:t>
            </a:r>
            <a:r>
              <a:rPr lang="en-US" altLang="en-US" b="1" i="1"/>
              <a:t>internal energy</a:t>
            </a:r>
            <a:r>
              <a:rPr lang="en-US" altLang="en-US"/>
              <a:t> of a system is given by:</a:t>
            </a: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2244725" y="3455988"/>
          <a:ext cx="462597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3" imgW="914400" imgH="228600" progId="Equation.3">
                  <p:embed/>
                </p:oleObj>
              </mc:Choice>
              <mc:Fallback>
                <p:oleObj name="Equation" r:id="rId3" imgW="9144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5" y="3455988"/>
                        <a:ext cx="4625975" cy="11572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42913" y="4772025"/>
            <a:ext cx="8386762" cy="4667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The internal energy of an ISOLATED system remains constant!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00063" y="5786438"/>
            <a:ext cx="82867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Note:  	Work done by system is positive; Work done on system is negative. 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	Heat into system is positive, heat out of system is negative.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28663" y="828675"/>
            <a:ext cx="7986712" cy="15621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/>
              <a:t>Special process: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Closed cycle (beginning point is same as ending point). 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	</a:t>
            </a:r>
            <a:r>
              <a:rPr lang="en-US" altLang="en-US">
                <a:latin typeface="Symbol" panose="05050102010706020507" pitchFamily="18" charset="2"/>
              </a:rPr>
              <a:t>D</a:t>
            </a:r>
            <a:r>
              <a:rPr lang="en-US" altLang="en-US"/>
              <a:t>E</a:t>
            </a:r>
            <a:r>
              <a:rPr lang="en-US" altLang="en-US" baseline="-25000"/>
              <a:t>int</a:t>
            </a:r>
            <a:r>
              <a:rPr lang="en-US" altLang="en-US"/>
              <a:t> = 0 </a:t>
            </a:r>
            <a:r>
              <a:rPr lang="en-US" altLang="en-US">
                <a:sym typeface="Wingdings" panose="05000000000000000000" pitchFamily="2" charset="2"/>
              </a:rPr>
              <a:t> W = Q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771525" y="3071813"/>
            <a:ext cx="7958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In such a process, the work W done on the system is all converted into heat Q.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728663" y="828675"/>
            <a:ext cx="7986712" cy="19272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/>
              <a:t>Special process:</a:t>
            </a:r>
          </a:p>
          <a:p>
            <a:pPr>
              <a:spcBef>
                <a:spcPct val="50000"/>
              </a:spcBef>
              <a:buFontTx/>
              <a:buAutoNum type="arabicPeriod" startAt="2"/>
            </a:pPr>
            <a:r>
              <a:rPr lang="en-US" altLang="en-US" u="sng"/>
              <a:t>Adiabatic process</a:t>
            </a:r>
            <a:r>
              <a:rPr lang="en-US" altLang="en-US"/>
              <a:t> (No energy enters or leaves the system as heat)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	</a:t>
            </a:r>
            <a:r>
              <a:rPr lang="en-US" altLang="en-US">
                <a:sym typeface="Wingdings" panose="05000000000000000000" pitchFamily="2" charset="2"/>
              </a:rPr>
              <a:t>Q = 0  </a:t>
            </a:r>
            <a:r>
              <a:rPr lang="en-US" altLang="en-US">
                <a:latin typeface="Symbol" panose="05050102010706020507" pitchFamily="18" charset="2"/>
              </a:rPr>
              <a:t>D</a:t>
            </a:r>
            <a:r>
              <a:rPr lang="en-US" altLang="en-US"/>
              <a:t>E</a:t>
            </a:r>
            <a:r>
              <a:rPr lang="en-US" altLang="en-US" baseline="-25000"/>
              <a:t>int</a:t>
            </a:r>
            <a:r>
              <a:rPr lang="en-US" altLang="en-US"/>
              <a:t> = – W 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755650" y="2971800"/>
            <a:ext cx="78327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5613" indent="-455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69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Examples: </a:t>
            </a:r>
          </a:p>
          <a:p>
            <a:pPr>
              <a:buFontTx/>
              <a:buChar char="-"/>
            </a:pPr>
            <a:r>
              <a:rPr lang="en-US" altLang="en-US"/>
              <a:t>Heat-insulated systems</a:t>
            </a:r>
          </a:p>
          <a:p>
            <a:pPr>
              <a:buFontTx/>
              <a:buChar char="-"/>
            </a:pPr>
            <a:r>
              <a:rPr lang="en-US" altLang="en-US"/>
              <a:t>Very fast processes, so that there is no heat exchange with environment.</a:t>
            </a:r>
          </a:p>
          <a:p>
            <a:pPr>
              <a:buFontTx/>
              <a:buChar char="-"/>
            </a:pPr>
            <a:r>
              <a:rPr lang="en-US" altLang="en-US"/>
              <a:t>Internal combustion machine (cars).</a:t>
            </a:r>
          </a:p>
          <a:p>
            <a:pPr>
              <a:buFontTx/>
              <a:buChar char="-"/>
            </a:pPr>
            <a:r>
              <a:rPr lang="en-US" altLang="en-US"/>
              <a:t>Diesel engines (trucks).</a:t>
            </a:r>
          </a:p>
          <a:p>
            <a:pPr>
              <a:buFontTx/>
              <a:buChar char="-"/>
            </a:pPr>
            <a:r>
              <a:rPr lang="en-US" altLang="en-US"/>
              <a:t>Fire syringe demo.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728663" y="828675"/>
            <a:ext cx="7986712" cy="15621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/>
              <a:t>Special process:</a:t>
            </a:r>
          </a:p>
          <a:p>
            <a:pPr>
              <a:spcBef>
                <a:spcPct val="50000"/>
              </a:spcBef>
              <a:buFontTx/>
              <a:buAutoNum type="arabicPeriod" startAt="3"/>
            </a:pPr>
            <a:r>
              <a:rPr lang="en-US" altLang="en-US" u="sng"/>
              <a:t>Isovolumetric process</a:t>
            </a:r>
            <a:r>
              <a:rPr lang="en-US" altLang="en-US"/>
              <a:t> (Process occurs at constant volume).  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	</a:t>
            </a:r>
            <a:r>
              <a:rPr lang="en-US" altLang="en-US">
                <a:latin typeface="Symbol" panose="05050102010706020507" pitchFamily="18" charset="2"/>
              </a:rPr>
              <a:t>D</a:t>
            </a:r>
            <a:r>
              <a:rPr lang="en-US" altLang="en-US"/>
              <a:t>V = 0 </a:t>
            </a:r>
            <a:r>
              <a:rPr lang="en-US" altLang="en-US">
                <a:sym typeface="Wingdings" panose="05000000000000000000" pitchFamily="2" charset="2"/>
              </a:rPr>
              <a:t> W = 0  </a:t>
            </a:r>
            <a:r>
              <a:rPr lang="en-US" altLang="en-US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en-US">
                <a:sym typeface="Wingdings" panose="05000000000000000000" pitchFamily="2" charset="2"/>
              </a:rPr>
              <a:t>E</a:t>
            </a:r>
            <a:r>
              <a:rPr lang="en-US" altLang="en-US" baseline="-25000">
                <a:sym typeface="Wingdings" panose="05000000000000000000" pitchFamily="2" charset="2"/>
              </a:rPr>
              <a:t>int</a:t>
            </a:r>
            <a:r>
              <a:rPr lang="en-US" altLang="en-US">
                <a:sym typeface="Wingdings" panose="05000000000000000000" pitchFamily="2" charset="2"/>
              </a:rPr>
              <a:t> = Q</a:t>
            </a:r>
            <a:r>
              <a:rPr lang="en-US" altLang="en-US"/>
              <a:t> 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21113" y="3162300"/>
            <a:ext cx="46005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859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57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289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861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433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005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577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Energy is added by heat to a system kept at constant volume. 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Example: Sealed container in fire.   </a:t>
            </a: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1157288" y="4486275"/>
            <a:ext cx="2457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V="1">
            <a:off x="1171575" y="2814638"/>
            <a:ext cx="0" cy="1671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685925" y="3429000"/>
            <a:ext cx="42863" cy="7715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1657350" y="3386138"/>
            <a:ext cx="100013" cy="1000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1681163" y="4138613"/>
            <a:ext cx="100012" cy="1000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557338" y="443388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latin typeface="Arial Unicode MS" pitchFamily="34" charset="-128"/>
                <a:ea typeface="Arial Unicode MS" pitchFamily="34" charset="-128"/>
              </a:rPr>
              <a:t>V</a:t>
            </a:r>
            <a:r>
              <a:rPr lang="en-US" altLang="en-US" sz="1800" b="1" baseline="-25000">
                <a:latin typeface="Arial Unicode MS" pitchFamily="34" charset="-128"/>
                <a:ea typeface="Arial Unicode MS" pitchFamily="34" charset="-128"/>
              </a:rPr>
              <a:t>i</a:t>
            </a:r>
            <a:endParaRPr lang="en-US" altLang="en-US" sz="1800" b="1"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338513" y="4552950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 Unicode MS" pitchFamily="34" charset="-128"/>
                <a:ea typeface="Arial Unicode MS" pitchFamily="34" charset="-128"/>
              </a:rPr>
              <a:t>V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2833688" y="443388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latin typeface="Arial Unicode MS" pitchFamily="34" charset="-128"/>
                <a:ea typeface="Arial Unicode MS" pitchFamily="34" charset="-128"/>
              </a:rPr>
              <a:t>V</a:t>
            </a:r>
            <a:r>
              <a:rPr lang="en-US" altLang="en-US" sz="1800" b="1" baseline="-25000">
                <a:latin typeface="Arial Unicode MS" pitchFamily="34" charset="-128"/>
                <a:ea typeface="Arial Unicode MS" pitchFamily="34" charset="-128"/>
              </a:rPr>
              <a:t>f</a:t>
            </a:r>
            <a:endParaRPr lang="en-US" altLang="en-US" sz="1800" b="1"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661988" y="2662238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 Unicode MS" pitchFamily="34" charset="-128"/>
                <a:ea typeface="Arial Unicode MS" pitchFamily="34" charset="-128"/>
              </a:rPr>
              <a:t>P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1576388" y="30337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latin typeface="Arial Unicode MS" pitchFamily="34" charset="-128"/>
                <a:ea typeface="Arial Unicode MS" pitchFamily="34" charset="-128"/>
              </a:rPr>
              <a:t>i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1743075" y="400526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latin typeface="Arial Unicode MS" pitchFamily="34" charset="-128"/>
                <a:ea typeface="Arial Unicode MS" pitchFamily="34" charset="-128"/>
              </a:rPr>
              <a:t>f</a:t>
            </a: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3848100" y="5472113"/>
            <a:ext cx="1463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en-US">
                <a:sym typeface="Wingdings" panose="05000000000000000000" pitchFamily="2" charset="2"/>
              </a:rPr>
              <a:t>E</a:t>
            </a:r>
            <a:r>
              <a:rPr lang="en-US" altLang="en-US" baseline="-25000">
                <a:sym typeface="Wingdings" panose="05000000000000000000" pitchFamily="2" charset="2"/>
              </a:rPr>
              <a:t>int</a:t>
            </a:r>
            <a:r>
              <a:rPr lang="en-US" altLang="en-US">
                <a:sym typeface="Wingdings" panose="05000000000000000000" pitchFamily="2" charset="2"/>
              </a:rPr>
              <a:t> = Q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728663" y="828675"/>
            <a:ext cx="7986712" cy="15621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/>
              <a:t>Special process:</a:t>
            </a:r>
          </a:p>
          <a:p>
            <a:pPr>
              <a:spcBef>
                <a:spcPct val="50000"/>
              </a:spcBef>
              <a:buFontTx/>
              <a:buAutoNum type="arabicPeriod" startAt="4"/>
            </a:pPr>
            <a:r>
              <a:rPr lang="en-US" altLang="en-US" u="sng"/>
              <a:t>Isobaric process</a:t>
            </a:r>
            <a:r>
              <a:rPr lang="en-US" altLang="en-US"/>
              <a:t> (Process occurs at constant pressure).  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	</a:t>
            </a:r>
            <a:r>
              <a:rPr lang="en-US" altLang="en-US">
                <a:latin typeface="Symbol" panose="05050102010706020507" pitchFamily="18" charset="2"/>
              </a:rPr>
              <a:t>D</a:t>
            </a:r>
            <a:r>
              <a:rPr lang="en-US" altLang="en-US"/>
              <a:t>P = 0;	 W, Q and </a:t>
            </a:r>
            <a:r>
              <a:rPr lang="en-US" altLang="en-US">
                <a:latin typeface="Symbol" panose="05050102010706020507" pitchFamily="18" charset="2"/>
              </a:rPr>
              <a:t>D</a:t>
            </a:r>
            <a:r>
              <a:rPr lang="en-US" altLang="en-US"/>
              <a:t>E</a:t>
            </a:r>
            <a:r>
              <a:rPr lang="en-US" altLang="en-US" baseline="-25000"/>
              <a:t>int</a:t>
            </a:r>
            <a:r>
              <a:rPr lang="en-US" altLang="en-US"/>
              <a:t> usually all change. 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821113" y="3162300"/>
            <a:ext cx="3929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859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57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289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861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433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005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577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Gas expands from V</a:t>
            </a:r>
            <a:r>
              <a:rPr lang="en-US" altLang="en-US" sz="2000" baseline="-25000"/>
              <a:t>i</a:t>
            </a:r>
            <a:r>
              <a:rPr lang="en-US" altLang="en-US" sz="2000"/>
              <a:t> to V</a:t>
            </a:r>
            <a:r>
              <a:rPr lang="en-US" altLang="en-US" sz="2000" baseline="-25000"/>
              <a:t>f</a:t>
            </a:r>
            <a:r>
              <a:rPr lang="en-US" altLang="en-US" sz="2000"/>
              <a:t> at constant pressure P. </a:t>
            </a:r>
          </a:p>
        </p:txBody>
      </p:sp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3694113" y="5321300"/>
          <a:ext cx="21986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2" name="Equation" r:id="rId3" imgW="1041120" imgH="253800" progId="Equation.3">
                  <p:embed/>
                </p:oleObj>
              </mc:Choice>
              <mc:Fallback>
                <p:oleObj name="Equation" r:id="rId3" imgW="1041120" imgH="253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13" y="5321300"/>
                        <a:ext cx="219868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1157288" y="4486275"/>
            <a:ext cx="2457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V="1">
            <a:off x="1171575" y="2814638"/>
            <a:ext cx="0" cy="1671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1685925" y="3429000"/>
            <a:ext cx="1357313" cy="104298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Oval 20"/>
          <p:cNvSpPr>
            <a:spLocks noChangeArrowheads="1"/>
          </p:cNvSpPr>
          <p:nvPr/>
        </p:nvSpPr>
        <p:spPr bwMode="auto">
          <a:xfrm>
            <a:off x="1657350" y="3386138"/>
            <a:ext cx="100013" cy="1000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3" name="Oval 33"/>
          <p:cNvSpPr>
            <a:spLocks noChangeArrowheads="1"/>
          </p:cNvSpPr>
          <p:nvPr/>
        </p:nvSpPr>
        <p:spPr bwMode="auto">
          <a:xfrm>
            <a:off x="2952750" y="3381375"/>
            <a:ext cx="100013" cy="1000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>
            <a:off x="1557338" y="443388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latin typeface="Arial Unicode MS" pitchFamily="34" charset="-128"/>
                <a:ea typeface="Arial Unicode MS" pitchFamily="34" charset="-128"/>
              </a:rPr>
              <a:t>V</a:t>
            </a:r>
            <a:r>
              <a:rPr lang="en-US" altLang="en-US" sz="1800" b="1" baseline="-25000">
                <a:latin typeface="Arial Unicode MS" pitchFamily="34" charset="-128"/>
                <a:ea typeface="Arial Unicode MS" pitchFamily="34" charset="-128"/>
              </a:rPr>
              <a:t>i</a:t>
            </a:r>
            <a:endParaRPr lang="en-US" altLang="en-US" sz="1800" b="1"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46115" name="Text Box 35"/>
          <p:cNvSpPr txBox="1">
            <a:spLocks noChangeArrowheads="1"/>
          </p:cNvSpPr>
          <p:nvPr/>
        </p:nvSpPr>
        <p:spPr bwMode="auto">
          <a:xfrm>
            <a:off x="3338513" y="4552950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 Unicode MS" pitchFamily="34" charset="-128"/>
                <a:ea typeface="Arial Unicode MS" pitchFamily="34" charset="-128"/>
              </a:rPr>
              <a:t>V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2833688" y="443388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latin typeface="Arial Unicode MS" pitchFamily="34" charset="-128"/>
                <a:ea typeface="Arial Unicode MS" pitchFamily="34" charset="-128"/>
              </a:rPr>
              <a:t>V</a:t>
            </a:r>
            <a:r>
              <a:rPr lang="en-US" altLang="en-US" sz="1800" b="1" baseline="-25000">
                <a:latin typeface="Arial Unicode MS" pitchFamily="34" charset="-128"/>
                <a:ea typeface="Arial Unicode MS" pitchFamily="34" charset="-128"/>
              </a:rPr>
              <a:t>f</a:t>
            </a:r>
            <a:endParaRPr lang="en-US" altLang="en-US" sz="1800" b="1"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661988" y="2662238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 Unicode MS" pitchFamily="34" charset="-128"/>
                <a:ea typeface="Arial Unicode MS" pitchFamily="34" charset="-128"/>
              </a:rPr>
              <a:t>P</a:t>
            </a:r>
          </a:p>
        </p:txBody>
      </p:sp>
      <p:sp>
        <p:nvSpPr>
          <p:cNvPr id="46118" name="Text Box 38"/>
          <p:cNvSpPr txBox="1">
            <a:spLocks noChangeArrowheads="1"/>
          </p:cNvSpPr>
          <p:nvPr/>
        </p:nvSpPr>
        <p:spPr bwMode="auto">
          <a:xfrm>
            <a:off x="1576388" y="30337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latin typeface="Arial Unicode MS" pitchFamily="34" charset="-128"/>
                <a:ea typeface="Arial Unicode MS" pitchFamily="34" charset="-128"/>
              </a:rPr>
              <a:t>i</a:t>
            </a:r>
          </a:p>
        </p:txBody>
      </p:sp>
      <p:sp>
        <p:nvSpPr>
          <p:cNvPr id="46120" name="Text Box 40"/>
          <p:cNvSpPr txBox="1">
            <a:spLocks noChangeArrowheads="1"/>
          </p:cNvSpPr>
          <p:nvPr/>
        </p:nvSpPr>
        <p:spPr bwMode="auto">
          <a:xfrm>
            <a:off x="2871788" y="30337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latin typeface="Arial Unicode MS" pitchFamily="34" charset="-128"/>
                <a:ea typeface="Arial Unicode MS" pitchFamily="34" charset="-128"/>
              </a:rPr>
              <a:t>f</a:t>
            </a:r>
          </a:p>
        </p:txBody>
      </p:sp>
      <p:sp>
        <p:nvSpPr>
          <p:cNvPr id="46121" name="Text Box 41"/>
          <p:cNvSpPr txBox="1">
            <a:spLocks noChangeArrowheads="1"/>
          </p:cNvSpPr>
          <p:nvPr/>
        </p:nvSpPr>
        <p:spPr bwMode="auto">
          <a:xfrm>
            <a:off x="785813" y="5286375"/>
            <a:ext cx="312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Work done by the gas: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42913" y="828675"/>
            <a:ext cx="8415337" cy="15621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/>
              <a:t>Special process:</a:t>
            </a:r>
          </a:p>
          <a:p>
            <a:pPr>
              <a:spcBef>
                <a:spcPct val="50000"/>
              </a:spcBef>
              <a:buFontTx/>
              <a:buAutoNum type="arabicPeriod" startAt="5"/>
            </a:pPr>
            <a:r>
              <a:rPr lang="en-US" altLang="en-US" u="sng"/>
              <a:t>Isothermal process</a:t>
            </a:r>
            <a:r>
              <a:rPr lang="en-US" altLang="en-US"/>
              <a:t> (Process occurs at constant temperature).  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	</a:t>
            </a:r>
            <a:r>
              <a:rPr lang="en-US" altLang="en-US">
                <a:latin typeface="Symbol" panose="05050102010706020507" pitchFamily="18" charset="2"/>
              </a:rPr>
              <a:t>D</a:t>
            </a:r>
            <a:r>
              <a:rPr lang="en-US" altLang="en-US"/>
              <a:t>T = 0</a:t>
            </a:r>
          </a:p>
        </p:txBody>
      </p:sp>
      <p:pic>
        <p:nvPicPr>
          <p:cNvPr id="49168" name="Picture 16" descr="D:\SERWAY\CHAP20\SE20_05.PCT"/>
          <p:cNvPicPr>
            <a:picLocks noChangeAspect="1" noChangeArrowheads="1"/>
          </p:cNvPicPr>
          <p:nvPr/>
        </p:nvPicPr>
        <p:blipFill>
          <a:blip r:embed="rId3">
            <a:lum bright="-60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5" t="29506" r="2226" b="30103"/>
          <a:stretch>
            <a:fillRect/>
          </a:stretch>
        </p:blipFill>
        <p:spPr bwMode="auto">
          <a:xfrm>
            <a:off x="571500" y="2608263"/>
            <a:ext cx="2705100" cy="236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9169" name="Object 17"/>
          <p:cNvGraphicFramePr>
            <a:graphicFrameLocks noChangeAspect="1"/>
          </p:cNvGraphicFramePr>
          <p:nvPr/>
        </p:nvGraphicFramePr>
        <p:xfrm>
          <a:off x="5167313" y="5562600"/>
          <a:ext cx="218757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Equation" r:id="rId4" imgW="1180800" imgH="457200" progId="Equation.3">
                  <p:embed/>
                </p:oleObj>
              </mc:Choice>
              <mc:Fallback>
                <p:oleObj name="Equation" r:id="rId4" imgW="118080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5562600"/>
                        <a:ext cx="2187575" cy="846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4143375" y="2614613"/>
            <a:ext cx="44291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The internal energy of an IDEAL gas is a function of temperature only. </a:t>
            </a:r>
            <a:endParaRPr lang="en-US" altLang="en-US"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Thus, if </a:t>
            </a:r>
            <a:r>
              <a:rPr lang="en-US" altLang="en-US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en-US">
                <a:sym typeface="Wingdings" panose="05000000000000000000" pitchFamily="2" charset="2"/>
              </a:rPr>
              <a:t>T = 0  </a:t>
            </a:r>
            <a:r>
              <a:rPr lang="en-US" altLang="en-US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en-US">
                <a:sym typeface="Wingdings" panose="05000000000000000000" pitchFamily="2" charset="2"/>
              </a:rPr>
              <a:t>U = 0 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Work done on system, leaves system as heat. 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60363" y="4541838"/>
            <a:ext cx="7943850" cy="21145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8600" y="266700"/>
            <a:ext cx="5308600" cy="1143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/>
              <a:t>Heat and Temperature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16383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/>
              <a:t>Touching objects exchange thermal energy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Microscopically, energy flows both ways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On average, energy flows one way</a:t>
            </a:r>
          </a:p>
          <a:p>
            <a:pPr>
              <a:lnSpc>
                <a:spcPct val="90000"/>
              </a:lnSpc>
            </a:pPr>
            <a:r>
              <a:rPr lang="en-US" altLang="en-US"/>
              <a:t>Temperature predicts energy flow direction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Energy flows from hotter to colder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No flow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 </a:t>
            </a:r>
            <a:r>
              <a:rPr lang="en-US" altLang="en-US"/>
              <a:t>thermal equilibrium </a:t>
            </a:r>
            <a:r>
              <a:rPr lang="en-US" altLang="en-US">
                <a:sym typeface="Symbol" panose="05050102010706020507" pitchFamily="18" charset="2"/>
              </a:rPr>
              <a:t></a:t>
            </a:r>
            <a:r>
              <a:rPr lang="en-US" altLang="en-US"/>
              <a:t> same temp 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Heat: Transfer of energy across the boundary of a system due to a temperature difference between the system and its surroundings.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00075" y="584200"/>
            <a:ext cx="3657600" cy="10144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Blackboard Example 20.28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Promblem 20.28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57238" y="2008188"/>
            <a:ext cx="7599362" cy="28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A gas is compressed from 9.00 L to 2.00 L at a constant pressure of 0.800 atm. In the process, 400 J of energy leaves the gas by heat.  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altLang="en-US"/>
              <a:t>What is the work done by the gas?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altLang="en-US"/>
              <a:t>What is the change in its internal energy?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19088" y="398463"/>
            <a:ext cx="5680075" cy="52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chemeClr val="accent2"/>
                </a:solidFill>
              </a:rPr>
              <a:t>Three forms of heat transfer</a:t>
            </a:r>
            <a:endParaRPr lang="en-US" altLang="en-US" sz="3200" b="1"/>
          </a:p>
          <a:p>
            <a:pPr>
              <a:spcBef>
                <a:spcPct val="20000"/>
              </a:spcBef>
            </a:pPr>
            <a:r>
              <a:rPr lang="en-US" altLang="en-US" sz="2800"/>
              <a:t>All three transfer heat from hot to cold</a:t>
            </a:r>
          </a:p>
          <a:p>
            <a:pPr eaLnBrk="0" hangingPunct="0"/>
            <a:endParaRPr lang="en-US" altLang="en-US" sz="2800" b="1"/>
          </a:p>
          <a:p>
            <a:pPr eaLnBrk="0" hangingPunct="0"/>
            <a:endParaRPr lang="en-US" altLang="en-US" sz="3200" b="1"/>
          </a:p>
          <a:p>
            <a:pPr eaLnBrk="0" hangingPunct="0">
              <a:buFontTx/>
              <a:buAutoNum type="arabicPeriod"/>
            </a:pPr>
            <a:r>
              <a:rPr lang="en-US" altLang="en-US" sz="3200" b="1"/>
              <a:t>Conduction</a:t>
            </a:r>
          </a:p>
          <a:p>
            <a:pPr eaLnBrk="0" hangingPunct="0"/>
            <a:r>
              <a:rPr lang="en-US" altLang="en-US" b="1"/>
              <a:t>	- heat flow through materials</a:t>
            </a:r>
          </a:p>
          <a:p>
            <a:pPr eaLnBrk="0" hangingPunct="0"/>
            <a:endParaRPr lang="en-US" altLang="en-US" b="1"/>
          </a:p>
          <a:p>
            <a:pPr eaLnBrk="0" hangingPunct="0"/>
            <a:r>
              <a:rPr lang="en-US" altLang="en-US" sz="3200" b="1"/>
              <a:t>2. Convection</a:t>
            </a:r>
          </a:p>
          <a:p>
            <a:pPr eaLnBrk="0" hangingPunct="0"/>
            <a:r>
              <a:rPr lang="en-US" altLang="en-US" b="1"/>
              <a:t>	- heat flow via moving fluids (air)</a:t>
            </a:r>
          </a:p>
          <a:p>
            <a:pPr eaLnBrk="0" hangingPunct="0"/>
            <a:endParaRPr lang="en-US" altLang="en-US" b="1"/>
          </a:p>
          <a:p>
            <a:pPr eaLnBrk="0" hangingPunct="0"/>
            <a:r>
              <a:rPr lang="en-US" altLang="en-US" sz="3200" b="1"/>
              <a:t>3. Radiation</a:t>
            </a:r>
          </a:p>
          <a:p>
            <a:pPr eaLnBrk="0" hangingPunct="0"/>
            <a:r>
              <a:rPr lang="en-US" altLang="en-US" b="1"/>
              <a:t>	- heat flow via light waves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879475"/>
            <a:ext cx="1687512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6569075" y="2782888"/>
          <a:ext cx="2081213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Image" r:id="rId4" imgW="6315567" imgH="5057536" progId="Photoshop.Image.4">
                  <p:embed/>
                </p:oleObj>
              </mc:Choice>
              <mc:Fallback>
                <p:oleObj name="Image" r:id="rId4" imgW="6315567" imgH="5057536" progId="Photoshop.Image.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075" y="2782888"/>
                        <a:ext cx="2081213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84"/>
          <a:stretch>
            <a:fillRect/>
          </a:stretch>
        </p:blipFill>
        <p:spPr bwMode="auto">
          <a:xfrm>
            <a:off x="6856413" y="5000625"/>
            <a:ext cx="1655762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298575"/>
            <a:ext cx="44481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33400" y="285750"/>
            <a:ext cx="7993063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>
                <a:latin typeface="Helvetica" pitchFamily="34" charset="0"/>
              </a:rPr>
              <a:t>Thermal Conductivity: The heat moves-not the atoms!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11163" y="6122988"/>
            <a:ext cx="6194425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Occurs only in connected or touching materials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280025" y="1284288"/>
            <a:ext cx="3563938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Examples: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___________________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___________________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___________________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048000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57200" y="1981200"/>
            <a:ext cx="4953000" cy="3022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b="1">
                <a:solidFill>
                  <a:schemeClr val="accent2"/>
                </a:solidFill>
                <a:latin typeface="Helvetica" pitchFamily="34" charset="0"/>
              </a:rPr>
              <a:t>Thermal Conductivity depends on the material!</a:t>
            </a:r>
          </a:p>
          <a:p>
            <a:pPr eaLnBrk="0" hangingPunct="0"/>
            <a:endParaRPr lang="en-US" altLang="en-US" b="1">
              <a:solidFill>
                <a:schemeClr val="accent2"/>
              </a:solidFill>
              <a:latin typeface="Helvetica" pitchFamily="34" charset="0"/>
            </a:endParaRPr>
          </a:p>
          <a:p>
            <a:pPr eaLnBrk="0" hangingPunct="0"/>
            <a:r>
              <a:rPr lang="en-US" altLang="en-US" b="1">
                <a:solidFill>
                  <a:srgbClr val="FF3300"/>
                </a:solidFill>
                <a:latin typeface="Helvetica" pitchFamily="34" charset="0"/>
              </a:rPr>
              <a:t>Best – metals</a:t>
            </a:r>
          </a:p>
          <a:p>
            <a:pPr eaLnBrk="0" hangingPunct="0"/>
            <a:endParaRPr lang="en-US" altLang="en-US" b="1">
              <a:latin typeface="Helvetica" pitchFamily="34" charset="0"/>
            </a:endParaRPr>
          </a:p>
          <a:p>
            <a:pPr eaLnBrk="0" hangingPunct="0"/>
            <a:r>
              <a:rPr lang="en-US" altLang="en-US" b="1">
                <a:solidFill>
                  <a:srgbClr val="009900"/>
                </a:solidFill>
                <a:latin typeface="Helvetica" pitchFamily="34" charset="0"/>
              </a:rPr>
              <a:t>Middle – Insulators</a:t>
            </a:r>
          </a:p>
          <a:p>
            <a:pPr eaLnBrk="0" hangingPunct="0"/>
            <a:endParaRPr lang="en-US" altLang="en-US" b="1">
              <a:latin typeface="Helvetica" pitchFamily="34" charset="0"/>
            </a:endParaRPr>
          </a:p>
          <a:p>
            <a:pPr eaLnBrk="0" hangingPunct="0"/>
            <a:r>
              <a:rPr lang="en-US" altLang="en-US" b="1">
                <a:latin typeface="Helvetica" pitchFamily="34" charset="0"/>
              </a:rPr>
              <a:t>Lowest - Gases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03" b="32344"/>
          <a:stretch>
            <a:fillRect/>
          </a:stretch>
        </p:blipFill>
        <p:spPr bwMode="auto">
          <a:xfrm>
            <a:off x="5486400" y="5105400"/>
            <a:ext cx="30480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6" b="3857"/>
          <a:stretch>
            <a:fillRect/>
          </a:stretch>
        </p:blipFill>
        <p:spPr bwMode="auto">
          <a:xfrm>
            <a:off x="5486400" y="3124200"/>
            <a:ext cx="3048000" cy="18288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5464175" y="1524000"/>
            <a:ext cx="3048000" cy="1524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2590800" y="2590800"/>
            <a:ext cx="2895600" cy="762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V="1">
            <a:off x="3429000" y="3733800"/>
            <a:ext cx="2057400" cy="3048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2895600" y="4800600"/>
            <a:ext cx="25146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09600"/>
            <a:ext cx="2976563" cy="1143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/>
              <a:t>Conduction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5800" y="1981200"/>
            <a:ext cx="8153400" cy="4495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Heat flows through material but atoms don’t</a:t>
            </a:r>
          </a:p>
          <a:p>
            <a:r>
              <a:rPr lang="en-US" altLang="en-US"/>
              <a:t>In an insulator,</a:t>
            </a:r>
          </a:p>
          <a:p>
            <a:pPr lvl="1"/>
            <a:r>
              <a:rPr lang="en-US" altLang="en-US"/>
              <a:t>adjacent atoms jiggle one another</a:t>
            </a:r>
          </a:p>
          <a:p>
            <a:pPr lvl="1"/>
            <a:r>
              <a:rPr lang="en-US" altLang="en-US"/>
              <a:t>microscopic exchanges of energy; atoms do work</a:t>
            </a:r>
          </a:p>
          <a:p>
            <a:pPr lvl="1"/>
            <a:r>
              <a:rPr lang="en-US" altLang="en-US"/>
              <a:t>on average, heat flows from hot to cold atoms</a:t>
            </a:r>
          </a:p>
          <a:p>
            <a:r>
              <a:rPr lang="en-US" altLang="en-US"/>
              <a:t>In a conductor,</a:t>
            </a:r>
          </a:p>
          <a:p>
            <a:pPr lvl="1"/>
            <a:r>
              <a:rPr lang="en-US" altLang="en-US"/>
              <a:t>mobile electrons help carry heat long distances</a:t>
            </a:r>
          </a:p>
          <a:p>
            <a:pPr lvl="1"/>
            <a:r>
              <a:rPr lang="en-US" altLang="en-US"/>
              <a:t>heat flows quickly from hot to cold via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14300" y="1981200"/>
          <a:ext cx="4887913" cy="461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Image" r:id="rId3" imgW="6315567" imgH="5057536" progId="Photoshop.Image.4">
                  <p:embed/>
                </p:oleObj>
              </mc:Choice>
              <mc:Fallback>
                <p:oleObj name="Image" r:id="rId3" imgW="6315567" imgH="5057536" progId="Photoshop.Image.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1981200"/>
                        <a:ext cx="4887913" cy="461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8245475" cy="9540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>
                <a:latin typeface="Helvetica" pitchFamily="34" charset="0"/>
              </a:rPr>
              <a:t>Convection:</a:t>
            </a:r>
            <a:r>
              <a:rPr lang="en-US" altLang="en-US" b="1">
                <a:latin typeface="Helvetica" pitchFamily="34" charset="0"/>
              </a:rPr>
              <a:t> Hot atoms (molecules) move toward cold region carrying thermal energy with them!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318125" y="2535238"/>
            <a:ext cx="3563938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Examples: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___________________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___________________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___________________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128713" y="3614738"/>
            <a:ext cx="2943225" cy="58896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/>
              <a:t>Convection cell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609600"/>
            <a:ext cx="3013075" cy="1143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/>
              <a:t>Convection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85800" y="1981200"/>
            <a:ext cx="8077200" cy="4114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/>
              <a:t>Fluid transports heat stored in its atoms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Fluid warms up near a hot object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Fluid flows away, carrying thermal energy with it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Fluid cools down near a cold object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Overall, heat flows from hot to cold</a:t>
            </a:r>
          </a:p>
          <a:p>
            <a:pPr>
              <a:lnSpc>
                <a:spcPct val="90000"/>
              </a:lnSpc>
            </a:pPr>
            <a:r>
              <a:rPr lang="en-US" altLang="en-US"/>
              <a:t>Natural buoyancy drives convection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Warmed fluid rises away from hot object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Cooled fluid descends away from cold 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data\HTML\Physics110\Chapter_6_figures\s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115888"/>
            <a:ext cx="4595812" cy="459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52400" y="260350"/>
            <a:ext cx="2716213" cy="1143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/>
              <a:t>Radiation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41288" y="2230438"/>
            <a:ext cx="3563937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Examples: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___________________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___________________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___________________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07988" y="5092700"/>
            <a:ext cx="7974012" cy="145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/>
              <a:t>  Heat transferred by electromagnetic waves</a:t>
            </a:r>
            <a:br>
              <a:rPr lang="en-US" altLang="en-US" sz="2800"/>
            </a:br>
            <a:r>
              <a:rPr lang="en-US" altLang="en-US" sz="2800"/>
              <a:t>(radio waves, microwaves, light, …)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/>
              <a:t>  Does not need a medium to travel!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609600"/>
            <a:ext cx="2716213" cy="1143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/>
              <a:t>Radiation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723900" y="2228850"/>
            <a:ext cx="7772400" cy="4114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Heat transferred by electromagnetic waves</a:t>
            </a:r>
            <a:br>
              <a:rPr lang="en-US" altLang="en-US"/>
            </a:br>
            <a:r>
              <a:rPr lang="en-US" altLang="en-US"/>
              <a:t>(radio waves, microwaves, light, …)</a:t>
            </a:r>
          </a:p>
          <a:p>
            <a:r>
              <a:rPr lang="en-US" altLang="en-US"/>
              <a:t>Wave types depend on temperature</a:t>
            </a:r>
          </a:p>
          <a:p>
            <a:pPr lvl="1"/>
            <a:r>
              <a:rPr lang="en-US" altLang="en-US"/>
              <a:t>cold: radio wave, microwaves, infrared light</a:t>
            </a:r>
          </a:p>
          <a:p>
            <a:pPr lvl="1"/>
            <a:r>
              <a:rPr lang="en-US" altLang="en-US"/>
              <a:t>hot: infrared, visible, and ultraviolet light </a:t>
            </a:r>
          </a:p>
          <a:p>
            <a:r>
              <a:rPr lang="en-US" altLang="en-US"/>
              <a:t>Higher temperature </a:t>
            </a:r>
            <a:r>
              <a:rPr lang="en-US" altLang="en-US">
                <a:sym typeface="Symbol" panose="05050102010706020507" pitchFamily="18" charset="2"/>
              </a:rPr>
              <a:t> </a:t>
            </a:r>
            <a:r>
              <a:rPr lang="en-US" altLang="en-US"/>
              <a:t>more radiated heat</a:t>
            </a:r>
          </a:p>
          <a:p>
            <a:r>
              <a:rPr lang="en-US" altLang="en-US"/>
              <a:t>Black emits and absorbs light best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8600" y="266700"/>
            <a:ext cx="3478213" cy="1143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/>
              <a:t> Units of Heat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89050" y="1703388"/>
            <a:ext cx="7375525" cy="314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Since heat is energy transfer it has units of energy: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/>
              <a:t>  Joule (SI unit)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Also used: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/>
              <a:t>1 calorie (1cal) </a:t>
            </a:r>
          </a:p>
          <a:p>
            <a:pPr lvl="1"/>
            <a:r>
              <a:rPr lang="en-US" altLang="en-US" sz="1600"/>
              <a:t>amount of energy to raise the temperature of 1 g of water from 14.4</a:t>
            </a:r>
            <a:r>
              <a:rPr lang="en-US" altLang="en-US" sz="1600">
                <a:cs typeface="Times New Roman" panose="02020603050405020304" pitchFamily="18" charset="0"/>
              </a:rPr>
              <a:t>°C to 15°C</a:t>
            </a:r>
            <a:endParaRPr lang="en-US" altLang="en-US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/>
              <a:t> 1 Calorie = 1000 calories</a:t>
            </a:r>
          </a:p>
          <a:p>
            <a:pPr lvl="1"/>
            <a:r>
              <a:rPr lang="en-US" altLang="en-US" sz="1600"/>
              <a:t>This unit is most often used in food  (a sliver of cheese cake has 500 Calories). 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67050" y="5675313"/>
            <a:ext cx="2998788" cy="6508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1 cal = 4.186 J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04813" y="404813"/>
            <a:ext cx="8108950" cy="159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When energy (heat Q) is added to a substance </a:t>
            </a:r>
            <a:r>
              <a:rPr lang="en-US" altLang="en-US" sz="1800"/>
              <a:t>(and no work is done and no phase transition)</a:t>
            </a:r>
            <a:r>
              <a:rPr lang="en-US" altLang="en-US" sz="2800"/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800"/>
              <a:t>	</a:t>
            </a:r>
            <a:r>
              <a:rPr lang="en-US" altLang="en-US" sz="2800">
                <a:sym typeface="Wingdings" panose="05000000000000000000" pitchFamily="2" charset="2"/>
              </a:rPr>
              <a:t> The temperature rises by </a:t>
            </a:r>
            <a:r>
              <a:rPr lang="en-US" altLang="en-US" sz="280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en-US" sz="2800">
                <a:sym typeface="Wingdings" panose="05000000000000000000" pitchFamily="2" charset="2"/>
              </a:rPr>
              <a:t>T. 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565150" y="4470400"/>
          <a:ext cx="42418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3" imgW="838080" imgH="203040" progId="Equation.3">
                  <p:embed/>
                </p:oleObj>
              </mc:Choice>
              <mc:Fallback>
                <p:oleObj name="Equation" r:id="rId3" imgW="8380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4470400"/>
                        <a:ext cx="4241800" cy="10287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42925" y="2243138"/>
            <a:ext cx="7840663" cy="181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ym typeface="Wingdings" panose="05000000000000000000" pitchFamily="2" charset="2"/>
              </a:rPr>
              <a:t>By how much the temperature rises depends on: 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sym typeface="Wingdings" panose="05000000000000000000" pitchFamily="2" charset="2"/>
              </a:rPr>
              <a:t>	-  mass of substance, m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sym typeface="Wingdings" panose="05000000000000000000" pitchFamily="2" charset="2"/>
              </a:rPr>
              <a:t>	- type of substance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03238" y="5548313"/>
            <a:ext cx="4225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1963" indent="-4619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6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c… specific heat (material dependent) see Table 20.1) </a:t>
            </a:r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5270500" y="4476750"/>
          <a:ext cx="3471863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5" imgW="685800" imgH="203040" progId="Equation.3">
                  <p:embed/>
                </p:oleObj>
              </mc:Choice>
              <mc:Fallback>
                <p:oleObj name="Equation" r:id="rId5" imgW="68580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4476750"/>
                        <a:ext cx="3471863" cy="10287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284788" y="5632450"/>
            <a:ext cx="2201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1963" indent="-4619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6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C… heat capacitiy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68300" y="1631950"/>
            <a:ext cx="8405813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altLang="en-US"/>
              <a:t>21977 J of heat are transferred into 0.525 kg of water to raise its temperature by 10</a:t>
            </a:r>
            <a:r>
              <a:rPr lang="en-US" altLang="en-US">
                <a:cs typeface="Times New Roman" panose="02020603050405020304" pitchFamily="18" charset="0"/>
              </a:rPr>
              <a:t>°C.</a:t>
            </a:r>
          </a:p>
          <a:p>
            <a:pPr lvl="1">
              <a:spcBef>
                <a:spcPct val="50000"/>
              </a:spcBef>
            </a:pPr>
            <a:r>
              <a:rPr lang="en-US" altLang="en-US">
                <a:cs typeface="Times New Roman" panose="02020603050405020304" pitchFamily="18" charset="0"/>
              </a:rPr>
              <a:t>What is the specific heat of water?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altLang="en-US"/>
              <a:t>1230 J heat are transferred into 0.525 kg of silver to raise its temperature by 10</a:t>
            </a:r>
            <a:r>
              <a:rPr lang="en-US" altLang="en-US">
                <a:cs typeface="Times New Roman" panose="02020603050405020304" pitchFamily="18" charset="0"/>
              </a:rPr>
              <a:t>°C</a:t>
            </a:r>
            <a:r>
              <a:rPr lang="en-US" altLang="en-US"/>
              <a:t>.   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	</a:t>
            </a:r>
            <a:r>
              <a:rPr lang="en-US" altLang="en-US">
                <a:cs typeface="Times New Roman" panose="02020603050405020304" pitchFamily="18" charset="0"/>
              </a:rPr>
              <a:t>What is the specific heat of silver?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04788" y="179388"/>
            <a:ext cx="4056062" cy="98583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/>
              <a:t>Black board example 20.1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/>
              <a:t>Problem 20.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65138" y="344488"/>
            <a:ext cx="7943850" cy="19272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Conservation of energy when two bodies exchange heat: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The amount of heat flowing out of one body is the same as the amount of heat flowing into the other body.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Q</a:t>
            </a:r>
            <a:r>
              <a:rPr lang="en-US" altLang="en-US" baseline="-25000"/>
              <a:t>cold</a:t>
            </a:r>
            <a:r>
              <a:rPr lang="en-US" altLang="en-US"/>
              <a:t> = - Q</a:t>
            </a:r>
            <a:r>
              <a:rPr lang="en-US" altLang="en-US" baseline="-25000"/>
              <a:t>hot</a:t>
            </a:r>
            <a:endParaRPr lang="en-US" alt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55588" y="4462463"/>
            <a:ext cx="860425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 1.5 kg iron horseshoe (T = 600</a:t>
            </a:r>
            <a:r>
              <a:rPr lang="en-US" altLang="en-US">
                <a:cs typeface="Times New Roman" panose="02020603050405020304" pitchFamily="18" charset="0"/>
              </a:rPr>
              <a:t>°C)</a:t>
            </a:r>
            <a:r>
              <a:rPr lang="en-US" altLang="en-US"/>
              <a:t> is dropped into 20 liters (20 kg) of water (T = 25</a:t>
            </a:r>
            <a:r>
              <a:rPr lang="en-US" altLang="en-US">
                <a:cs typeface="Times New Roman" panose="02020603050405020304" pitchFamily="18" charset="0"/>
              </a:rPr>
              <a:t>°C). What is the final temperature of the water (plus horseshoe)?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47650" y="3459163"/>
            <a:ext cx="3363913" cy="1014412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Blackboard Example 20.2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(Problem 20.5):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41338" y="314325"/>
            <a:ext cx="5965825" cy="58896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Latent Heat and Phase transitions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47688" y="1243013"/>
            <a:ext cx="80486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Whenever a substance undergoes a phase transition, energy is transferred into or out of the substance WITHOUT causing a change in temperature. 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44525" y="2728913"/>
            <a:ext cx="7570788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u="sng"/>
              <a:t>Common phase transitions: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Liquid to solid: freezing, latent heat of solidification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Solid to liquid: melting, latent heat of fusion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Liquid to gaseous: boiling, latent heat of vaporization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Gaseous to liquid: condensation, latent heat of condensation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Solid to gaseous: sublimation, latent heat of sublimation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Gaseous to solid:  sublimation, latent heat of sublimation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41338" y="314325"/>
            <a:ext cx="5965825" cy="58896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Latent Heat and Phase transitions 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166813" y="1122363"/>
            <a:ext cx="6775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The heat required to change the phase of a given mass m of a pure substance is:  </a:t>
            </a: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2279650" y="2095500"/>
          <a:ext cx="29559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3" imgW="583920" imgH="203040" progId="Equation.3">
                  <p:embed/>
                </p:oleObj>
              </mc:Choice>
              <mc:Fallback>
                <p:oleObj name="Equation" r:id="rId3" imgW="5839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095500"/>
                        <a:ext cx="2955925" cy="10287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453063" y="2170113"/>
            <a:ext cx="274796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L… latent heat 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(see table 20.2 in book)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42913" y="4171950"/>
            <a:ext cx="8229600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altLang="en-US"/>
              <a:t>What amount of energy (heat) is required to vaporize 100 g of water?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altLang="en-US"/>
              <a:t>What amount of energy (heat) is required to melt 100 g of water?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altLang="en-US"/>
              <a:t>A 3.00 g bullet at 30</a:t>
            </a:r>
            <a:r>
              <a:rPr lang="en-US" altLang="en-US">
                <a:cs typeface="Times New Roman" panose="02020603050405020304" pitchFamily="18" charset="0"/>
              </a:rPr>
              <a:t>°C is fired into ice at </a:t>
            </a:r>
            <a:r>
              <a:rPr lang="en-US" altLang="en-US"/>
              <a:t>0</a:t>
            </a:r>
            <a:r>
              <a:rPr lang="en-US" altLang="en-US">
                <a:cs typeface="Times New Roman" panose="02020603050405020304" pitchFamily="18" charset="0"/>
              </a:rPr>
              <a:t>°C at a speed of 240 m/s and becomes embedded. What quantity of ice melts? </a:t>
            </a:r>
            <a:endParaRPr lang="en-US" alt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449263" y="3695700"/>
            <a:ext cx="5546725" cy="46672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Blackboard example 20.3  (Problem 20.13):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SERWAY\CHAP20\SE20_02.PCT"/>
          <p:cNvPicPr>
            <a:picLocks noChangeAspect="1" noChangeArrowheads="1"/>
          </p:cNvPicPr>
          <p:nvPr/>
        </p:nvPicPr>
        <p:blipFill>
          <a:blip r:embed="rId2">
            <a:lum bright="-3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t="19167" r="5724" b="16484"/>
          <a:stretch>
            <a:fillRect/>
          </a:stretch>
        </p:blipFill>
        <p:spPr bwMode="auto">
          <a:xfrm>
            <a:off x="785813" y="2328863"/>
            <a:ext cx="7570787" cy="3922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55625" y="1638300"/>
            <a:ext cx="798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Energy required to convert 1 g of ice, initially at -30</a:t>
            </a:r>
            <a:r>
              <a:rPr lang="en-US" altLang="en-US" sz="2000">
                <a:cs typeface="Times New Roman" panose="02020603050405020304" pitchFamily="18" charset="0"/>
              </a:rPr>
              <a:t>°C to steam at 120 °C.</a:t>
            </a:r>
            <a:r>
              <a:rPr lang="en-US" altLang="en-US">
                <a:cs typeface="Times New Roman" panose="02020603050405020304" pitchFamily="18" charset="0"/>
              </a:rPr>
              <a:t>  </a:t>
            </a:r>
            <a:endParaRPr lang="en-US" alt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41338" y="157163"/>
            <a:ext cx="5965825" cy="588962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Latent Heat and Phase transitions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1280</Words>
  <Application>Microsoft Office PowerPoint</Application>
  <PresentationFormat>On-screen Show (4:3)</PresentationFormat>
  <Paragraphs>201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Times New Roman</vt:lpstr>
      <vt:lpstr>Symbol</vt:lpstr>
      <vt:lpstr>Wingdings</vt:lpstr>
      <vt:lpstr>Arial Unicode MS</vt:lpstr>
      <vt:lpstr>Helvetica</vt:lpstr>
      <vt:lpstr>Default Design</vt:lpstr>
      <vt:lpstr>Microsoft Equation 3.0</vt:lpstr>
      <vt:lpstr>Adobe Photoshop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</dc:creator>
  <cp:lastModifiedBy>Guthold, Martin</cp:lastModifiedBy>
  <cp:revision>20</cp:revision>
  <dcterms:created xsi:type="dcterms:W3CDTF">2002-12-02T14:33:09Z</dcterms:created>
  <dcterms:modified xsi:type="dcterms:W3CDTF">2018-12-06T21:29:18Z</dcterms:modified>
</cp:coreProperties>
</file>