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handoutMasterIdLst>
    <p:handoutMasterId r:id="rId20"/>
  </p:handoutMasterIdLst>
  <p:sldIdLst>
    <p:sldId id="305" r:id="rId2"/>
    <p:sldId id="335" r:id="rId3"/>
    <p:sldId id="296" r:id="rId4"/>
    <p:sldId id="306" r:id="rId5"/>
    <p:sldId id="325" r:id="rId6"/>
    <p:sldId id="326" r:id="rId7"/>
    <p:sldId id="308" r:id="rId8"/>
    <p:sldId id="327" r:id="rId9"/>
    <p:sldId id="309" r:id="rId10"/>
    <p:sldId id="310" r:id="rId11"/>
    <p:sldId id="316" r:id="rId12"/>
    <p:sldId id="312" r:id="rId13"/>
    <p:sldId id="328" r:id="rId14"/>
    <p:sldId id="313" r:id="rId15"/>
    <p:sldId id="329" r:id="rId16"/>
    <p:sldId id="319" r:id="rId17"/>
    <p:sldId id="331" r:id="rId18"/>
    <p:sldId id="332" r:id="rId19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66"/>
    <a:srgbClr val="00FF99"/>
    <a:srgbClr val="FF33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 snapToGrid="0">
      <p:cViewPr varScale="1">
        <p:scale>
          <a:sx n="59" d="100"/>
          <a:sy n="59" d="100"/>
        </p:scale>
        <p:origin x="58" y="5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757" y="0"/>
            <a:ext cx="3043343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9" rIns="92436" bIns="46219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757" y="8843328"/>
            <a:ext cx="3043343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6" tIns="46219" rIns="92436" bIns="46219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FFC9034-C941-49E8-81E3-71CC217F99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3088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3E3BB-9C8C-493F-8038-C519701C6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CF2F04-DEFF-4619-A7FB-05E28E5C2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E5F0D6-CD02-4949-A09C-AD6EFDBC1D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46D31C-0F5F-4CD9-AA8B-D6BAFAD461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774258-00DF-496A-8287-B91546D572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C55A44-7A42-4EE1-9A2D-AD666A1A5B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996FE-969F-4E06-B29C-7AB32B442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22DCAF-4A8F-44F0-B211-2B9FAF32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3D76B-ED20-400E-98D0-C48B048212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144EE-164C-41AD-97F8-AE5B088205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C742B5-BF54-4787-9381-DE2F4ECEE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AFD683F7-827F-4743-92EE-512BFB4FC9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5.png"/><Relationship Id="rId4" Type="http://schemas.openxmlformats.org/officeDocument/2006/relationships/image" Target="../media/image1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1.bin"/><Relationship Id="rId13" Type="http://schemas.openxmlformats.org/officeDocument/2006/relationships/image" Target="../media/image24.wmf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1.wmf"/><Relationship Id="rId11" Type="http://schemas.openxmlformats.org/officeDocument/2006/relationships/image" Target="../media/image23.wmf"/><Relationship Id="rId5" Type="http://schemas.openxmlformats.org/officeDocument/2006/relationships/oleObject" Target="../embeddings/oleObject10.bin"/><Relationship Id="rId10" Type="http://schemas.openxmlformats.org/officeDocument/2006/relationships/oleObject" Target="../embeddings/oleObject12.bin"/><Relationship Id="rId4" Type="http://schemas.openxmlformats.org/officeDocument/2006/relationships/image" Target="../media/image26.png"/><Relationship Id="rId9" Type="http://schemas.openxmlformats.org/officeDocument/2006/relationships/image" Target="../media/image2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en.wikipedia.org/wiki/File:Justus_Sustermans_-_Portrait_of_Galileo_Galilei,_1636.jpg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167433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1313" indent="-341313" algn="ctr">
              <a:lnSpc>
                <a:spcPct val="150000"/>
              </a:lnSpc>
              <a:spcBef>
                <a:spcPct val="50000"/>
              </a:spcBef>
            </a:pPr>
            <a:r>
              <a:rPr lang="en-US" sz="2400" b="1" u="sng" dirty="0" smtClean="0"/>
              <a:t>Announcements:</a:t>
            </a:r>
            <a:endParaRPr lang="en-US" sz="2400" dirty="0" smtClean="0"/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Read </a:t>
            </a:r>
            <a:r>
              <a:rPr lang="en-US" sz="2000" dirty="0"/>
              <a:t>preface of book for great hints on how to use the book to your best advantage!!   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/>
              <a:t>Labs begin </a:t>
            </a:r>
            <a:r>
              <a:rPr lang="en-US" sz="2000" dirty="0" smtClean="0"/>
              <a:t>week of Sept. 3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000" dirty="0" smtClean="0"/>
              <a:t>buy </a:t>
            </a:r>
            <a:r>
              <a:rPr lang="en-US" sz="2000" dirty="0"/>
              <a:t>lab </a:t>
            </a:r>
            <a:r>
              <a:rPr lang="en-US" sz="2000" dirty="0" smtClean="0"/>
              <a:t>manual.</a:t>
            </a:r>
            <a:endParaRPr lang="en-US" sz="2000" dirty="0"/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Bring computer </a:t>
            </a:r>
            <a:r>
              <a:rPr lang="en-US" sz="2000" dirty="0"/>
              <a:t>to first lab (and some subsequent labs)!  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/>
              <a:t>Questions about </a:t>
            </a:r>
            <a:r>
              <a:rPr lang="en-US" sz="2000" dirty="0" err="1"/>
              <a:t>WebAssign</a:t>
            </a:r>
            <a:r>
              <a:rPr lang="en-US" sz="2000" dirty="0"/>
              <a:t> and class web page?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/>
              <a:t>My office hours: </a:t>
            </a:r>
            <a:r>
              <a:rPr lang="en-US" sz="2000" dirty="0" smtClean="0"/>
              <a:t>MWF </a:t>
            </a:r>
            <a:r>
              <a:rPr lang="en-US" sz="2000" dirty="0"/>
              <a:t>1:00 pm - 2:00 pm, Olin 302.  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/>
              <a:t>Pay attention to demos (may pop up in exams).  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/>
              <a:t>Keep homework work </a:t>
            </a:r>
            <a:r>
              <a:rPr lang="en-US" sz="2000" dirty="0" smtClean="0"/>
              <a:t>sheets &amp; calculations, etc. </a:t>
            </a:r>
            <a:r>
              <a:rPr lang="en-US" sz="2000" dirty="0"/>
              <a:t>(to prepare for exams).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/>
              <a:t>Keep a good, well-organized notebook (ppt slides, notes, homework</a:t>
            </a:r>
            <a:r>
              <a:rPr lang="en-US" sz="2000" dirty="0" smtClean="0"/>
              <a:t>)</a:t>
            </a:r>
          </a:p>
          <a:p>
            <a:pPr marL="341313" indent="-341313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en-US" sz="2000" dirty="0" smtClean="0"/>
              <a:t>i-clickers (we’ll start using them this lecture, </a:t>
            </a:r>
            <a:r>
              <a:rPr lang="en-US" sz="1100" dirty="0" smtClean="0"/>
              <a:t>get loaner or hand in paper is you don’t yet have an i-clicker</a:t>
            </a:r>
            <a:r>
              <a:rPr lang="en-US" sz="2000" dirty="0" smtClean="0"/>
              <a:t>).  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0" name="Object 2051"/>
          <p:cNvGraphicFramePr>
            <a:graphicFrameLocks noChangeAspect="1"/>
          </p:cNvGraphicFramePr>
          <p:nvPr/>
        </p:nvGraphicFramePr>
        <p:xfrm>
          <a:off x="2398713" y="1949450"/>
          <a:ext cx="24780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04" name="Equation" r:id="rId3" imgW="1218960" imgH="393480" progId="Equation.3">
                  <p:embed/>
                </p:oleObj>
              </mc:Choice>
              <mc:Fallback>
                <p:oleObj name="Equation" r:id="rId3" imgW="1218960" imgH="393480" progId="Equation.3">
                  <p:embed/>
                  <p:pic>
                    <p:nvPicPr>
                      <p:cNvPr id="0" name="Object 20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8713" y="1949450"/>
                        <a:ext cx="2478087" cy="8001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2" name="Text Box 2052"/>
          <p:cNvSpPr txBox="1">
            <a:spLocks noChangeArrowheads="1"/>
          </p:cNvSpPr>
          <p:nvPr/>
        </p:nvSpPr>
        <p:spPr bwMode="auto">
          <a:xfrm>
            <a:off x="127000" y="618083"/>
            <a:ext cx="83058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The </a:t>
            </a:r>
            <a:r>
              <a:rPr lang="en-US" b="1" u="sng" dirty="0"/>
              <a:t>instantaneous acceleration</a:t>
            </a:r>
            <a:r>
              <a:rPr lang="en-US" dirty="0"/>
              <a:t> equals </a:t>
            </a:r>
            <a:r>
              <a:rPr lang="en-US" dirty="0" smtClean="0"/>
              <a:t>the </a:t>
            </a:r>
            <a:r>
              <a:rPr lang="en-US" dirty="0"/>
              <a:t>derivative of the velocity with respect to time (slope of </a:t>
            </a:r>
            <a:r>
              <a:rPr lang="en-US" u="sng" dirty="0"/>
              <a:t>velocity</a:t>
            </a:r>
            <a:r>
              <a:rPr lang="en-US" dirty="0"/>
              <a:t> vs. time graph). </a:t>
            </a:r>
          </a:p>
        </p:txBody>
      </p:sp>
      <p:pic>
        <p:nvPicPr>
          <p:cNvPr id="7173" name="Picture 2053" descr="SE02_05B"/>
          <p:cNvPicPr>
            <a:picLocks noChangeAspect="1" noChangeArrowheads="1"/>
          </p:cNvPicPr>
          <p:nvPr/>
        </p:nvPicPr>
        <p:blipFill>
          <a:blip r:embed="rId5" cstate="print">
            <a:lum contrast="78000"/>
          </a:blip>
          <a:srcRect l="20004" t="15416" r="21567" b="12709"/>
          <a:stretch>
            <a:fillRect/>
          </a:stretch>
        </p:blipFill>
        <p:spPr bwMode="auto">
          <a:xfrm>
            <a:off x="309563" y="3036888"/>
            <a:ext cx="3879850" cy="357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4" name="Line 2054"/>
          <p:cNvSpPr>
            <a:spLocks noChangeShapeType="1"/>
          </p:cNvSpPr>
          <p:nvPr/>
        </p:nvSpPr>
        <p:spPr bwMode="auto">
          <a:xfrm flipV="1">
            <a:off x="800100" y="3416300"/>
            <a:ext cx="3276600" cy="1676400"/>
          </a:xfrm>
          <a:prstGeom prst="line">
            <a:avLst/>
          </a:prstGeom>
          <a:noFill/>
          <a:ln w="38100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175" name="Freeform 2055"/>
          <p:cNvSpPr>
            <a:spLocks/>
          </p:cNvSpPr>
          <p:nvPr/>
        </p:nvSpPr>
        <p:spPr bwMode="auto">
          <a:xfrm>
            <a:off x="1371600" y="2413000"/>
            <a:ext cx="977900" cy="2032000"/>
          </a:xfrm>
          <a:custGeom>
            <a:avLst/>
            <a:gdLst>
              <a:gd name="T0" fmla="*/ 592 w 592"/>
              <a:gd name="T1" fmla="*/ 0 h 1632"/>
              <a:gd name="T2" fmla="*/ 152 w 592"/>
              <a:gd name="T3" fmla="*/ 240 h 1632"/>
              <a:gd name="T4" fmla="*/ 8 w 592"/>
              <a:gd name="T5" fmla="*/ 704 h 1632"/>
              <a:gd name="T6" fmla="*/ 200 w 592"/>
              <a:gd name="T7" fmla="*/ 600 h 1632"/>
              <a:gd name="T8" fmla="*/ 432 w 592"/>
              <a:gd name="T9" fmla="*/ 1632 h 163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592"/>
              <a:gd name="T16" fmla="*/ 0 h 1632"/>
              <a:gd name="T17" fmla="*/ 592 w 592"/>
              <a:gd name="T18" fmla="*/ 1632 h 163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592" h="1632">
                <a:moveTo>
                  <a:pt x="592" y="0"/>
                </a:moveTo>
                <a:cubicBezTo>
                  <a:pt x="420" y="61"/>
                  <a:pt x="249" y="123"/>
                  <a:pt x="152" y="240"/>
                </a:cubicBezTo>
                <a:cubicBezTo>
                  <a:pt x="55" y="357"/>
                  <a:pt x="0" y="644"/>
                  <a:pt x="8" y="704"/>
                </a:cubicBezTo>
                <a:cubicBezTo>
                  <a:pt x="16" y="764"/>
                  <a:pt x="129" y="445"/>
                  <a:pt x="200" y="600"/>
                </a:cubicBezTo>
                <a:cubicBezTo>
                  <a:pt x="271" y="755"/>
                  <a:pt x="351" y="1193"/>
                  <a:pt x="432" y="1632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4597400" y="4191000"/>
            <a:ext cx="4394200" cy="2260600"/>
            <a:chOff x="4597400" y="4191000"/>
            <a:chExt cx="4394200" cy="2260600"/>
          </a:xfrm>
        </p:grpSpPr>
        <p:sp>
          <p:nvSpPr>
            <p:cNvPr id="7176" name="Text Box 2056"/>
            <p:cNvSpPr txBox="1">
              <a:spLocks noChangeArrowheads="1"/>
            </p:cNvSpPr>
            <p:nvPr/>
          </p:nvSpPr>
          <p:spPr bwMode="auto">
            <a:xfrm>
              <a:off x="4737100" y="4381500"/>
              <a:ext cx="4127500" cy="823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Because v</a:t>
              </a:r>
              <a:r>
                <a:rPr lang="en-US" sz="2000" baseline="-25000"/>
                <a:t>x</a:t>
              </a:r>
              <a:r>
                <a:rPr lang="en-US" sz="2000"/>
                <a:t> = dx/dt, the acceleration can also be written as:</a:t>
              </a:r>
              <a:r>
                <a:rPr lang="en-US"/>
                <a:t> </a:t>
              </a:r>
            </a:p>
          </p:txBody>
        </p:sp>
        <p:graphicFrame>
          <p:nvGraphicFramePr>
            <p:cNvPr id="7171" name="Object 205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343027"/>
                </p:ext>
              </p:extLst>
            </p:nvPr>
          </p:nvGraphicFramePr>
          <p:xfrm>
            <a:off x="5275263" y="5340350"/>
            <a:ext cx="3305175" cy="903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5" name="Equation" r:id="rId6" imgW="1625400" imgH="444240" progId="Equation.3">
                    <p:embed/>
                  </p:oleObj>
                </mc:Choice>
                <mc:Fallback>
                  <p:oleObj name="Equation" r:id="rId6" imgW="1625400" imgH="444240" progId="Equation.3">
                    <p:embed/>
                    <p:pic>
                      <p:nvPicPr>
                        <p:cNvPr id="0" name="Object 205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275263" y="5340350"/>
                          <a:ext cx="3305175" cy="903288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7177" name="Rectangle 2058"/>
            <p:cNvSpPr>
              <a:spLocks noChangeArrowheads="1"/>
            </p:cNvSpPr>
            <p:nvPr/>
          </p:nvSpPr>
          <p:spPr bwMode="auto">
            <a:xfrm>
              <a:off x="4597400" y="4191000"/>
              <a:ext cx="4394200" cy="22606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178" name="Text Box 2061"/>
          <p:cNvSpPr txBox="1">
            <a:spLocks noChangeArrowheads="1"/>
          </p:cNvSpPr>
          <p:nvPr/>
        </p:nvSpPr>
        <p:spPr bwMode="auto">
          <a:xfrm>
            <a:off x="4978400" y="2317750"/>
            <a:ext cx="1828800" cy="406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Units: m/sec</a:t>
            </a:r>
            <a:r>
              <a:rPr lang="en-US" sz="2000" baseline="30000"/>
              <a:t>2</a:t>
            </a:r>
            <a:endParaRPr lang="en-US" sz="200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9143999" cy="52322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Acceleration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SE02_11A"/>
          <p:cNvPicPr>
            <a:picLocks noChangeAspect="1" noChangeArrowheads="1"/>
          </p:cNvPicPr>
          <p:nvPr/>
        </p:nvPicPr>
        <p:blipFill>
          <a:blip r:embed="rId2" cstate="print"/>
          <a:srcRect l="13597" t="28751" r="55792" b="33333"/>
          <a:stretch>
            <a:fillRect/>
          </a:stretch>
        </p:blipFill>
        <p:spPr bwMode="auto">
          <a:xfrm>
            <a:off x="546100" y="171450"/>
            <a:ext cx="2030413" cy="18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5" descr="SE02_11C"/>
          <p:cNvPicPr>
            <a:picLocks noChangeAspect="1" noChangeArrowheads="1"/>
          </p:cNvPicPr>
          <p:nvPr/>
        </p:nvPicPr>
        <p:blipFill>
          <a:blip r:embed="rId3" cstate="print"/>
          <a:srcRect l="14534" t="28125" r="56105" b="34792"/>
          <a:stretch>
            <a:fillRect/>
          </a:stretch>
        </p:blipFill>
        <p:spPr bwMode="auto">
          <a:xfrm>
            <a:off x="558800" y="4356100"/>
            <a:ext cx="2386013" cy="226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Text Box 9"/>
          <p:cNvSpPr txBox="1">
            <a:spLocks noChangeArrowheads="1"/>
          </p:cNvSpPr>
          <p:nvPr/>
        </p:nvSpPr>
        <p:spPr bwMode="auto">
          <a:xfrm>
            <a:off x="5952479" y="523220"/>
            <a:ext cx="304504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 smtClean="0"/>
              <a:t>Find </a:t>
            </a:r>
            <a:r>
              <a:rPr lang="en-US" sz="2000" dirty="0"/>
              <a:t>the </a:t>
            </a:r>
            <a:r>
              <a:rPr lang="en-US" sz="2000" dirty="0" smtClean="0"/>
              <a:t>corresponding acceleration vs. time </a:t>
            </a:r>
            <a:r>
              <a:rPr lang="en-US" sz="2000" dirty="0"/>
              <a:t>graphs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22300" y="2106613"/>
            <a:ext cx="2081213" cy="1995487"/>
            <a:chOff x="622300" y="2106613"/>
            <a:chExt cx="2081213" cy="1995487"/>
          </a:xfrm>
        </p:grpSpPr>
        <p:pic>
          <p:nvPicPr>
            <p:cNvPr id="13315" name="Picture 4" descr="SE02_11A"/>
            <p:cNvPicPr>
              <a:picLocks noChangeAspect="1" noChangeArrowheads="1"/>
            </p:cNvPicPr>
            <p:nvPr/>
          </p:nvPicPr>
          <p:blipFill>
            <a:blip r:embed="rId2" cstate="print"/>
            <a:srcRect l="56729" t="28542" r="13440" b="33333"/>
            <a:stretch>
              <a:fillRect/>
            </a:stretch>
          </p:blipFill>
          <p:spPr bwMode="auto">
            <a:xfrm>
              <a:off x="622300" y="2106613"/>
              <a:ext cx="2081213" cy="19954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18" name="Text Box 10"/>
            <p:cNvSpPr txBox="1">
              <a:spLocks noChangeArrowheads="1"/>
            </p:cNvSpPr>
            <p:nvPr/>
          </p:nvSpPr>
          <p:spPr bwMode="auto">
            <a:xfrm>
              <a:off x="1493838" y="3394075"/>
              <a:ext cx="803275" cy="3048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400" dirty="0"/>
                <a:t>parabola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5805997" y="0"/>
            <a:ext cx="3338004" cy="52322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Worksheet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Conceptual black board example 2.3</a:t>
            </a:r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284085" y="676553"/>
            <a:ext cx="855807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Relationship between acceleration-time graph and velocity-time graph and displacement-time graph.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SE02_09"/>
          <p:cNvPicPr>
            <a:picLocks noChangeAspect="1" noChangeArrowheads="1"/>
          </p:cNvPicPr>
          <p:nvPr/>
        </p:nvPicPr>
        <p:blipFill>
          <a:blip r:embed="rId2" cstate="print">
            <a:lum bright="-36000" contrast="54000"/>
          </a:blip>
          <a:srcRect t="12083" b="8333"/>
          <a:stretch>
            <a:fillRect/>
          </a:stretch>
        </p:blipFill>
        <p:spPr bwMode="auto">
          <a:xfrm>
            <a:off x="508000" y="1866900"/>
            <a:ext cx="8126413" cy="485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460500" y="508000"/>
            <a:ext cx="60325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Notice that acceleration and velocity often point in different </a:t>
            </a:r>
            <a:r>
              <a:rPr lang="en-US" dirty="0" smtClean="0"/>
              <a:t>directions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0" y="-9525"/>
            <a:ext cx="9144001" cy="6829425"/>
            <a:chOff x="0" y="-6"/>
            <a:chExt cx="5760" cy="4302"/>
          </a:xfrm>
        </p:grpSpPr>
        <p:pic>
          <p:nvPicPr>
            <p:cNvPr id="8210" name="Picture 3" descr="SE02_10B"/>
            <p:cNvPicPr>
              <a:picLocks noChangeAspect="1" noChangeArrowheads="1"/>
            </p:cNvPicPr>
            <p:nvPr/>
          </p:nvPicPr>
          <p:blipFill>
            <a:blip r:embed="rId3" cstate="print">
              <a:lum bright="-24000" contrast="18000"/>
            </a:blip>
            <a:srcRect l="16722" t="17084" r="17035" b="14375"/>
            <a:stretch>
              <a:fillRect/>
            </a:stretch>
          </p:blipFill>
          <p:spPr bwMode="auto">
            <a:xfrm>
              <a:off x="24" y="2881"/>
              <a:ext cx="1825" cy="14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211" name="Text Box 5"/>
            <p:cNvSpPr txBox="1">
              <a:spLocks noChangeArrowheads="1"/>
            </p:cNvSpPr>
            <p:nvPr/>
          </p:nvSpPr>
          <p:spPr bwMode="auto">
            <a:xfrm>
              <a:off x="0" y="-6"/>
              <a:ext cx="5760" cy="291"/>
            </a:xfrm>
            <a:prstGeom prst="rect">
              <a:avLst/>
            </a:prstGeom>
            <a:solidFill>
              <a:srgbClr val="FF99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400" dirty="0"/>
                <a:t>One-dimensional motion with </a:t>
              </a:r>
              <a:r>
                <a:rPr lang="en-US" sz="2400" u="sng" dirty="0"/>
                <a:t>constant</a:t>
              </a:r>
              <a:r>
                <a:rPr lang="en-US" sz="2400" dirty="0"/>
                <a:t> </a:t>
              </a:r>
              <a:r>
                <a:rPr lang="en-US" sz="2400" dirty="0" smtClean="0"/>
                <a:t>acceleration, kinematic equations</a:t>
              </a:r>
              <a:endParaRPr lang="en-US" sz="2400" dirty="0"/>
            </a:p>
          </p:txBody>
        </p:sp>
      </p:grpSp>
      <p:pic>
        <p:nvPicPr>
          <p:cNvPr id="8208" name="Picture 2" descr="SE02_10A"/>
          <p:cNvPicPr>
            <a:picLocks noChangeAspect="1" noChangeArrowheads="1"/>
          </p:cNvPicPr>
          <p:nvPr/>
        </p:nvPicPr>
        <p:blipFill>
          <a:blip r:embed="rId4" cstate="print">
            <a:lum bright="-24000" contrast="18000"/>
          </a:blip>
          <a:srcRect l="15784" t="16042" r="16566" b="13959"/>
          <a:stretch>
            <a:fillRect/>
          </a:stretch>
        </p:blipFill>
        <p:spPr bwMode="auto">
          <a:xfrm>
            <a:off x="3124201" y="4567238"/>
            <a:ext cx="2919413" cy="226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5"/>
          <p:cNvGrpSpPr/>
          <p:nvPr/>
        </p:nvGrpSpPr>
        <p:grpSpPr>
          <a:xfrm>
            <a:off x="280988" y="755650"/>
            <a:ext cx="7296151" cy="584200"/>
            <a:chOff x="280988" y="755650"/>
            <a:chExt cx="7296151" cy="584200"/>
          </a:xfrm>
        </p:grpSpPr>
        <p:graphicFrame>
          <p:nvGraphicFramePr>
            <p:cNvPr id="8197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67335099"/>
                </p:ext>
              </p:extLst>
            </p:nvPr>
          </p:nvGraphicFramePr>
          <p:xfrm>
            <a:off x="280988" y="755650"/>
            <a:ext cx="2028825" cy="584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6" name="Equation" r:id="rId5" imgW="838080" imgH="241200" progId="Equation.3">
                    <p:embed/>
                  </p:oleObj>
                </mc:Choice>
                <mc:Fallback>
                  <p:oleObj name="Equation" r:id="rId5" imgW="83808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988" y="755650"/>
                          <a:ext cx="2028825" cy="584200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9" name="Text Box 7"/>
            <p:cNvSpPr txBox="1">
              <a:spLocks noChangeArrowheads="1"/>
            </p:cNvSpPr>
            <p:nvPr/>
          </p:nvSpPr>
          <p:spPr bwMode="auto">
            <a:xfrm>
              <a:off x="4229101" y="812800"/>
              <a:ext cx="3348038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*Velocity as function of time</a:t>
              </a:r>
            </a:p>
          </p:txBody>
        </p:sp>
      </p:grpSp>
      <p:pic>
        <p:nvPicPr>
          <p:cNvPr id="8206" name="Picture 4" descr="SE02_10C"/>
          <p:cNvPicPr>
            <a:picLocks noChangeAspect="1" noChangeArrowheads="1"/>
          </p:cNvPicPr>
          <p:nvPr/>
        </p:nvPicPr>
        <p:blipFill>
          <a:blip r:embed="rId7" cstate="print">
            <a:lum bright="-18000" contrast="12000"/>
          </a:blip>
          <a:srcRect l="16722" t="17084" r="17191" b="12917"/>
          <a:stretch>
            <a:fillRect/>
          </a:stretch>
        </p:blipFill>
        <p:spPr bwMode="auto">
          <a:xfrm>
            <a:off x="6221413" y="4535488"/>
            <a:ext cx="2922588" cy="232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/>
          <p:nvPr/>
        </p:nvGrpSpPr>
        <p:grpSpPr>
          <a:xfrm>
            <a:off x="282575" y="2141538"/>
            <a:ext cx="7127875" cy="954087"/>
            <a:chOff x="282575" y="2141538"/>
            <a:chExt cx="7127875" cy="954087"/>
          </a:xfrm>
        </p:grpSpPr>
        <p:graphicFrame>
          <p:nvGraphicFramePr>
            <p:cNvPr id="8196" name="Object 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708329577"/>
                </p:ext>
              </p:extLst>
            </p:nvPr>
          </p:nvGraphicFramePr>
          <p:xfrm>
            <a:off x="282575" y="2141538"/>
            <a:ext cx="3135313" cy="95408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7" name="Equation" r:id="rId8" imgW="1295280" imgH="393480" progId="Equation.3">
                    <p:embed/>
                  </p:oleObj>
                </mc:Choice>
                <mc:Fallback>
                  <p:oleObj name="Equation" r:id="rId8" imgW="1295280" imgH="393480" progId="Equation.3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2575" y="2141538"/>
                          <a:ext cx="3135313" cy="954087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7" name="Text Box 15"/>
            <p:cNvSpPr txBox="1">
              <a:spLocks noChangeArrowheads="1"/>
            </p:cNvSpPr>
            <p:nvPr/>
          </p:nvSpPr>
          <p:spPr bwMode="auto">
            <a:xfrm>
              <a:off x="4229100" y="2357438"/>
              <a:ext cx="31813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u="sng"/>
                <a:t>*Position as function of time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66700" y="3209925"/>
            <a:ext cx="7435850" cy="644525"/>
            <a:chOff x="266700" y="3209925"/>
            <a:chExt cx="7435850" cy="644525"/>
          </a:xfrm>
        </p:grpSpPr>
        <p:graphicFrame>
          <p:nvGraphicFramePr>
            <p:cNvPr id="8194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31572550"/>
                </p:ext>
              </p:extLst>
            </p:nvPr>
          </p:nvGraphicFramePr>
          <p:xfrm>
            <a:off x="266700" y="3209925"/>
            <a:ext cx="3627438" cy="6445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8" name="Equation" r:id="rId10" imgW="1498320" imgH="266400" progId="Equation.3">
                    <p:embed/>
                  </p:oleObj>
                </mc:Choice>
                <mc:Fallback>
                  <p:oleObj name="Equation" r:id="rId10" imgW="1498320" imgH="266400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6700" y="3209925"/>
                          <a:ext cx="3627438" cy="644525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203" name="Text Box 13"/>
            <p:cNvSpPr txBox="1">
              <a:spLocks noChangeArrowheads="1"/>
            </p:cNvSpPr>
            <p:nvPr/>
          </p:nvSpPr>
          <p:spPr bwMode="auto">
            <a:xfrm>
              <a:off x="4229100" y="3336925"/>
              <a:ext cx="34734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Velocity as function of position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280988" y="1435100"/>
            <a:ext cx="8391525" cy="615950"/>
            <a:chOff x="280988" y="1435100"/>
            <a:chExt cx="8391525" cy="615950"/>
          </a:xfrm>
        </p:grpSpPr>
        <p:sp>
          <p:nvSpPr>
            <p:cNvPr id="8202" name="Text Box 10"/>
            <p:cNvSpPr txBox="1">
              <a:spLocks noChangeArrowheads="1"/>
            </p:cNvSpPr>
            <p:nvPr/>
          </p:nvSpPr>
          <p:spPr bwMode="auto">
            <a:xfrm>
              <a:off x="4229100" y="1522413"/>
              <a:ext cx="4443413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Position as function of time and velocity</a:t>
              </a:r>
            </a:p>
          </p:txBody>
        </p:sp>
        <p:graphicFrame>
          <p:nvGraphicFramePr>
            <p:cNvPr id="8195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1040330"/>
                </p:ext>
              </p:extLst>
            </p:nvPr>
          </p:nvGraphicFramePr>
          <p:xfrm>
            <a:off x="280988" y="1435100"/>
            <a:ext cx="3195638" cy="615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69" name="Equation" r:id="rId12" imgW="1320480" imgH="253800" progId="Equation.3">
                    <p:embed/>
                  </p:oleObj>
                </mc:Choice>
                <mc:Fallback>
                  <p:oleObj name="Equation" r:id="rId12" imgW="1320480" imgH="253800" progId="Equation.3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0988" y="1435100"/>
                          <a:ext cx="3195638" cy="615950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" name="Group 9"/>
          <p:cNvGrpSpPr/>
          <p:nvPr/>
        </p:nvGrpSpPr>
        <p:grpSpPr>
          <a:xfrm>
            <a:off x="280988" y="3910013"/>
            <a:ext cx="8674100" cy="581025"/>
            <a:chOff x="280988" y="3910013"/>
            <a:chExt cx="8674100" cy="581025"/>
          </a:xfrm>
        </p:grpSpPr>
        <p:sp>
          <p:nvSpPr>
            <p:cNvPr id="8204" name="Text Box 16"/>
            <p:cNvSpPr txBox="1">
              <a:spLocks noChangeArrowheads="1"/>
            </p:cNvSpPr>
            <p:nvPr/>
          </p:nvSpPr>
          <p:spPr bwMode="auto">
            <a:xfrm>
              <a:off x="280988" y="4005263"/>
              <a:ext cx="2895600" cy="366713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 dirty="0"/>
                <a:t>Derivations:  </a:t>
              </a:r>
              <a:r>
                <a:rPr lang="en-US" sz="1800" dirty="0" smtClean="0"/>
                <a:t>Book, chapter 2</a:t>
              </a:r>
              <a:endParaRPr lang="en-US" sz="1800" dirty="0"/>
            </a:p>
          </p:txBody>
        </p:sp>
        <p:sp>
          <p:nvSpPr>
            <p:cNvPr id="8205" name="Text Box 17"/>
            <p:cNvSpPr txBox="1">
              <a:spLocks noChangeArrowheads="1"/>
            </p:cNvSpPr>
            <p:nvPr/>
          </p:nvSpPr>
          <p:spPr bwMode="auto">
            <a:xfrm>
              <a:off x="3341688" y="3910013"/>
              <a:ext cx="5613400" cy="581025"/>
            </a:xfrm>
            <a:prstGeom prst="rect">
              <a:avLst/>
            </a:prstGeom>
            <a:solidFill>
              <a:srgbClr val="FFFF66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 dirty="0"/>
                <a:t>These </a:t>
              </a:r>
              <a:r>
                <a:rPr lang="en-US" sz="1600" u="sng" dirty="0"/>
                <a:t>four kinematic equations</a:t>
              </a:r>
              <a:r>
                <a:rPr lang="en-US" sz="1600" dirty="0"/>
                <a:t> can be used to solve any problem involving one-dimensional motion at </a:t>
              </a:r>
              <a:r>
                <a:rPr lang="en-US" sz="1600" u="sng" dirty="0"/>
                <a:t>constant</a:t>
              </a:r>
              <a:r>
                <a:rPr lang="en-US" sz="1600" dirty="0"/>
                <a:t> acceleration.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Black board example 2.4</a:t>
            </a: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419101" y="1250036"/>
            <a:ext cx="7017398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sz="2400" dirty="0"/>
              <a:t>The driver of a car slams on the brakes when he sees a tree blocking the road. The car slows uniformly with an acceleration of – 5.60 m/s</a:t>
            </a:r>
            <a:r>
              <a:rPr lang="en-US" sz="2400" baseline="30000" dirty="0"/>
              <a:t>2</a:t>
            </a:r>
            <a:r>
              <a:rPr lang="en-US" sz="2400" dirty="0"/>
              <a:t> for 4.2s, making skid marks 62.4 m long ending at the tree. With what speed does the car then strike the tree?  </a:t>
            </a:r>
          </a:p>
        </p:txBody>
      </p:sp>
      <p:pic>
        <p:nvPicPr>
          <p:cNvPr id="16388" name="Picture 7" descr="MCTN00095_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9800" y="3389313"/>
            <a:ext cx="439420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0"/>
            <a:ext cx="9144000" cy="5191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Freely falling objects</a:t>
            </a: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190500" y="765348"/>
            <a:ext cx="8597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In the absence of air resistance, all objects fall towards the earth with the same constant acceleration (a = </a:t>
            </a:r>
            <a:r>
              <a:rPr lang="en-US" sz="2400" dirty="0" smtClean="0"/>
              <a:t>- g </a:t>
            </a:r>
            <a:r>
              <a:rPr lang="en-US" sz="2400" dirty="0"/>
              <a:t>= </a:t>
            </a:r>
            <a:r>
              <a:rPr lang="en-US" sz="2400" dirty="0" smtClean="0"/>
              <a:t>- 9.8 </a:t>
            </a:r>
            <a:r>
              <a:rPr lang="en-US" sz="2400" dirty="0"/>
              <a:t>m/s</a:t>
            </a:r>
            <a:r>
              <a:rPr lang="en-US" sz="2400" baseline="30000" dirty="0"/>
              <a:t>2</a:t>
            </a:r>
            <a:r>
              <a:rPr lang="en-US" sz="2400" dirty="0"/>
              <a:t>), due to gravity.  </a:t>
            </a:r>
          </a:p>
        </p:txBody>
      </p:sp>
      <p:pic>
        <p:nvPicPr>
          <p:cNvPr id="30722" name="Picture 2" descr="http://upload.wikimedia.org/wikipedia/commons/thumb/d/d4/Justus_Sustermans_-_Portrait_of_Galileo_Galilei%2C_1636.jpg/225px-Justus_Sustermans_-_Portrait_of_Galileo_Galilei%2C_1636.jpg">
            <a:hlinkClick r:id="rId2" tooltip="Portrait of Galileo Galilei by Giusto Sustermans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7675" y="2274723"/>
            <a:ext cx="2413086" cy="306730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-48790" y="5416888"/>
            <a:ext cx="3416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/>
              <a:t>Galileo </a:t>
            </a:r>
            <a:r>
              <a:rPr lang="en-US" sz="1800" dirty="0" err="1" smtClean="0"/>
              <a:t>Galilei</a:t>
            </a:r>
            <a:r>
              <a:rPr lang="en-US" sz="1800" dirty="0" smtClean="0"/>
              <a:t> (1564-1642)</a:t>
            </a:r>
          </a:p>
          <a:p>
            <a:pPr algn="ctr"/>
            <a:r>
              <a:rPr lang="en-US" sz="1800" dirty="0" smtClean="0"/>
              <a:t>(from Wikipedia)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449053" y="2277985"/>
            <a:ext cx="5309937" cy="415498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u="sng" dirty="0" err="1" smtClean="0"/>
              <a:t>i</a:t>
            </a:r>
            <a:r>
              <a:rPr lang="en-US" sz="2400" u="sng" dirty="0" smtClean="0"/>
              <a:t>-clicker:</a:t>
            </a:r>
          </a:p>
          <a:p>
            <a:endParaRPr lang="en-US" sz="2400" u="sng" dirty="0" smtClean="0"/>
          </a:p>
          <a:p>
            <a:r>
              <a:rPr lang="en-US" sz="2400" dirty="0" smtClean="0"/>
              <a:t>You throw a ball straight up in the air.  At the highest point, what are the velocity and the acceleration of the ball?</a:t>
            </a:r>
          </a:p>
          <a:p>
            <a:endParaRPr lang="en-US" sz="2400" dirty="0" smtClean="0"/>
          </a:p>
          <a:p>
            <a:r>
              <a:rPr lang="en-US" sz="2400" dirty="0" smtClean="0"/>
              <a:t>A.) 	a = 0; 		v = 0</a:t>
            </a:r>
          </a:p>
          <a:p>
            <a:endParaRPr lang="en-US" sz="2400" dirty="0" smtClean="0"/>
          </a:p>
          <a:p>
            <a:r>
              <a:rPr lang="en-US" sz="2400" dirty="0" smtClean="0"/>
              <a:t>B.) 	a = </a:t>
            </a:r>
            <a:r>
              <a:rPr lang="en-US" sz="2400" dirty="0" smtClean="0"/>
              <a:t>- 9.8m/s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	v ≠ 0</a:t>
            </a:r>
          </a:p>
          <a:p>
            <a:endParaRPr lang="en-US" sz="2400" dirty="0" smtClean="0"/>
          </a:p>
          <a:p>
            <a:r>
              <a:rPr lang="en-US" sz="2400" dirty="0" smtClean="0"/>
              <a:t>C.)	a = </a:t>
            </a:r>
            <a:r>
              <a:rPr lang="en-US" sz="2400" dirty="0" smtClean="0"/>
              <a:t>- 9.8m/s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	v = 0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SE02_14"/>
          <p:cNvPicPr>
            <a:picLocks noChangeAspect="1" noChangeArrowheads="1"/>
          </p:cNvPicPr>
          <p:nvPr/>
        </p:nvPicPr>
        <p:blipFill>
          <a:blip r:embed="rId2" cstate="print">
            <a:lum bright="-24000" contrast="42000"/>
          </a:blip>
          <a:srcRect l="29068" t="8542" r="24692" b="7083"/>
          <a:stretch>
            <a:fillRect/>
          </a:stretch>
        </p:blipFill>
        <p:spPr bwMode="auto">
          <a:xfrm>
            <a:off x="0" y="280988"/>
            <a:ext cx="4564063" cy="657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4665663" y="187325"/>
            <a:ext cx="4178300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Black board example 2.5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4271963" y="1104900"/>
            <a:ext cx="4738687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en-US" sz="2000"/>
              <a:t>A stone thrown from the top of a building is given an initial velocity of 20.0 m/s straight upward. The building is 50 m high. Using t</a:t>
            </a:r>
            <a:r>
              <a:rPr lang="en-US" sz="2000" baseline="-25000"/>
              <a:t>A</a:t>
            </a:r>
            <a:r>
              <a:rPr lang="en-US" sz="2000"/>
              <a:t> = 0 as the time the stone leaves the throwers hand at position A, determine: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The time at which the stone reaches its maximum height.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 The maximum height.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 The time at which the stone returns to the position from which it was thrown. 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 The velocity of the stone at this instant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The velocity and and position of the stone at t = 5.00 s. </a:t>
            </a:r>
          </a:p>
          <a:p>
            <a:pPr marL="457200" indent="-457200">
              <a:spcBef>
                <a:spcPct val="50000"/>
              </a:spcBef>
              <a:buFontTx/>
              <a:buAutoNum type="alphaLcParenBoth"/>
            </a:pPr>
            <a:r>
              <a:rPr lang="en-US" sz="2000"/>
              <a:t>Plot y vs. t; v vs. t and a vs.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255588" y="1201738"/>
            <a:ext cx="86566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Position </a:t>
            </a:r>
            <a:r>
              <a:rPr lang="en-US" sz="2400" dirty="0"/>
              <a:t>x, velocity v, acceleration a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Acceleration </a:t>
            </a:r>
            <a:r>
              <a:rPr lang="en-US" sz="2400" dirty="0"/>
              <a:t>is derivative of v and 2</a:t>
            </a:r>
            <a:r>
              <a:rPr lang="en-US" sz="2400" baseline="30000" dirty="0"/>
              <a:t>nd</a:t>
            </a:r>
            <a:r>
              <a:rPr lang="en-US" sz="2400" dirty="0"/>
              <a:t> derivative of x:  a = dv/</a:t>
            </a:r>
            <a:r>
              <a:rPr lang="en-US" sz="2400" dirty="0" err="1"/>
              <a:t>dt</a:t>
            </a:r>
            <a:r>
              <a:rPr lang="en-US" sz="2400" dirty="0"/>
              <a:t> = d</a:t>
            </a:r>
            <a:r>
              <a:rPr lang="en-US" sz="2400" baseline="30000" dirty="0"/>
              <a:t>2</a:t>
            </a:r>
            <a:r>
              <a:rPr lang="en-US" sz="2400" dirty="0"/>
              <a:t>x/dt</a:t>
            </a:r>
            <a:r>
              <a:rPr lang="en-US" sz="2400" baseline="30000" dirty="0"/>
              <a:t>2</a:t>
            </a:r>
            <a:r>
              <a:rPr lang="en-US" sz="2400" dirty="0"/>
              <a:t>, and v = dx/</a:t>
            </a:r>
            <a:r>
              <a:rPr lang="en-US" sz="2400" dirty="0" err="1"/>
              <a:t>dt.</a:t>
            </a:r>
            <a:r>
              <a:rPr lang="en-US" sz="2400" dirty="0"/>
              <a:t>  </a:t>
            </a:r>
            <a:endParaRPr lang="en-US" sz="2400" baseline="30000" dirty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Know </a:t>
            </a:r>
            <a:r>
              <a:rPr lang="en-US" sz="2400" dirty="0"/>
              <a:t>x, v, a graphs. v is slope of </a:t>
            </a:r>
            <a:r>
              <a:rPr lang="en-US" sz="2400" dirty="0" smtClean="0"/>
              <a:t>x vs. t graph</a:t>
            </a:r>
            <a:r>
              <a:rPr lang="en-US" sz="2400" dirty="0"/>
              <a:t>, a is slope of </a:t>
            </a:r>
            <a:r>
              <a:rPr lang="en-US" sz="2400" dirty="0" smtClean="0"/>
              <a:t>v vs. t </a:t>
            </a:r>
            <a:r>
              <a:rPr lang="en-US" sz="2400" dirty="0"/>
              <a:t>graph. </a:t>
            </a:r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 b="1" dirty="0" smtClean="0"/>
              <a:t>Kinematic </a:t>
            </a:r>
            <a:r>
              <a:rPr lang="en-US" sz="2400" b="1" dirty="0"/>
              <a:t>equations on page 36-38 (constant acceleration).  </a:t>
            </a:r>
            <a:r>
              <a:rPr lang="en-US" sz="2400" b="1" dirty="0" smtClean="0"/>
              <a:t>Know </a:t>
            </a:r>
            <a:r>
              <a:rPr lang="en-US" sz="2400" b="1" dirty="0"/>
              <a:t>how to use</a:t>
            </a:r>
            <a:r>
              <a:rPr lang="en-US" sz="2400" b="1" dirty="0" smtClean="0"/>
              <a:t>! Do many practice examples.  </a:t>
            </a:r>
            <a:endParaRPr lang="en-US" sz="2400" b="1" dirty="0"/>
          </a:p>
          <a:p>
            <a:pPr marL="457200" indent="-457200">
              <a:spcBef>
                <a:spcPct val="50000"/>
              </a:spcBef>
              <a:buFontTx/>
              <a:buChar char="•"/>
            </a:pPr>
            <a:r>
              <a:rPr lang="en-US" sz="2400" dirty="0" smtClean="0"/>
              <a:t>Free </a:t>
            </a:r>
            <a:r>
              <a:rPr lang="en-US" sz="2400" dirty="0"/>
              <a:t>fall (constant acceleration)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4000" cy="52322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Chapter summary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8" name="Rectangle 66"/>
          <p:cNvSpPr>
            <a:spLocks noChangeArrowheads="1"/>
          </p:cNvSpPr>
          <p:nvPr/>
        </p:nvSpPr>
        <p:spPr bwMode="auto">
          <a:xfrm>
            <a:off x="349250" y="127000"/>
            <a:ext cx="83375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zh-CN" sz="2400" b="1" dirty="0" smtClean="0">
                <a:ea typeface="SimSun" pitchFamily="2" charset="-122"/>
              </a:rPr>
              <a:t>PHY113 </a:t>
            </a:r>
            <a:r>
              <a:rPr lang="en-US" altLang="zh-CN" sz="2400" b="1" dirty="0">
                <a:ea typeface="SimSun" pitchFamily="2" charset="-122"/>
              </a:rPr>
              <a:t>TUTOR </a:t>
            </a:r>
            <a:r>
              <a:rPr lang="en-US" altLang="zh-CN" sz="2400" b="1" dirty="0" smtClean="0">
                <a:ea typeface="SimSun" pitchFamily="2" charset="-122"/>
              </a:rPr>
              <a:t>SESSIONS</a:t>
            </a:r>
            <a:endParaRPr lang="en-US" altLang="zh-CN" sz="2400" b="1" dirty="0">
              <a:ea typeface="SimSun" pitchFamily="2" charset="-122"/>
            </a:endParaRPr>
          </a:p>
        </p:txBody>
      </p:sp>
      <p:sp>
        <p:nvSpPr>
          <p:cNvPr id="7189" name="Text Box 67"/>
          <p:cNvSpPr txBox="1">
            <a:spLocks noChangeArrowheads="1"/>
          </p:cNvSpPr>
          <p:nvPr/>
        </p:nvSpPr>
        <p:spPr bwMode="auto">
          <a:xfrm>
            <a:off x="618332" y="4998810"/>
            <a:ext cx="7907338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000" b="1" dirty="0" smtClean="0">
                <a:ea typeface="SimSun" pitchFamily="2" charset="-122"/>
              </a:rPr>
              <a:t>All tutorials will be in Olin 103</a:t>
            </a:r>
          </a:p>
          <a:p>
            <a:endParaRPr lang="en-US" altLang="zh-CN" sz="2000" dirty="0">
              <a:ea typeface="SimSun" pitchFamily="2" charset="-122"/>
            </a:endParaRPr>
          </a:p>
          <a:p>
            <a:r>
              <a:rPr lang="en-US" altLang="zh-CN" sz="2000" dirty="0" smtClean="0">
                <a:ea typeface="SimSun" pitchFamily="2" charset="-122"/>
              </a:rPr>
              <a:t>The </a:t>
            </a:r>
            <a:r>
              <a:rPr lang="en-US" altLang="zh-CN" sz="2000" dirty="0">
                <a:ea typeface="SimSun" pitchFamily="2" charset="-122"/>
              </a:rPr>
              <a:t>tutor sessions in semesters past were very successful and received high marks from many students. </a:t>
            </a:r>
          </a:p>
          <a:p>
            <a:r>
              <a:rPr lang="en-US" altLang="zh-CN" sz="2000" dirty="0">
                <a:ea typeface="SimSun" pitchFamily="2" charset="-122"/>
              </a:rPr>
              <a:t>All students are encouraged to take advantage of this opportunity</a:t>
            </a:r>
            <a:r>
              <a:rPr lang="en-US" altLang="zh-CN" sz="2000" dirty="0" smtClean="0">
                <a:ea typeface="SimSun" pitchFamily="2" charset="-122"/>
              </a:rPr>
              <a:t>.</a:t>
            </a:r>
            <a:endParaRPr lang="en-US" altLang="zh-CN" sz="2000" dirty="0">
              <a:ea typeface="SimSun" pitchFamily="2" charset="-122"/>
            </a:endParaRPr>
          </a:p>
        </p:txBody>
      </p:sp>
      <p:pic>
        <p:nvPicPr>
          <p:cNvPr id="7190" name="Picture 69" descr="j02954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09976" y="127000"/>
            <a:ext cx="2363788" cy="155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704224"/>
              </p:ext>
            </p:extLst>
          </p:nvPr>
        </p:nvGraphicFramePr>
        <p:xfrm>
          <a:off x="0" y="2302892"/>
          <a:ext cx="9090482" cy="155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4703"/>
                <a:gridCol w="1600137"/>
                <a:gridCol w="1600137"/>
                <a:gridCol w="1600137"/>
                <a:gridCol w="1600137"/>
                <a:gridCol w="843379"/>
                <a:gridCol w="1171852"/>
              </a:tblGrid>
              <a:tr h="5919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Sunday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Monday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Tuesday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Wednesday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Thursday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Friday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Saturday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  <a:tr h="89593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5-7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pm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Daniel Vickers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5-7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pm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Daniel Vickers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baseline="0" dirty="0" smtClean="0">
                          <a:solidFill>
                            <a:schemeClr val="tx1"/>
                          </a:solidFill>
                        </a:rPr>
                        <a:t>6-8 pm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Daniel Vickers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5-7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pm</a:t>
                      </a:r>
                    </a:p>
                    <a:p>
                      <a:pPr algn="ctr"/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Daniel Vickers</a:t>
                      </a:r>
                    </a:p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7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77800" y="5182290"/>
            <a:ext cx="8798249" cy="161448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 Kinematics: motion in terms of space and time (position, x; velocity, v; acceleration, a).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 We’ll mainly deal with </a:t>
            </a:r>
            <a:r>
              <a:rPr lang="en-US" sz="1800" u="sng"/>
              <a:t>constant</a:t>
            </a:r>
            <a:r>
              <a:rPr lang="en-US" sz="1800"/>
              <a:t> acceleration.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 Derivatives: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1800"/>
              <a:t>  In this chapter we will only look at motion in one dimension.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0" y="-7396"/>
            <a:ext cx="9144000" cy="5794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b="1" dirty="0"/>
              <a:t>Chapter 2: Motion in One Dimension</a:t>
            </a:r>
            <a:endParaRPr lang="en-US" sz="2400" dirty="0"/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8959426"/>
              </p:ext>
            </p:extLst>
          </p:nvPr>
        </p:nvGraphicFramePr>
        <p:xfrm>
          <a:off x="1686833" y="5923870"/>
          <a:ext cx="1676400" cy="541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" imgW="1218960" imgH="393480" progId="Equation.DSMT4">
                  <p:embed/>
                </p:oleObj>
              </mc:Choice>
              <mc:Fallback>
                <p:oleObj name="Equation" r:id="rId3" imgW="1218960" imgH="3934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6833" y="5923870"/>
                        <a:ext cx="1676400" cy="5413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0" name="Text Box 5"/>
          <p:cNvSpPr txBox="1">
            <a:spLocks noChangeArrowheads="1"/>
          </p:cNvSpPr>
          <p:nvPr/>
        </p:nvSpPr>
        <p:spPr bwMode="auto">
          <a:xfrm>
            <a:off x="603250" y="1081088"/>
            <a:ext cx="8005763" cy="300082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Reading assignment: 	Chapter 2</a:t>
            </a:r>
          </a:p>
          <a:p>
            <a:pPr>
              <a:spcBef>
                <a:spcPct val="50000"/>
              </a:spcBef>
            </a:pPr>
            <a:r>
              <a:rPr lang="en-US" sz="2400" u="sng" dirty="0" smtClean="0"/>
              <a:t>Homework 2.1 (due Thursday, Sept. 6):</a:t>
            </a:r>
          </a:p>
          <a:p>
            <a:pPr>
              <a:spcBef>
                <a:spcPct val="50000"/>
              </a:spcBef>
            </a:pPr>
            <a:r>
              <a:rPr lang="en-US" sz="2400" dirty="0" smtClean="0"/>
              <a:t>OQ1, 1, 4</a:t>
            </a:r>
            <a:r>
              <a:rPr lang="en-US" sz="2400" dirty="0"/>
              <a:t>, 7</a:t>
            </a:r>
            <a:endParaRPr lang="en-US" sz="2400" dirty="0" smtClean="0"/>
          </a:p>
          <a:p>
            <a:pPr>
              <a:spcBef>
                <a:spcPct val="50000"/>
              </a:spcBef>
            </a:pPr>
            <a:r>
              <a:rPr lang="en-US" sz="2400" u="sng" dirty="0"/>
              <a:t>Homework </a:t>
            </a:r>
            <a:r>
              <a:rPr lang="en-US" sz="2400" u="sng" dirty="0" smtClean="0"/>
              <a:t>2.2 </a:t>
            </a:r>
            <a:r>
              <a:rPr lang="en-US" sz="2400" u="sng" dirty="0"/>
              <a:t>(due </a:t>
            </a:r>
            <a:r>
              <a:rPr lang="en-US" sz="2400" u="sng" dirty="0" smtClean="0"/>
              <a:t>Tuesday</a:t>
            </a:r>
            <a:r>
              <a:rPr lang="en-US" sz="2400" u="sng" dirty="0"/>
              <a:t>, Sept. </a:t>
            </a:r>
            <a:r>
              <a:rPr lang="en-US" sz="2400" u="sng" dirty="0" smtClean="0"/>
              <a:t>11):</a:t>
            </a:r>
            <a:endParaRPr lang="en-US" sz="2400" u="sng" dirty="0"/>
          </a:p>
          <a:p>
            <a:pPr>
              <a:spcBef>
                <a:spcPct val="50000"/>
              </a:spcBef>
            </a:pPr>
            <a:r>
              <a:rPr lang="en-US" sz="2400" dirty="0" smtClean="0"/>
              <a:t>OQ17</a:t>
            </a:r>
            <a:r>
              <a:rPr lang="en-US" sz="2400" dirty="0"/>
              <a:t>, </a:t>
            </a:r>
            <a:r>
              <a:rPr lang="en-US" sz="2400" dirty="0" smtClean="0"/>
              <a:t>OQ18, 19, 20, 28, 35, 51, 72</a:t>
            </a:r>
            <a:endParaRPr lang="en-US" sz="2400" dirty="0"/>
          </a:p>
          <a:p>
            <a:pPr>
              <a:spcBef>
                <a:spcPct val="50000"/>
              </a:spcBef>
            </a:pPr>
            <a:r>
              <a:rPr lang="en-US" sz="1400" dirty="0"/>
              <a:t>(OQ – objective question, (concept) QQ – Quick </a:t>
            </a:r>
            <a:r>
              <a:rPr lang="en-US" sz="1400" dirty="0" smtClean="0"/>
              <a:t>quiz)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2" descr="SE02_01A"/>
          <p:cNvPicPr>
            <a:picLocks noChangeAspect="1" noChangeArrowheads="1"/>
          </p:cNvPicPr>
          <p:nvPr/>
        </p:nvPicPr>
        <p:blipFill>
          <a:blip r:embed="rId3" cstate="print">
            <a:lum bright="-24000" contrast="36000"/>
          </a:blip>
          <a:srcRect t="11041" b="10489"/>
          <a:stretch>
            <a:fillRect/>
          </a:stretch>
        </p:blipFill>
        <p:spPr bwMode="auto">
          <a:xfrm>
            <a:off x="4916488" y="0"/>
            <a:ext cx="4227512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585186" y="128559"/>
            <a:ext cx="3568700" cy="95410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Position, Displacement and distance traveled</a:t>
            </a:r>
          </a:p>
        </p:txBody>
      </p:sp>
      <p:sp>
        <p:nvSpPr>
          <p:cNvPr id="57352" name="Text Box 8"/>
          <p:cNvSpPr txBox="1">
            <a:spLocks noChangeArrowheads="1"/>
          </p:cNvSpPr>
          <p:nvPr/>
        </p:nvSpPr>
        <p:spPr bwMode="auto">
          <a:xfrm>
            <a:off x="406400" y="4356100"/>
            <a:ext cx="8153400" cy="1093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Don’t confuse </a:t>
            </a:r>
            <a:r>
              <a:rPr lang="en-US" sz="2000" b="1"/>
              <a:t>displacement</a:t>
            </a:r>
            <a:r>
              <a:rPr lang="en-US" sz="2000"/>
              <a:t> with the </a:t>
            </a:r>
            <a:r>
              <a:rPr lang="en-US" sz="2000" b="1"/>
              <a:t>distance traveled</a:t>
            </a:r>
            <a:r>
              <a:rPr lang="en-US" sz="2000"/>
              <a:t>. </a:t>
            </a:r>
          </a:p>
          <a:p>
            <a:pPr>
              <a:spcBef>
                <a:spcPct val="50000"/>
              </a:spcBef>
            </a:pPr>
            <a:r>
              <a:rPr lang="en-US" sz="1800"/>
              <a:t>Example: What is the displacement and the total distance traveled of a baseball player hitting a homerun?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06400" y="2974975"/>
            <a:ext cx="8132763" cy="1244600"/>
            <a:chOff x="256" y="1874"/>
            <a:chExt cx="5123" cy="784"/>
          </a:xfrm>
        </p:grpSpPr>
        <p:sp>
          <p:nvSpPr>
            <p:cNvPr id="2059" name="Text Box 5"/>
            <p:cNvSpPr txBox="1">
              <a:spLocks noChangeArrowheads="1"/>
            </p:cNvSpPr>
            <p:nvPr/>
          </p:nvSpPr>
          <p:spPr bwMode="auto">
            <a:xfrm>
              <a:off x="272" y="2002"/>
              <a:ext cx="3488" cy="5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/>
                <a:t>Displacement</a:t>
              </a:r>
              <a:r>
                <a:rPr lang="en-US" sz="2000" u="sng"/>
                <a:t> of a particle</a:t>
              </a:r>
              <a:r>
                <a:rPr lang="en-US" sz="2000"/>
                <a:t>: </a:t>
              </a:r>
            </a:p>
            <a:p>
              <a:pPr>
                <a:spcBef>
                  <a:spcPct val="50000"/>
                </a:spcBef>
              </a:pPr>
              <a:r>
                <a:rPr lang="en-US" sz="2000"/>
                <a:t>Its change in position:</a:t>
              </a:r>
            </a:p>
          </p:txBody>
        </p:sp>
        <p:graphicFrame>
          <p:nvGraphicFramePr>
            <p:cNvPr id="2050" name="Object 6"/>
            <p:cNvGraphicFramePr>
              <a:graphicFrameLocks noChangeAspect="1"/>
            </p:cNvGraphicFramePr>
            <p:nvPr/>
          </p:nvGraphicFramePr>
          <p:xfrm>
            <a:off x="1880" y="2275"/>
            <a:ext cx="985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6" name="Equation" r:id="rId4" imgW="761760" imgH="241200" progId="Equation.3">
                    <p:embed/>
                  </p:oleObj>
                </mc:Choice>
                <mc:Fallback>
                  <p:oleObj name="Equation" r:id="rId4" imgW="761760" imgH="241200" progId="Equation.3">
                    <p:embed/>
                    <p:pic>
                      <p:nvPicPr>
                        <p:cNvPr id="0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80" y="2275"/>
                          <a:ext cx="985" cy="312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060" name="Text Box 7"/>
            <p:cNvSpPr txBox="1">
              <a:spLocks noChangeArrowheads="1"/>
            </p:cNvSpPr>
            <p:nvPr/>
          </p:nvSpPr>
          <p:spPr bwMode="auto">
            <a:xfrm>
              <a:off x="3200" y="2188"/>
              <a:ext cx="1576" cy="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f</a:t>
              </a:r>
              <a:r>
                <a:rPr lang="en-US" sz="1600"/>
                <a:t> final position</a:t>
              </a:r>
            </a:p>
            <a:p>
              <a:pPr>
                <a:spcBef>
                  <a:spcPct val="50000"/>
                </a:spcBef>
              </a:pPr>
              <a:r>
                <a:rPr lang="en-US" sz="1600"/>
                <a:t>x</a:t>
              </a:r>
              <a:r>
                <a:rPr lang="en-US" sz="1600" baseline="-25000"/>
                <a:t>i</a:t>
              </a:r>
              <a:r>
                <a:rPr lang="en-US" sz="1600"/>
                <a:t>:  initial position </a:t>
              </a:r>
            </a:p>
          </p:txBody>
        </p:sp>
        <p:sp>
          <p:nvSpPr>
            <p:cNvPr id="2061" name="Rectangle 10"/>
            <p:cNvSpPr>
              <a:spLocks noChangeArrowheads="1"/>
            </p:cNvSpPr>
            <p:nvPr/>
          </p:nvSpPr>
          <p:spPr bwMode="auto">
            <a:xfrm>
              <a:off x="256" y="1874"/>
              <a:ext cx="5123" cy="7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7356" name="Text Box 12"/>
          <p:cNvSpPr txBox="1">
            <a:spLocks noChangeArrowheads="1"/>
          </p:cNvSpPr>
          <p:nvPr/>
        </p:nvSpPr>
        <p:spPr bwMode="auto">
          <a:xfrm>
            <a:off x="368300" y="5765800"/>
            <a:ext cx="82042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Displacement</a:t>
            </a:r>
            <a:r>
              <a:rPr lang="en-US" sz="2400"/>
              <a:t> is a </a:t>
            </a:r>
            <a:r>
              <a:rPr lang="en-US" sz="2400" b="1"/>
              <a:t>vector</a:t>
            </a:r>
            <a:r>
              <a:rPr lang="en-US" sz="2400"/>
              <a:t>: It has both, magnitude </a:t>
            </a:r>
            <a:r>
              <a:rPr lang="en-US" sz="2400" u="sng"/>
              <a:t>and</a:t>
            </a:r>
            <a:r>
              <a:rPr lang="en-US" sz="2400"/>
              <a:t> direction!!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Total distance traveled</a:t>
            </a:r>
            <a:r>
              <a:rPr lang="en-US" sz="2400"/>
              <a:t> is a </a:t>
            </a:r>
            <a:r>
              <a:rPr lang="en-US" sz="2400" b="1"/>
              <a:t>scalar</a:t>
            </a:r>
            <a:r>
              <a:rPr lang="en-US" sz="2400"/>
              <a:t>: It has just a magnitude</a:t>
            </a: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384175" y="2073275"/>
            <a:ext cx="4389438" cy="862013"/>
            <a:chOff x="242" y="1306"/>
            <a:chExt cx="2765" cy="543"/>
          </a:xfrm>
        </p:grpSpPr>
        <p:sp>
          <p:nvSpPr>
            <p:cNvPr id="2057" name="Text Box 13"/>
            <p:cNvSpPr txBox="1">
              <a:spLocks noChangeArrowheads="1"/>
            </p:cNvSpPr>
            <p:nvPr/>
          </p:nvSpPr>
          <p:spPr bwMode="auto">
            <a:xfrm>
              <a:off x="242" y="1332"/>
              <a:ext cx="2748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/>
                <a:t>Position</a:t>
              </a:r>
              <a:r>
                <a:rPr lang="en-US" sz="2000" b="1"/>
                <a:t>:</a:t>
              </a:r>
              <a:r>
                <a:rPr lang="en-US" sz="2000"/>
                <a:t> Location of particle with respect to some reference point.  </a:t>
              </a:r>
            </a:p>
          </p:txBody>
        </p:sp>
        <p:sp>
          <p:nvSpPr>
            <p:cNvPr id="2058" name="Rectangle 14"/>
            <p:cNvSpPr>
              <a:spLocks noChangeArrowheads="1"/>
            </p:cNvSpPr>
            <p:nvPr/>
          </p:nvSpPr>
          <p:spPr bwMode="auto">
            <a:xfrm>
              <a:off x="255" y="1306"/>
              <a:ext cx="2752" cy="54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52" grpId="0" animBg="1"/>
      <p:bldP spid="573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2" descr="SE02_01A"/>
          <p:cNvPicPr>
            <a:picLocks noChangeAspect="1" noChangeArrowheads="1"/>
          </p:cNvPicPr>
          <p:nvPr/>
        </p:nvPicPr>
        <p:blipFill>
          <a:blip r:embed="rId3" cstate="print">
            <a:lum bright="-24000" contrast="36000"/>
          </a:blip>
          <a:srcRect t="11041" b="10489"/>
          <a:stretch>
            <a:fillRect/>
          </a:stretch>
        </p:blipFill>
        <p:spPr bwMode="auto">
          <a:xfrm>
            <a:off x="4535488" y="0"/>
            <a:ext cx="4608512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7" name="Text Box 3"/>
          <p:cNvSpPr txBox="1">
            <a:spLocks noChangeArrowheads="1"/>
          </p:cNvSpPr>
          <p:nvPr/>
        </p:nvSpPr>
        <p:spPr bwMode="auto">
          <a:xfrm>
            <a:off x="381000" y="381000"/>
            <a:ext cx="3568700" cy="5191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Velocity and speed</a:t>
            </a:r>
            <a:endParaRPr lang="en-US" dirty="0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317500" y="2667000"/>
            <a:ext cx="8445500" cy="1498600"/>
            <a:chOff x="200" y="1680"/>
            <a:chExt cx="5320" cy="944"/>
          </a:xfrm>
        </p:grpSpPr>
        <p:sp>
          <p:nvSpPr>
            <p:cNvPr id="3082" name="Text Box 4"/>
            <p:cNvSpPr txBox="1">
              <a:spLocks noChangeArrowheads="1"/>
            </p:cNvSpPr>
            <p:nvPr/>
          </p:nvSpPr>
          <p:spPr bwMode="auto">
            <a:xfrm>
              <a:off x="272" y="1752"/>
              <a:ext cx="214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 b="1" u="sng"/>
                <a:t>Average Velocity</a:t>
              </a:r>
              <a:r>
                <a:rPr lang="en-US" sz="2000" u="sng"/>
                <a:t> of a particle</a:t>
              </a:r>
              <a:r>
                <a:rPr lang="en-US" sz="2000"/>
                <a:t>:</a:t>
              </a:r>
            </a:p>
          </p:txBody>
        </p:sp>
        <p:graphicFrame>
          <p:nvGraphicFramePr>
            <p:cNvPr id="3075" name="Object 5"/>
            <p:cNvGraphicFramePr>
              <a:graphicFrameLocks noChangeAspect="1"/>
            </p:cNvGraphicFramePr>
            <p:nvPr/>
          </p:nvGraphicFramePr>
          <p:xfrm>
            <a:off x="572" y="2026"/>
            <a:ext cx="673" cy="5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Equation" r:id="rId4" imgW="520560" imgH="393480" progId="Equation.3">
                    <p:embed/>
                  </p:oleObj>
                </mc:Choice>
                <mc:Fallback>
                  <p:oleObj name="Equation" r:id="rId4" imgW="520560" imgH="393480" progId="Equation.3">
                    <p:embed/>
                    <p:pic>
                      <p:nvPicPr>
                        <p:cNvPr id="0" name="Object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72" y="2026"/>
                          <a:ext cx="673" cy="509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083" name="Text Box 6"/>
            <p:cNvSpPr txBox="1">
              <a:spLocks noChangeArrowheads="1"/>
            </p:cNvSpPr>
            <p:nvPr/>
          </p:nvSpPr>
          <p:spPr bwMode="auto">
            <a:xfrm>
              <a:off x="2392" y="2040"/>
              <a:ext cx="3128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800">
                  <a:latin typeface="Symbol" pitchFamily="18" charset="2"/>
                </a:rPr>
                <a:t>D</a:t>
              </a:r>
              <a:r>
                <a:rPr lang="en-US" sz="1800"/>
                <a:t>x: displacement of particle</a:t>
              </a:r>
            </a:p>
            <a:p>
              <a:pPr>
                <a:spcBef>
                  <a:spcPct val="50000"/>
                </a:spcBef>
              </a:pPr>
              <a:r>
                <a:rPr lang="en-US" sz="1800">
                  <a:latin typeface="Symbol" pitchFamily="18" charset="2"/>
                </a:rPr>
                <a:t>D</a:t>
              </a:r>
              <a:r>
                <a:rPr lang="en-US" sz="1800"/>
                <a:t>t:  total time during which displacement occurred. </a:t>
              </a:r>
            </a:p>
          </p:txBody>
        </p:sp>
        <p:sp>
          <p:nvSpPr>
            <p:cNvPr id="3084" name="Rectangle 8"/>
            <p:cNvSpPr>
              <a:spLocks noChangeArrowheads="1"/>
            </p:cNvSpPr>
            <p:nvPr/>
          </p:nvSpPr>
          <p:spPr bwMode="auto">
            <a:xfrm>
              <a:off x="200" y="1680"/>
              <a:ext cx="5184" cy="9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6809" name="Text Box 9"/>
          <p:cNvSpPr txBox="1">
            <a:spLocks noChangeArrowheads="1"/>
          </p:cNvSpPr>
          <p:nvPr/>
        </p:nvSpPr>
        <p:spPr bwMode="auto">
          <a:xfrm>
            <a:off x="393700" y="5562600"/>
            <a:ext cx="8204200" cy="10144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Velocity</a:t>
            </a:r>
            <a:r>
              <a:rPr lang="en-US" sz="2400"/>
              <a:t> is a </a:t>
            </a:r>
            <a:r>
              <a:rPr lang="en-US" sz="2400" b="1"/>
              <a:t>vector</a:t>
            </a:r>
            <a:r>
              <a:rPr lang="en-US" sz="2400"/>
              <a:t>: It has both, magnitude </a:t>
            </a:r>
            <a:r>
              <a:rPr lang="en-US" sz="2400" u="sng"/>
              <a:t>and</a:t>
            </a:r>
            <a:r>
              <a:rPr lang="en-US" sz="2400"/>
              <a:t> direction!! </a:t>
            </a:r>
          </a:p>
          <a:p>
            <a:pPr>
              <a:spcBef>
                <a:spcPct val="50000"/>
              </a:spcBef>
            </a:pPr>
            <a:r>
              <a:rPr lang="en-US" sz="2400" b="1"/>
              <a:t>Speed</a:t>
            </a:r>
            <a:r>
              <a:rPr lang="en-US" sz="2400"/>
              <a:t> is a </a:t>
            </a:r>
            <a:r>
              <a:rPr lang="en-US" sz="2400" b="1"/>
              <a:t>scalar</a:t>
            </a:r>
            <a:r>
              <a:rPr lang="en-US" sz="2400"/>
              <a:t>: It has just a magnitude</a:t>
            </a: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406400" y="4470400"/>
            <a:ext cx="8153400" cy="863600"/>
            <a:chOff x="256" y="2816"/>
            <a:chExt cx="5136" cy="544"/>
          </a:xfrm>
        </p:grpSpPr>
        <p:sp>
          <p:nvSpPr>
            <p:cNvPr id="3081" name="Text Box 7"/>
            <p:cNvSpPr txBox="1">
              <a:spLocks noChangeArrowheads="1"/>
            </p:cNvSpPr>
            <p:nvPr/>
          </p:nvSpPr>
          <p:spPr bwMode="auto">
            <a:xfrm>
              <a:off x="256" y="2816"/>
              <a:ext cx="5136" cy="54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000"/>
                <a:t>Average speed of a particle:</a:t>
              </a:r>
            </a:p>
            <a:p>
              <a:pPr>
                <a:spcBef>
                  <a:spcPct val="50000"/>
                </a:spcBef>
              </a:pPr>
              <a:endParaRPr lang="en-US" sz="2000"/>
            </a:p>
          </p:txBody>
        </p:sp>
        <p:graphicFrame>
          <p:nvGraphicFramePr>
            <p:cNvPr id="3074" name="Object 10"/>
            <p:cNvGraphicFramePr>
              <a:graphicFrameLocks noChangeAspect="1"/>
            </p:cNvGraphicFramePr>
            <p:nvPr/>
          </p:nvGraphicFramePr>
          <p:xfrm>
            <a:off x="2518" y="2874"/>
            <a:ext cx="2125" cy="4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Equation" r:id="rId6" imgW="1866600" imgH="393480" progId="Equation.3">
                    <p:embed/>
                  </p:oleObj>
                </mc:Choice>
                <mc:Fallback>
                  <p:oleObj name="Equation" r:id="rId6" imgW="1866600" imgH="393480" progId="Equation.3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18" y="2874"/>
                          <a:ext cx="2125" cy="448"/>
                        </a:xfrm>
                        <a:prstGeom prst="rect">
                          <a:avLst/>
                        </a:prstGeom>
                        <a:solidFill>
                          <a:srgbClr val="FF9999"/>
                        </a:solidFill>
                        <a:ln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68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SE02_01B"/>
          <p:cNvPicPr>
            <a:picLocks noChangeAspect="1" noChangeArrowheads="1"/>
          </p:cNvPicPr>
          <p:nvPr/>
        </p:nvPicPr>
        <p:blipFill>
          <a:blip r:embed="rId2" cstate="print"/>
          <a:srcRect l="11409" t="11458" r="10939" b="6876"/>
          <a:stretch>
            <a:fillRect/>
          </a:stretch>
        </p:blipFill>
        <p:spPr bwMode="auto">
          <a:xfrm>
            <a:off x="139700" y="3240088"/>
            <a:ext cx="4457700" cy="351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SE02_01A"/>
          <p:cNvPicPr>
            <a:picLocks noChangeAspect="1" noChangeArrowheads="1"/>
          </p:cNvPicPr>
          <p:nvPr/>
        </p:nvPicPr>
        <p:blipFill>
          <a:blip r:embed="rId3" cstate="print">
            <a:lum bright="-24000" contrast="36000"/>
          </a:blip>
          <a:srcRect t="11041" r="7166" b="6644"/>
          <a:stretch>
            <a:fillRect/>
          </a:stretch>
        </p:blipFill>
        <p:spPr bwMode="auto">
          <a:xfrm>
            <a:off x="0" y="0"/>
            <a:ext cx="44989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4597400" y="711200"/>
            <a:ext cx="43688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US" sz="2000" u="sng"/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The position of a car is measured every ten seconds relative to zero.</a:t>
            </a:r>
          </a:p>
          <a:p>
            <a:pPr marL="457200" indent="-457200">
              <a:spcBef>
                <a:spcPct val="50000"/>
              </a:spcBef>
              <a:buFontTx/>
              <a:buAutoNum type="alphaUcParenR"/>
            </a:pPr>
            <a:r>
              <a:rPr lang="en-US" sz="2000"/>
              <a:t>30 m</a:t>
            </a:r>
          </a:p>
          <a:p>
            <a:pPr marL="457200" indent="-457200">
              <a:spcBef>
                <a:spcPct val="50000"/>
              </a:spcBef>
              <a:buFontTx/>
              <a:buAutoNum type="alphaUcParenR"/>
            </a:pPr>
            <a:r>
              <a:rPr lang="en-US" sz="2000"/>
              <a:t>52 m</a:t>
            </a:r>
          </a:p>
          <a:p>
            <a:pPr marL="457200" indent="-457200">
              <a:spcBef>
                <a:spcPct val="50000"/>
              </a:spcBef>
              <a:buFontTx/>
              <a:buAutoNum type="alphaUcParenR"/>
            </a:pPr>
            <a:r>
              <a:rPr lang="en-US" sz="2000"/>
              <a:t>38 m</a:t>
            </a:r>
          </a:p>
          <a:p>
            <a:pPr marL="457200" indent="-457200">
              <a:spcBef>
                <a:spcPct val="50000"/>
              </a:spcBef>
              <a:buFontTx/>
              <a:buAutoNum type="alphaUcParenR"/>
            </a:pPr>
            <a:r>
              <a:rPr lang="en-US" sz="2000"/>
              <a:t>0 m</a:t>
            </a:r>
          </a:p>
          <a:p>
            <a:pPr marL="457200" indent="-457200">
              <a:spcBef>
                <a:spcPct val="50000"/>
              </a:spcBef>
              <a:buFontTx/>
              <a:buAutoNum type="alphaUcParenR"/>
            </a:pPr>
            <a:r>
              <a:rPr lang="en-US" sz="2000"/>
              <a:t>- 37 m</a:t>
            </a:r>
          </a:p>
          <a:p>
            <a:pPr marL="457200" indent="-457200">
              <a:spcBef>
                <a:spcPct val="50000"/>
              </a:spcBef>
              <a:buFontTx/>
              <a:buAutoNum type="alphaUcParenR"/>
            </a:pPr>
            <a:r>
              <a:rPr lang="en-US" sz="2000"/>
              <a:t>-53 m</a:t>
            </a:r>
          </a:p>
          <a:p>
            <a:pPr marL="457200" indent="-457200">
              <a:spcBef>
                <a:spcPct val="50000"/>
              </a:spcBef>
            </a:pPr>
            <a:r>
              <a:rPr lang="en-US" sz="2000"/>
              <a:t>Find the displacement, average velocity and average speed between positions A and F.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4699000" y="331788"/>
            <a:ext cx="3752850" cy="528637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Blackboard example 2.1: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2" descr="SE02_03A"/>
          <p:cNvPicPr>
            <a:picLocks noChangeAspect="1" noChangeArrowheads="1"/>
          </p:cNvPicPr>
          <p:nvPr/>
        </p:nvPicPr>
        <p:blipFill>
          <a:blip r:embed="rId3" cstate="print">
            <a:lum contrast="66000"/>
          </a:blip>
          <a:srcRect l="9377" t="10625" r="10315" b="11874"/>
          <a:stretch>
            <a:fillRect/>
          </a:stretch>
        </p:blipFill>
        <p:spPr bwMode="auto">
          <a:xfrm>
            <a:off x="0" y="2986088"/>
            <a:ext cx="4237038" cy="306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3" descr="SE02_03B"/>
          <p:cNvPicPr>
            <a:picLocks noChangeAspect="1" noChangeArrowheads="1"/>
          </p:cNvPicPr>
          <p:nvPr/>
        </p:nvPicPr>
        <p:blipFill>
          <a:blip r:embed="rId4" cstate="print">
            <a:lum contrast="48000"/>
          </a:blip>
          <a:srcRect l="11549" t="12083" r="11096" b="13333"/>
          <a:stretch>
            <a:fillRect/>
          </a:stretch>
        </p:blipFill>
        <p:spPr bwMode="auto">
          <a:xfrm>
            <a:off x="4949825" y="2903538"/>
            <a:ext cx="4143375" cy="299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 Box 4"/>
          <p:cNvSpPr txBox="1">
            <a:spLocks noChangeArrowheads="1"/>
          </p:cNvSpPr>
          <p:nvPr/>
        </p:nvSpPr>
        <p:spPr bwMode="auto">
          <a:xfrm>
            <a:off x="0" y="-18257"/>
            <a:ext cx="9144000" cy="5191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Instantaneous velocity and speed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3098800" y="831850"/>
          <a:ext cx="2219325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5" imgW="1091880" imgH="393480" progId="Equation.3">
                  <p:embed/>
                </p:oleObj>
              </mc:Choice>
              <mc:Fallback>
                <p:oleObj name="Equation" r:id="rId5" imgW="109188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8800" y="831850"/>
                        <a:ext cx="2219325" cy="800100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457200" y="1828800"/>
            <a:ext cx="8686800" cy="1014413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Instantaneous velocity is the </a:t>
            </a:r>
            <a:r>
              <a:rPr lang="en-US" sz="2400" u="sng"/>
              <a:t>derivative</a:t>
            </a:r>
            <a:r>
              <a:rPr lang="en-US" sz="2400"/>
              <a:t> of x with respect to t, </a:t>
            </a:r>
            <a:r>
              <a:rPr lang="en-US" sz="2400" i="1"/>
              <a:t>dx/dt</a:t>
            </a:r>
            <a:r>
              <a:rPr lang="en-US" sz="2400"/>
              <a:t>! </a:t>
            </a:r>
          </a:p>
          <a:p>
            <a:pPr>
              <a:spcBef>
                <a:spcPct val="50000"/>
              </a:spcBef>
            </a:pPr>
            <a:r>
              <a:rPr lang="en-US" sz="2400"/>
              <a:t>Velocity is the </a:t>
            </a:r>
            <a:r>
              <a:rPr lang="en-US" sz="2400" u="sng"/>
              <a:t>slope</a:t>
            </a:r>
            <a:r>
              <a:rPr lang="en-US" sz="2400"/>
              <a:t> of a position-time graph!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4613" y="6313488"/>
            <a:ext cx="8991600" cy="3460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600"/>
              <a:t>The (</a:t>
            </a:r>
            <a:r>
              <a:rPr lang="en-US" sz="1600" b="1"/>
              <a:t>instantaneous) speed (scalar)</a:t>
            </a:r>
            <a:r>
              <a:rPr lang="en-US" sz="1600"/>
              <a:t> is defined as the magnitude of its (</a:t>
            </a:r>
            <a:r>
              <a:rPr lang="en-US" sz="1600" b="1"/>
              <a:t>instantaneous) velocity (vector)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/>
          <p:cNvSpPr txBox="1">
            <a:spLocks noChangeArrowheads="1"/>
          </p:cNvSpPr>
          <p:nvPr/>
        </p:nvSpPr>
        <p:spPr bwMode="auto">
          <a:xfrm>
            <a:off x="243190" y="104775"/>
            <a:ext cx="4443109" cy="528638"/>
          </a:xfrm>
          <a:prstGeom prst="rect">
            <a:avLst/>
          </a:prstGeom>
          <a:solidFill>
            <a:srgbClr val="FF99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/>
              <a:t>Blackboard example 2.2</a:t>
            </a:r>
          </a:p>
        </p:txBody>
      </p:sp>
      <p:sp>
        <p:nvSpPr>
          <p:cNvPr id="5124" name="Text Box 6"/>
          <p:cNvSpPr txBox="1">
            <a:spLocks noChangeArrowheads="1"/>
          </p:cNvSpPr>
          <p:nvPr/>
        </p:nvSpPr>
        <p:spPr bwMode="auto">
          <a:xfrm>
            <a:off x="114300" y="846028"/>
            <a:ext cx="4572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/>
              <a:t>A particle moves along the x-axis. Its coordinate varies with time according to the </a:t>
            </a:r>
            <a:r>
              <a:rPr lang="en-US" sz="2400" dirty="0" smtClean="0"/>
              <a:t>expression:</a:t>
            </a:r>
            <a:endParaRPr lang="en-US" sz="2400" dirty="0"/>
          </a:p>
        </p:txBody>
      </p:sp>
      <p:pic>
        <p:nvPicPr>
          <p:cNvPr id="5125" name="Picture 7" descr="Example 2-2"/>
          <p:cNvPicPr>
            <a:picLocks noChangeAspect="1" noChangeArrowheads="1"/>
          </p:cNvPicPr>
          <p:nvPr/>
        </p:nvPicPr>
        <p:blipFill>
          <a:blip r:embed="rId3" cstate="print"/>
          <a:srcRect l="8519" t="5676" r="7407" b="10698"/>
          <a:stretch>
            <a:fillRect/>
          </a:stretch>
        </p:blipFill>
        <p:spPr bwMode="auto">
          <a:xfrm>
            <a:off x="5181600" y="104775"/>
            <a:ext cx="377825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Text Box 10"/>
          <p:cNvSpPr txBox="1">
            <a:spLocks noChangeArrowheads="1"/>
          </p:cNvSpPr>
          <p:nvPr/>
        </p:nvSpPr>
        <p:spPr bwMode="auto">
          <a:xfrm>
            <a:off x="243191" y="3426065"/>
            <a:ext cx="8647890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defTabSz="457200">
              <a:spcBef>
                <a:spcPts val="1200"/>
              </a:spcBef>
              <a:buClr>
                <a:schemeClr val="tx1"/>
              </a:buClr>
              <a:buSzPts val="2800"/>
              <a:buFont typeface="Times New Roman" pitchFamily="18" charset="0"/>
              <a:buNone/>
            </a:pPr>
            <a:r>
              <a:rPr lang="en-US" sz="2400" dirty="0"/>
              <a:t>(a)  Determine the displacement of the particle in the time intervals t=0 to t=1s and t=1s to t=3s. </a:t>
            </a:r>
          </a:p>
          <a:p>
            <a:pPr marL="908050" indent="-908050">
              <a:spcBef>
                <a:spcPts val="1200"/>
              </a:spcBef>
              <a:buClr>
                <a:schemeClr val="tx1"/>
              </a:buClr>
              <a:buSzPts val="2800"/>
              <a:buFont typeface="Times New Roman" pitchFamily="18" charset="0"/>
              <a:buNone/>
            </a:pPr>
            <a:r>
              <a:rPr lang="en-US" sz="2400" dirty="0"/>
              <a:t>(b)  Calculate the average velocity during these two time interval.  </a:t>
            </a:r>
          </a:p>
          <a:p>
            <a:pPr marL="908050" indent="-908050">
              <a:spcBef>
                <a:spcPts val="1200"/>
              </a:spcBef>
              <a:buClr>
                <a:schemeClr val="tx1"/>
              </a:buClr>
              <a:buSzPts val="2800"/>
              <a:buFont typeface="Times New Roman" pitchFamily="18" charset="0"/>
              <a:buNone/>
            </a:pPr>
            <a:r>
              <a:rPr lang="en-US" sz="2400" dirty="0"/>
              <a:t>(c)  Find the instantaneous velocity of the particle at </a:t>
            </a:r>
            <a:r>
              <a:rPr lang="en-US" sz="2400" dirty="0" smtClean="0"/>
              <a:t>t = 2.5s</a:t>
            </a:r>
            <a:r>
              <a:rPr lang="en-US" sz="2400" dirty="0"/>
              <a:t>. 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ts val="2800"/>
              <a:buFont typeface="Times New Roman" pitchFamily="18" charset="0"/>
              <a:buAutoNum type="alphaLcParenBoth" startAt="4"/>
            </a:pPr>
            <a:r>
              <a:rPr lang="en-US" sz="2400" u="sng" dirty="0" err="1" smtClean="0"/>
              <a:t>i</a:t>
            </a:r>
            <a:r>
              <a:rPr lang="en-US" sz="2400" u="sng" dirty="0" smtClean="0"/>
              <a:t>-clicker:</a:t>
            </a:r>
            <a:r>
              <a:rPr lang="en-US" sz="2400" dirty="0" smtClean="0"/>
              <a:t>  What </a:t>
            </a:r>
            <a:r>
              <a:rPr lang="en-US" sz="2400" dirty="0"/>
              <a:t>is the instantaneous velocity at 1s (graph</a:t>
            </a:r>
            <a:r>
              <a:rPr lang="en-US" sz="2400" dirty="0" smtClean="0"/>
              <a:t>)? </a:t>
            </a:r>
          </a:p>
          <a:p>
            <a:pPr marL="457200" indent="-457200">
              <a:spcBef>
                <a:spcPts val="1200"/>
              </a:spcBef>
              <a:buClr>
                <a:schemeClr val="tx1"/>
              </a:buClr>
              <a:buSzPts val="2800"/>
            </a:pPr>
            <a:r>
              <a:rPr lang="en-US" sz="2400" dirty="0" smtClean="0"/>
              <a:t>	A.) 0 m/s	B.)  0.5 m/s	C.)  1 m/s	D.)  indeterminate	</a:t>
            </a:r>
            <a:endParaRPr lang="en-US" sz="2400" dirty="0"/>
          </a:p>
        </p:txBody>
      </p:sp>
      <p:graphicFrame>
        <p:nvGraphicFramePr>
          <p:cNvPr id="5122" name="Object 11"/>
          <p:cNvGraphicFramePr>
            <a:graphicFrameLocks noChangeAspect="1"/>
          </p:cNvGraphicFramePr>
          <p:nvPr/>
        </p:nvGraphicFramePr>
        <p:xfrm>
          <a:off x="755205" y="2122176"/>
          <a:ext cx="281622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4" imgW="1447560" imgH="330120" progId="Equation.3">
                  <p:embed/>
                </p:oleObj>
              </mc:Choice>
              <mc:Fallback>
                <p:oleObj name="Equation" r:id="rId4" imgW="1447560" imgH="3301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205" y="2122176"/>
                        <a:ext cx="281622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 descr="SE02_05A"/>
          <p:cNvPicPr>
            <a:picLocks noChangeAspect="1" noChangeArrowheads="1"/>
          </p:cNvPicPr>
          <p:nvPr/>
        </p:nvPicPr>
        <p:blipFill>
          <a:blip r:embed="rId3" cstate="print">
            <a:lum contrast="42000"/>
          </a:blip>
          <a:srcRect l="18910" t="31250" r="20004" b="31459"/>
          <a:stretch>
            <a:fillRect/>
          </a:stretch>
        </p:blipFill>
        <p:spPr bwMode="auto">
          <a:xfrm>
            <a:off x="363538" y="4584700"/>
            <a:ext cx="4270375" cy="195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 descr="SE02_05B"/>
          <p:cNvPicPr>
            <a:picLocks noChangeAspect="1" noChangeArrowheads="1"/>
          </p:cNvPicPr>
          <p:nvPr/>
        </p:nvPicPr>
        <p:blipFill>
          <a:blip r:embed="rId4" cstate="print">
            <a:lum contrast="78000"/>
          </a:blip>
          <a:srcRect l="20004" t="15416" r="21567" b="12709"/>
          <a:stretch>
            <a:fillRect/>
          </a:stretch>
        </p:blipFill>
        <p:spPr bwMode="auto">
          <a:xfrm>
            <a:off x="5618163" y="3698875"/>
            <a:ext cx="3244850" cy="299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3500" y="666071"/>
            <a:ext cx="8991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 smtClean="0"/>
              <a:t>When </a:t>
            </a:r>
            <a:r>
              <a:rPr lang="en-US" sz="2400" dirty="0"/>
              <a:t>the velocity of a particle (say a car) is changing, it is </a:t>
            </a:r>
            <a:r>
              <a:rPr lang="en-US" sz="2400" u="sng" dirty="0"/>
              <a:t>accelerating</a:t>
            </a:r>
            <a:r>
              <a:rPr lang="en-US" sz="2400" dirty="0"/>
              <a:t> (can be positive or negative).  </a:t>
            </a:r>
          </a:p>
        </p:txBody>
      </p:sp>
      <p:graphicFrame>
        <p:nvGraphicFramePr>
          <p:cNvPr id="6146" name="Object 6"/>
          <p:cNvGraphicFramePr>
            <a:graphicFrameLocks noChangeAspect="1"/>
          </p:cNvGraphicFramePr>
          <p:nvPr/>
        </p:nvGraphicFramePr>
        <p:xfrm>
          <a:off x="3173413" y="2709863"/>
          <a:ext cx="2505075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5" imgW="1231560" imgH="469800" progId="Equation.3">
                  <p:embed/>
                </p:oleObj>
              </mc:Choice>
              <mc:Fallback>
                <p:oleObj name="Equation" r:id="rId5" imgW="12315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3413" y="2709863"/>
                        <a:ext cx="2505075" cy="955675"/>
                      </a:xfrm>
                      <a:prstGeom prst="rect">
                        <a:avLst/>
                      </a:prstGeom>
                      <a:solidFill>
                        <a:srgbClr val="FF9999"/>
                      </a:solidFill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63500" y="1566168"/>
            <a:ext cx="8991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The </a:t>
            </a:r>
            <a:r>
              <a:rPr lang="en-US" sz="2400" u="sng" dirty="0"/>
              <a:t>average </a:t>
            </a:r>
            <a:r>
              <a:rPr lang="en-US" sz="2400" u="sng" dirty="0" smtClean="0"/>
              <a:t>acceleration</a:t>
            </a:r>
            <a:r>
              <a:rPr lang="en-US" sz="2400" dirty="0" smtClean="0"/>
              <a:t> of </a:t>
            </a:r>
            <a:r>
              <a:rPr lang="en-US" sz="2400" dirty="0"/>
              <a:t>the particle is defined as the change in velocity </a:t>
            </a:r>
            <a:r>
              <a:rPr lang="en-US" sz="2400" dirty="0" err="1">
                <a:latin typeface="Symbol" pitchFamily="18" charset="2"/>
              </a:rPr>
              <a:t>D</a:t>
            </a:r>
            <a:r>
              <a:rPr lang="en-US" sz="2400" dirty="0" err="1"/>
              <a:t>v</a:t>
            </a:r>
            <a:r>
              <a:rPr lang="en-US" sz="2400" baseline="-25000" dirty="0" err="1"/>
              <a:t>x</a:t>
            </a:r>
            <a:r>
              <a:rPr lang="en-US" sz="2400" dirty="0"/>
              <a:t> divided by the time interval </a:t>
            </a:r>
            <a:r>
              <a:rPr lang="en-US" sz="2400" dirty="0">
                <a:latin typeface="Symbol" pitchFamily="18" charset="2"/>
              </a:rPr>
              <a:t>D</a:t>
            </a:r>
            <a:r>
              <a:rPr lang="en-US" sz="2400" dirty="0"/>
              <a:t>t during which that change occurred. </a:t>
            </a:r>
          </a:p>
        </p:txBody>
      </p:sp>
      <p:sp>
        <p:nvSpPr>
          <p:cNvPr id="2" name="Rectangle 1"/>
          <p:cNvSpPr/>
          <p:nvPr/>
        </p:nvSpPr>
        <p:spPr>
          <a:xfrm>
            <a:off x="0" y="0"/>
            <a:ext cx="9143999" cy="523220"/>
          </a:xfrm>
          <a:prstGeom prst="rect">
            <a:avLst/>
          </a:prstGeom>
          <a:solidFill>
            <a:srgbClr val="FF9999"/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/>
              <a:t>Acceleration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6244</TotalTime>
  <Words>1086</Words>
  <Application>Microsoft Office PowerPoint</Application>
  <PresentationFormat>On-screen Show (4:3)</PresentationFormat>
  <Paragraphs>131</Paragraphs>
  <Slides>18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SimSun</vt:lpstr>
      <vt:lpstr>Symbol</vt:lpstr>
      <vt:lpstr>Times New Roman</vt:lpstr>
      <vt:lpstr>Wingdings</vt:lpstr>
      <vt:lpstr>Blank Presentation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UNC-CH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Martin Guthold</dc:creator>
  <cp:lastModifiedBy>Guthold, Martin</cp:lastModifiedBy>
  <cp:revision>142</cp:revision>
  <cp:lastPrinted>2018-08-30T16:00:21Z</cp:lastPrinted>
  <dcterms:created xsi:type="dcterms:W3CDTF">2001-05-17T16:12:03Z</dcterms:created>
  <dcterms:modified xsi:type="dcterms:W3CDTF">2018-09-04T11:46:59Z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1</vt:i4>
  </property>
  <property fmtid="{D5CDD505-2E9C-101B-9397-08002B2CF9AE}" pid="7" name="MailAddress">
    <vt:lpwstr>guthold@cs.unc.edu</vt:lpwstr>
  </property>
  <property fmtid="{D5CDD505-2E9C-101B-9397-08002B2CF9AE}" pid="8" name="HomePage">
    <vt:lpwstr>http://www.cs.unc.edu/~guthold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1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\\Buzzard\guthold\public_html\physics25</vt:lpwstr>
  </property>
</Properties>
</file>