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30" r:id="rId2"/>
    <p:sldId id="501" r:id="rId3"/>
    <p:sldId id="502" r:id="rId4"/>
    <p:sldId id="518" r:id="rId5"/>
    <p:sldId id="519" r:id="rId6"/>
    <p:sldId id="503" r:id="rId7"/>
    <p:sldId id="507" r:id="rId8"/>
    <p:sldId id="485" r:id="rId9"/>
    <p:sldId id="487" r:id="rId10"/>
    <p:sldId id="520" r:id="rId11"/>
    <p:sldId id="486" r:id="rId12"/>
    <p:sldId id="521" r:id="rId13"/>
    <p:sldId id="522" r:id="rId14"/>
    <p:sldId id="523" r:id="rId1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3399FF"/>
    <a:srgbClr val="CC9900"/>
    <a:srgbClr val="FFCCFF"/>
    <a:srgbClr val="CCFFFF"/>
    <a:srgbClr val="FF999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5" autoAdjust="0"/>
    <p:restoredTop sz="90929"/>
  </p:normalViewPr>
  <p:slideViewPr>
    <p:cSldViewPr snapToGrid="0">
      <p:cViewPr varScale="1">
        <p:scale>
          <a:sx n="52" d="100"/>
          <a:sy n="52" d="100"/>
        </p:scale>
        <p:origin x="1288" y="4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B34ABA47-3762-4CB6-B504-563B34596A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89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8B0066-64F5-4D7B-8104-0FC75CF54B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4F2BC-0A59-4F37-A622-1D3C7F5BC66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32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0EFF2-5432-45CA-B20E-DB68A26F75E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40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BCF28-C46C-40EC-B1A5-0EDC26012D0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41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0F5CA-D87A-4AFE-BBDD-16DE6E70DDC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2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45979-01F6-4CB2-90C9-18C56325FEE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43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AA3254-97A2-45A1-BE58-BB57DAEB5B7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44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B8B6D-310F-43F4-BE6C-BBC8051F306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0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8713" y="688975"/>
            <a:ext cx="4602162" cy="3451225"/>
          </a:xfrm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70388"/>
            <a:ext cx="5029200" cy="41402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0F516-E877-4064-B51C-4F6E3C54025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33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C8BC3-08B7-4962-BF51-36E6558016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34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30772-DC7C-4F74-87B3-2DA17C884E9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5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8BE58-CDC3-4B57-A3BA-5314BCAC4FE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36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BD91F-BAC8-4AB7-A273-2CD59498963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7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0AEF39-9E1B-4B24-BF40-9D681D3EA01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38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97E89-60F0-4B2F-BC55-53A12A0F932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9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CAE61-0333-48AA-AAC0-CCAA5ABCB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56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81C1E-3E95-4D45-8990-44BCE73588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10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75B0-AE45-42AF-BF24-3DE4E74CA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51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299E4-7CC4-414C-8248-6C7D92BEE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82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921B-9E5D-4E47-868C-2B2EF52E7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63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2C841-CAE1-46CA-9C93-955C0E8D9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85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CC350-14AC-41B1-BF29-70C0C0DC3D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2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54C55-19D3-4BC2-8E8D-90BAEBBA3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32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5ADB3-B5F6-486D-9B77-2ECA547823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47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C90B7-01AC-4F7F-BA06-86E03EA4C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04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4D7ED-DC7C-4C8F-B328-F3720B9F0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7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9DE182-6284-45FB-9CB2-FEDD2AD1F8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322263" y="4662488"/>
            <a:ext cx="8499475" cy="2109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Chapter 19 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en-US"/>
              <a:t>Temperature scales: Fahrenheit, Celsius (centigrade), Kelvin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en-US"/>
              <a:t>  Thermal expansion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en-US"/>
              <a:t>  The ideal gas law</a:t>
            </a: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157163" y="155575"/>
            <a:ext cx="8828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/>
              <a:t>Part 3 Thermodynamics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3200" b="1"/>
              <a:t>Chapter 19: Temperature and the Ideal Gas Law</a:t>
            </a:r>
            <a:endParaRPr lang="en-US" altLang="en-US"/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814388" y="1831975"/>
            <a:ext cx="7515225" cy="2109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/>
              <a:t>Reading assignment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eaLnBrk="0" hangingPunct="0">
              <a:spcBef>
                <a:spcPct val="50000"/>
              </a:spcBef>
            </a:pPr>
            <a:r>
              <a:rPr lang="en-US" altLang="en-US" dirty="0" smtClean="0"/>
              <a:t>Homework (not due):</a:t>
            </a:r>
            <a:endParaRPr lang="en-US" altLang="en-US" dirty="0"/>
          </a:p>
          <a:p>
            <a:pPr eaLnBrk="0" hangingPunct="0">
              <a:spcBef>
                <a:spcPct val="50000"/>
              </a:spcBef>
            </a:pPr>
            <a:r>
              <a:rPr lang="en-US" altLang="en-US" dirty="0"/>
              <a:t>Problems:	Chapter 19:  1, 14, 17, 28, 30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dirty="0"/>
              <a:t>		Chapter 20:  3, 5, 13, 20, 28, 32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Text Box 3"/>
          <p:cNvSpPr txBox="1">
            <a:spLocks noChangeArrowheads="1"/>
          </p:cNvSpPr>
          <p:nvPr/>
        </p:nvSpPr>
        <p:spPr bwMode="auto">
          <a:xfrm>
            <a:off x="368300" y="4660900"/>
            <a:ext cx="8405813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New River Gorge Bridge in West Virginia is a steel arch bridge 518 m in length. (alpha=11 x 10</a:t>
            </a:r>
            <a:r>
              <a:rPr lang="en-US" altLang="en-US" baseline="30000"/>
              <a:t>-6</a:t>
            </a:r>
            <a:r>
              <a:rPr lang="en-US" altLang="en-US"/>
              <a:t>/C)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How much does its length change between temperature extremes of -20.0</a:t>
            </a:r>
            <a:r>
              <a:rPr lang="en-US" altLang="en-US">
                <a:cs typeface="Times New Roman" panose="02020603050405020304" pitchFamily="18" charset="0"/>
              </a:rPr>
              <a:t>°C and </a:t>
            </a:r>
            <a:r>
              <a:rPr lang="en-US" altLang="en-US"/>
              <a:t>+35.0</a:t>
            </a:r>
            <a:r>
              <a:rPr lang="en-US" altLang="en-US">
                <a:cs typeface="Times New Roman" panose="02020603050405020304" pitchFamily="18" charset="0"/>
              </a:rPr>
              <a:t>°C</a:t>
            </a:r>
            <a:r>
              <a:rPr lang="en-US" altLang="en-US"/>
              <a:t> </a:t>
            </a:r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204788" y="179388"/>
            <a:ext cx="4056062" cy="9858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/>
              <a:t>Black board example 19.2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000"/>
              <a:t>Problem 19. 8</a:t>
            </a:r>
          </a:p>
        </p:txBody>
      </p:sp>
      <p:pic>
        <p:nvPicPr>
          <p:cNvPr id="409602" name="Picture 2" descr="New River Gorge Bridge WV"/>
          <p:cNvPicPr>
            <a:picLocks noChangeAspect="1" noChangeArrowheads="1"/>
          </p:cNvPicPr>
          <p:nvPr/>
        </p:nvPicPr>
        <p:blipFill>
          <a:blip r:embed="rId3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63613"/>
            <a:ext cx="5813425" cy="317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5" name="Text Box 9"/>
          <p:cNvSpPr txBox="1">
            <a:spLocks noChangeArrowheads="1"/>
          </p:cNvSpPr>
          <p:nvPr/>
        </p:nvSpPr>
        <p:spPr bwMode="auto">
          <a:xfrm>
            <a:off x="947738" y="360363"/>
            <a:ext cx="7342187" cy="5889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Thermal expansion of solids and liquids</a:t>
            </a:r>
          </a:p>
        </p:txBody>
      </p:sp>
      <p:sp>
        <p:nvSpPr>
          <p:cNvPr id="372746" name="Text Box 10"/>
          <p:cNvSpPr txBox="1">
            <a:spLocks noChangeArrowheads="1"/>
          </p:cNvSpPr>
          <p:nvPr/>
        </p:nvSpPr>
        <p:spPr bwMode="auto">
          <a:xfrm>
            <a:off x="704850" y="1319213"/>
            <a:ext cx="7853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When objects are heated up they typically expand. This is due to the increased motion of molecules at elevated temperatures. </a:t>
            </a:r>
          </a:p>
        </p:txBody>
      </p:sp>
      <p:pic>
        <p:nvPicPr>
          <p:cNvPr id="372747" name="Picture 11" descr="SE19_07"/>
          <p:cNvPicPr>
            <a:picLocks noChangeAspect="1" noChangeArrowheads="1"/>
          </p:cNvPicPr>
          <p:nvPr/>
        </p:nvPicPr>
        <p:blipFill>
          <a:blip r:embed="rId4">
            <a:lum bright="-24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9" t="11537" r="19183" b="8855"/>
          <a:stretch>
            <a:fillRect/>
          </a:stretch>
        </p:blipFill>
        <p:spPr bwMode="auto">
          <a:xfrm>
            <a:off x="5832475" y="2339975"/>
            <a:ext cx="2705100" cy="26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2748" name="Object 12"/>
          <p:cNvGraphicFramePr>
            <a:graphicFrameLocks noChangeAspect="1"/>
          </p:cNvGraphicFramePr>
          <p:nvPr/>
        </p:nvGraphicFramePr>
        <p:xfrm>
          <a:off x="646113" y="3759200"/>
          <a:ext cx="431323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51" name="Equation" r:id="rId5" imgW="990360" imgH="228600" progId="Equation.3">
                  <p:embed/>
                </p:oleObj>
              </mc:Choice>
              <mc:Fallback>
                <p:oleObj name="Equation" r:id="rId5" imgW="99036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3759200"/>
                        <a:ext cx="4313237" cy="99536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2749" name="Text Box 13"/>
          <p:cNvSpPr txBox="1">
            <a:spLocks noChangeArrowheads="1"/>
          </p:cNvSpPr>
          <p:nvPr/>
        </p:nvSpPr>
        <p:spPr bwMode="auto">
          <a:xfrm>
            <a:off x="646113" y="2652713"/>
            <a:ext cx="3587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u="sng"/>
              <a:t>Change in Volume:</a:t>
            </a:r>
          </a:p>
        </p:txBody>
      </p:sp>
      <p:sp>
        <p:nvSpPr>
          <p:cNvPr id="372750" name="Text Box 14"/>
          <p:cNvSpPr txBox="1">
            <a:spLocks noChangeArrowheads="1"/>
          </p:cNvSpPr>
          <p:nvPr/>
        </p:nvSpPr>
        <p:spPr bwMode="auto">
          <a:xfrm>
            <a:off x="660400" y="4943475"/>
            <a:ext cx="78390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>
                <a:latin typeface="Symbol" panose="05050102010706020507" pitchFamily="18" charset="2"/>
              </a:rPr>
              <a:t>b</a:t>
            </a:r>
            <a:r>
              <a:rPr lang="en-US" altLang="en-US" sz="2000"/>
              <a:t> … coefficient of volume expansion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/>
              <a:t>V</a:t>
            </a:r>
            <a:r>
              <a:rPr lang="en-US" altLang="en-US" sz="2000" baseline="-25000"/>
              <a:t>i</a:t>
            </a:r>
            <a:r>
              <a:rPr lang="en-US" altLang="en-US" sz="2000"/>
              <a:t> … initial volume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>
                <a:latin typeface="Symbol" panose="05050102010706020507" pitchFamily="18" charset="2"/>
              </a:rPr>
              <a:t>D</a:t>
            </a:r>
            <a:r>
              <a:rPr lang="en-US" altLang="en-US" sz="2000"/>
              <a:t>V … change in volume, 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>
                <a:latin typeface="Symbol" panose="05050102010706020507" pitchFamily="18" charset="2"/>
              </a:rPr>
              <a:t>D</a:t>
            </a:r>
            <a:r>
              <a:rPr lang="en-US" altLang="en-US" sz="2000"/>
              <a:t>T …change in temperature (in centigrade or Kelvin)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26" name="Picture 2" descr="SE19_10"/>
          <p:cNvPicPr>
            <a:picLocks noChangeAspect="1" noChangeArrowheads="1"/>
          </p:cNvPicPr>
          <p:nvPr/>
        </p:nvPicPr>
        <p:blipFill>
          <a:blip r:embed="rId3">
            <a:lum bright="-24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4" t="21901" r="4982" b="19661"/>
          <a:stretch>
            <a:fillRect/>
          </a:stretch>
        </p:blipFill>
        <p:spPr bwMode="auto">
          <a:xfrm>
            <a:off x="249238" y="2325688"/>
            <a:ext cx="8412162" cy="4052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620713" y="344488"/>
            <a:ext cx="7929562" cy="15621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The Unusual behavior of water.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Or: What is the temperature at the bottom of a deep lake?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Or: Why does a lake freeze from the top and not the bottom?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238125" y="258763"/>
            <a:ext cx="3852863" cy="7112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The ideal gas law</a:t>
            </a:r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688975" y="1162050"/>
            <a:ext cx="707548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59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u="sng"/>
              <a:t>Idealized assumptions (work well for many gases at medium temperatures and low pressures):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000"/>
              <a:t>Gas molecules don’t interact upon collision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000"/>
              <a:t>Molecular volume of gas molecules is negligible compared with volume of container </a:t>
            </a:r>
          </a:p>
        </p:txBody>
      </p:sp>
      <p:graphicFrame>
        <p:nvGraphicFramePr>
          <p:cNvPr id="411652" name="Object 4"/>
          <p:cNvGraphicFramePr>
            <a:graphicFrameLocks noChangeAspect="1"/>
          </p:cNvGraphicFramePr>
          <p:nvPr/>
        </p:nvGraphicFramePr>
        <p:xfrm>
          <a:off x="2114550" y="3176588"/>
          <a:ext cx="491807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54" name="Equation" r:id="rId4" imgW="901440" imgH="177480" progId="Equation.3">
                  <p:embed/>
                </p:oleObj>
              </mc:Choice>
              <mc:Fallback>
                <p:oleObj name="Equation" r:id="rId4" imgW="90144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3176588"/>
                        <a:ext cx="4918075" cy="96996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600075" y="4410075"/>
            <a:ext cx="78390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/>
              <a:t>P … Pressure of gas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/>
              <a:t>V … Volume of gas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/>
              <a:t>n … number of moles of gas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/>
              <a:t>R … Universal gas constant, R = 8.315 J/mol</a:t>
            </a:r>
            <a:r>
              <a:rPr lang="en-US" altLang="en-US" sz="2000">
                <a:cs typeface="Times New Roman" panose="02020603050405020304" pitchFamily="18" charset="0"/>
              </a:rPr>
              <a:t>·K</a:t>
            </a:r>
            <a:endParaRPr lang="en-US" altLang="en-US" sz="2000"/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/>
              <a:t>T … absolute Temperature (in Kelvin)!!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368300" y="2066925"/>
            <a:ext cx="455295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48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20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592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64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Nine grams of water are placed in a 2.00 L pressure cooker and heated to 500</a:t>
            </a:r>
            <a:r>
              <a:rPr lang="en-US" altLang="en-US" sz="3200">
                <a:cs typeface="Times New Roman" panose="02020603050405020304" pitchFamily="18" charset="0"/>
              </a:rPr>
              <a:t>°C</a:t>
            </a:r>
            <a:r>
              <a:rPr lang="en-US" altLang="en-US" sz="3200"/>
              <a:t>. </a:t>
            </a:r>
          </a:p>
        </p:txBody>
      </p:sp>
      <p:sp>
        <p:nvSpPr>
          <p:cNvPr id="412677" name="Text Box 5"/>
          <p:cNvSpPr txBox="1">
            <a:spLocks noChangeArrowheads="1"/>
          </p:cNvSpPr>
          <p:nvPr/>
        </p:nvSpPr>
        <p:spPr bwMode="auto">
          <a:xfrm>
            <a:off x="247650" y="236538"/>
            <a:ext cx="4056063" cy="9858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/>
              <a:t>Black board example 19.3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000"/>
              <a:t>Problem 19.28</a:t>
            </a:r>
          </a:p>
        </p:txBody>
      </p:sp>
      <p:pic>
        <p:nvPicPr>
          <p:cNvPr id="412679" name="Picture 7" descr="fd01664_"/>
          <p:cNvPicPr>
            <a:picLocks noChangeAspect="1" noChangeArrowheads="1"/>
          </p:cNvPicPr>
          <p:nvPr/>
        </p:nvPicPr>
        <p:blipFill>
          <a:blip r:embed="rId3">
            <a:lum bright="-3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388" y="414338"/>
            <a:ext cx="3867150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680" name="Rectangle 8"/>
          <p:cNvSpPr>
            <a:spLocks noChangeArrowheads="1"/>
          </p:cNvSpPr>
          <p:nvPr/>
        </p:nvSpPr>
        <p:spPr bwMode="auto">
          <a:xfrm>
            <a:off x="377825" y="5268913"/>
            <a:ext cx="7835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/>
              <a:t>What is the pressure inside the container if no gas escapes?</a:t>
            </a:r>
            <a:endParaRPr lang="en-US" altLang="en-US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098" name="Picture 2" descr="celsius"/>
          <p:cNvPicPr>
            <a:picLocks noChangeAspect="1" noChangeArrowheads="1"/>
          </p:cNvPicPr>
          <p:nvPr/>
        </p:nvPicPr>
        <p:blipFill>
          <a:blip r:embed="rId3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55" t="3477" r="11304"/>
          <a:stretch>
            <a:fillRect/>
          </a:stretch>
        </p:blipFill>
        <p:spPr bwMode="auto">
          <a:xfrm>
            <a:off x="6500813" y="88900"/>
            <a:ext cx="2554287" cy="665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8099" name="Picture 3" descr="celsius"/>
          <p:cNvPicPr>
            <a:picLocks noChangeAspect="1" noChangeArrowheads="1"/>
          </p:cNvPicPr>
          <p:nvPr/>
        </p:nvPicPr>
        <p:blipFill>
          <a:blip r:embed="rId4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2" r="8551"/>
          <a:stretch>
            <a:fillRect/>
          </a:stretch>
        </p:blipFill>
        <p:spPr bwMode="auto">
          <a:xfrm>
            <a:off x="2227263" y="44450"/>
            <a:ext cx="4349750" cy="667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8100" name="Text Box 4"/>
          <p:cNvSpPr txBox="1">
            <a:spLocks noChangeArrowheads="1"/>
          </p:cNvSpPr>
          <p:nvPr/>
        </p:nvSpPr>
        <p:spPr bwMode="auto">
          <a:xfrm>
            <a:off x="201613" y="157163"/>
            <a:ext cx="2154237" cy="86042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latin typeface="Helvetica" pitchFamily="34" charset="0"/>
              </a:rPr>
              <a:t>Temperature </a:t>
            </a:r>
          </a:p>
          <a:p>
            <a:pPr eaLnBrk="0" hangingPunct="0"/>
            <a:r>
              <a:rPr lang="en-US" altLang="en-US" b="1">
                <a:latin typeface="Helvetica" pitchFamily="34" charset="0"/>
              </a:rPr>
              <a:t>Scales:</a:t>
            </a:r>
          </a:p>
        </p:txBody>
      </p:sp>
      <p:sp>
        <p:nvSpPr>
          <p:cNvPr id="388101" name="Text Box 5"/>
          <p:cNvSpPr txBox="1">
            <a:spLocks noChangeArrowheads="1"/>
          </p:cNvSpPr>
          <p:nvPr/>
        </p:nvSpPr>
        <p:spPr bwMode="auto">
          <a:xfrm>
            <a:off x="100013" y="1633538"/>
            <a:ext cx="19335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Reliable and quantifiable way of measuring how “hot” an object is.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ChangeArrowheads="1"/>
          </p:cNvSpPr>
          <p:nvPr/>
        </p:nvSpPr>
        <p:spPr bwMode="auto">
          <a:xfrm>
            <a:off x="365125" y="282575"/>
            <a:ext cx="8596313" cy="2508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Fahrenheit (1686-1736) established three fixed points on his thermometer. </a:t>
            </a:r>
          </a:p>
          <a:p>
            <a:pPr>
              <a:spcBef>
                <a:spcPct val="50000"/>
              </a:spcBef>
            </a:pPr>
            <a:r>
              <a:rPr lang="en-US" altLang="en-US" sz="2000" b="1"/>
              <a:t>0 degrees:</a:t>
            </a:r>
            <a:r>
              <a:rPr lang="en-US" altLang="en-US" sz="2000"/>
              <a:t> temperature of an ice, water, and salt mixture. </a:t>
            </a:r>
          </a:p>
          <a:p>
            <a:pPr>
              <a:spcBef>
                <a:spcPct val="50000"/>
              </a:spcBef>
            </a:pPr>
            <a:r>
              <a:rPr lang="en-US" altLang="en-US" sz="2000" b="1"/>
              <a:t>32 degrees</a:t>
            </a:r>
            <a:r>
              <a:rPr lang="en-US" altLang="en-US" sz="2000"/>
              <a:t>: water-ice combination stabilized at "the thirty-second degree." </a:t>
            </a:r>
          </a:p>
          <a:p>
            <a:pPr>
              <a:spcBef>
                <a:spcPct val="50000"/>
              </a:spcBef>
            </a:pPr>
            <a:r>
              <a:rPr lang="en-US" altLang="en-US" sz="2000" b="1"/>
              <a:t>98 degrees</a:t>
            </a:r>
            <a:r>
              <a:rPr lang="en-US" altLang="en-US" sz="2000"/>
              <a:t>: “when the thermometer is held in the mouth or under the armpit of a living man in good health."</a:t>
            </a:r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431800" y="3140075"/>
            <a:ext cx="8382000" cy="18367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Celsius (1701-1744) established two fixed points on his thermometer. </a:t>
            </a:r>
          </a:p>
          <a:p>
            <a:pPr>
              <a:spcBef>
                <a:spcPct val="50000"/>
              </a:spcBef>
            </a:pPr>
            <a:r>
              <a:rPr lang="en-US" altLang="en-US" sz="2000" b="1"/>
              <a:t>0</a:t>
            </a:r>
            <a:r>
              <a:rPr lang="en-US" altLang="en-US" sz="2000" b="1">
                <a:cs typeface="Times New Roman" panose="02020603050405020304" pitchFamily="18" charset="0"/>
              </a:rPr>
              <a:t>°C:</a:t>
            </a:r>
            <a:r>
              <a:rPr lang="en-US" altLang="en-US" sz="2000"/>
              <a:t> representing the freezing point of water. </a:t>
            </a:r>
          </a:p>
          <a:p>
            <a:pPr>
              <a:spcBef>
                <a:spcPct val="50000"/>
              </a:spcBef>
            </a:pPr>
            <a:r>
              <a:rPr lang="en-US" altLang="en-US" sz="2000" b="1"/>
              <a:t>100</a:t>
            </a:r>
            <a:r>
              <a:rPr lang="en-US" altLang="en-US" sz="2000" b="1">
                <a:cs typeface="Times New Roman" panose="02020603050405020304" pitchFamily="18" charset="0"/>
              </a:rPr>
              <a:t>°C:</a:t>
            </a:r>
            <a:r>
              <a:rPr lang="en-US" altLang="en-US" sz="2000">
                <a:cs typeface="Times New Roman" panose="02020603050405020304" pitchFamily="18" charset="0"/>
              </a:rPr>
              <a:t> </a:t>
            </a:r>
            <a:r>
              <a:rPr lang="en-US" altLang="en-US" sz="2000"/>
              <a:t> the boiling point of water.</a:t>
            </a:r>
            <a:r>
              <a:rPr lang="en-US" altLang="en-US"/>
              <a:t>  </a:t>
            </a:r>
          </a:p>
        </p:txBody>
      </p:sp>
      <p:sp>
        <p:nvSpPr>
          <p:cNvPr id="391172" name="Rectangle 4"/>
          <p:cNvSpPr>
            <a:spLocks noChangeArrowheads="1"/>
          </p:cNvSpPr>
          <p:nvPr/>
        </p:nvSpPr>
        <p:spPr bwMode="auto">
          <a:xfrm>
            <a:off x="276225" y="5441950"/>
            <a:ext cx="8534400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Kelvin (1834-1907) used the same gradation as Celsius but set his zero point at absolute zero (All molecular motion ceases at absolute zero).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1416050" y="334963"/>
            <a:ext cx="68722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convert from one temperature scale to another:</a:t>
            </a:r>
          </a:p>
        </p:txBody>
      </p:sp>
      <p:graphicFrame>
        <p:nvGraphicFramePr>
          <p:cNvPr id="407556" name="Object 4"/>
          <p:cNvGraphicFramePr>
            <a:graphicFrameLocks noChangeAspect="1"/>
          </p:cNvGraphicFramePr>
          <p:nvPr/>
        </p:nvGraphicFramePr>
        <p:xfrm>
          <a:off x="2220913" y="1017588"/>
          <a:ext cx="4745037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58" name="Equation" r:id="rId4" imgW="1333440" imgH="1041120" progId="Equation.3">
                  <p:embed/>
                </p:oleObj>
              </mc:Choice>
              <mc:Fallback>
                <p:oleObj name="Equation" r:id="rId4" imgW="1333440" imgH="1041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1017588"/>
                        <a:ext cx="4745037" cy="3705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736600" y="5205413"/>
            <a:ext cx="7675563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 Where T</a:t>
            </a:r>
            <a:r>
              <a:rPr lang="en-US" altLang="en-US" baseline="-25000"/>
              <a:t>C</a:t>
            </a:r>
            <a:r>
              <a:rPr lang="en-US" altLang="en-US"/>
              <a:t>, T</a:t>
            </a:r>
            <a:r>
              <a:rPr lang="en-US" altLang="en-US" baseline="-25000"/>
              <a:t>F</a:t>
            </a:r>
            <a:r>
              <a:rPr lang="en-US" altLang="en-US"/>
              <a:t>, T is the temperature in Celsius (centigrade), Fahrenheit and Kelvin, respectively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 Kelvin is the proper SI unit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368300" y="1079500"/>
            <a:ext cx="84058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“When the thermometer is held in the mouth or under the armpit of a living man in good health” it indicates 98 F (Can fluctuate between 97.5F and 98.9F).  </a:t>
            </a:r>
          </a:p>
        </p:txBody>
      </p:sp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247650" y="236538"/>
            <a:ext cx="4056063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/>
              <a:t>Black board example 19.1</a:t>
            </a:r>
          </a:p>
        </p:txBody>
      </p:sp>
      <p:pic>
        <p:nvPicPr>
          <p:cNvPr id="408589" name="Picture 13" descr="pe02928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2122488"/>
            <a:ext cx="4708525" cy="462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590" name="Rectangle 14"/>
          <p:cNvSpPr>
            <a:spLocks noChangeArrowheads="1"/>
          </p:cNvSpPr>
          <p:nvPr/>
        </p:nvSpPr>
        <p:spPr bwMode="auto">
          <a:xfrm>
            <a:off x="368300" y="2560638"/>
            <a:ext cx="457200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/>
              <a:t>What is the temperature in Celsius (centigrade)?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/>
              <a:t>What is the temperature in Kelvin?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ChangeArrowheads="1"/>
          </p:cNvSpPr>
          <p:nvPr/>
        </p:nvSpPr>
        <p:spPr bwMode="auto">
          <a:xfrm>
            <a:off x="228600" y="180975"/>
            <a:ext cx="1068388" cy="7524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3600"/>
              <a:t>Heat</a:t>
            </a:r>
          </a:p>
        </p:txBody>
      </p:sp>
      <p:sp>
        <p:nvSpPr>
          <p:cNvPr id="392195" name="Rectangle 3"/>
          <p:cNvSpPr>
            <a:spLocks noChangeArrowheads="1"/>
          </p:cNvSpPr>
          <p:nvPr/>
        </p:nvSpPr>
        <p:spPr bwMode="auto">
          <a:xfrm>
            <a:off x="685800" y="898525"/>
            <a:ext cx="7772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is the energy that flows between objects because of their difference in temperatures</a:t>
            </a:r>
          </a:p>
          <a:p>
            <a:r>
              <a:rPr lang="en-US" altLang="en-US"/>
              <a:t>Heat is thermal energy on the move</a:t>
            </a:r>
          </a:p>
          <a:p>
            <a:r>
              <a:rPr lang="en-US" altLang="en-US"/>
              <a:t>Technically: object’s don’t </a:t>
            </a:r>
            <a:r>
              <a:rPr lang="en-US" altLang="en-US" i="1"/>
              <a:t>contain</a:t>
            </a:r>
            <a:r>
              <a:rPr lang="en-US" altLang="en-US"/>
              <a:t> heat</a:t>
            </a:r>
          </a:p>
        </p:txBody>
      </p:sp>
      <p:sp>
        <p:nvSpPr>
          <p:cNvPr id="392196" name="Text Box 4"/>
          <p:cNvSpPr txBox="1">
            <a:spLocks noChangeArrowheads="1"/>
          </p:cNvSpPr>
          <p:nvPr/>
        </p:nvSpPr>
        <p:spPr bwMode="auto">
          <a:xfrm>
            <a:off x="228600" y="3619500"/>
            <a:ext cx="4343400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Thermal equilibrium</a:t>
            </a:r>
          </a:p>
        </p:txBody>
      </p:sp>
      <p:sp>
        <p:nvSpPr>
          <p:cNvPr id="392197" name="Line 5"/>
          <p:cNvSpPr>
            <a:spLocks noChangeShapeType="1"/>
          </p:cNvSpPr>
          <p:nvPr/>
        </p:nvSpPr>
        <p:spPr bwMode="auto">
          <a:xfrm>
            <a:off x="269875" y="3378200"/>
            <a:ext cx="830421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199" name="Rectangle 7"/>
          <p:cNvSpPr>
            <a:spLocks noChangeArrowheads="1"/>
          </p:cNvSpPr>
          <p:nvPr/>
        </p:nvSpPr>
        <p:spPr bwMode="auto">
          <a:xfrm>
            <a:off x="463550" y="4327525"/>
            <a:ext cx="7772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Two objects are in thermal equilibrium when they have the same temperature.      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/>
              <a:t>They cease to exchange heat.</a:t>
            </a:r>
          </a:p>
          <a:p>
            <a:r>
              <a:rPr lang="en-US" altLang="en-US" sz="2000" b="1"/>
              <a:t>Zeroth law of thermodynamics:  </a:t>
            </a:r>
            <a:r>
              <a:rPr lang="en-US" altLang="en-US" sz="2000"/>
              <a:t>If object A and B are separately in thermal equilibrium with a third object C (thermometer), then objects A and B are in thermal equilibrium.</a:t>
            </a:r>
            <a:r>
              <a:rPr lang="en-US" altLang="en-US" sz="18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 autoUpdateAnimBg="0"/>
      <p:bldP spid="3921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ChangeArrowheads="1"/>
          </p:cNvSpPr>
          <p:nvPr/>
        </p:nvSpPr>
        <p:spPr bwMode="auto">
          <a:xfrm>
            <a:off x="228600" y="266700"/>
            <a:ext cx="530860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/>
              <a:t>Heat and Temperature</a:t>
            </a:r>
          </a:p>
        </p:txBody>
      </p:sp>
      <p:sp>
        <p:nvSpPr>
          <p:cNvPr id="396291" name="Rectangle 3"/>
          <p:cNvSpPr>
            <a:spLocks noChangeArrowheads="1"/>
          </p:cNvSpPr>
          <p:nvPr/>
        </p:nvSpPr>
        <p:spPr bwMode="auto">
          <a:xfrm>
            <a:off x="685800" y="16383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/>
              <a:t>Touching objects exchange thermal energy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Microscopically, energy flows both ways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On average, energy flows one way</a:t>
            </a:r>
          </a:p>
          <a:p>
            <a:pPr>
              <a:lnSpc>
                <a:spcPct val="90000"/>
              </a:lnSpc>
            </a:pPr>
            <a:r>
              <a:rPr lang="en-US" altLang="en-US"/>
              <a:t>Temperature predicts energy flow direction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Energy flows from hotter to colder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No flow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 </a:t>
            </a:r>
            <a:r>
              <a:rPr lang="en-US" altLang="en-US"/>
              <a:t>thermal equilibrium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same temp </a:t>
            </a:r>
          </a:p>
          <a:p>
            <a:pPr>
              <a:lnSpc>
                <a:spcPct val="90000"/>
              </a:lnSpc>
            </a:pPr>
            <a:r>
              <a:rPr lang="en-US" altLang="en-US"/>
              <a:t>Temperature turns out to be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average thermal kinetic energy per particle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More on heat in Chapter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/>
          <p:cNvSpPr txBox="1">
            <a:spLocks noChangeArrowheads="1"/>
          </p:cNvSpPr>
          <p:nvPr/>
        </p:nvSpPr>
        <p:spPr bwMode="auto">
          <a:xfrm>
            <a:off x="947738" y="360363"/>
            <a:ext cx="7342187" cy="5889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Thermal expansion of solids and liquids</a:t>
            </a: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704850" y="1319213"/>
            <a:ext cx="7853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When objects are heated up they typically expand. This is due to the increased motion of molecules at elevated temperatures. </a:t>
            </a:r>
          </a:p>
        </p:txBody>
      </p:sp>
      <p:pic>
        <p:nvPicPr>
          <p:cNvPr id="371716" name="Picture 4" descr="SE19_07"/>
          <p:cNvPicPr>
            <a:picLocks noChangeAspect="1" noChangeArrowheads="1"/>
          </p:cNvPicPr>
          <p:nvPr/>
        </p:nvPicPr>
        <p:blipFill>
          <a:blip r:embed="rId4">
            <a:lum bright="-24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9" t="11537" r="19183" b="8855"/>
          <a:stretch>
            <a:fillRect/>
          </a:stretch>
        </p:blipFill>
        <p:spPr bwMode="auto">
          <a:xfrm>
            <a:off x="5832475" y="2339975"/>
            <a:ext cx="2705100" cy="26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1717" name="Object 5"/>
          <p:cNvGraphicFramePr>
            <a:graphicFrameLocks noChangeAspect="1"/>
          </p:cNvGraphicFramePr>
          <p:nvPr/>
        </p:nvGraphicFramePr>
        <p:xfrm>
          <a:off x="700088" y="3759200"/>
          <a:ext cx="42037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23" name="Equation" r:id="rId5" imgW="965160" imgH="228600" progId="Equation.3">
                  <p:embed/>
                </p:oleObj>
              </mc:Choice>
              <mc:Fallback>
                <p:oleObj name="Equation" r:id="rId5" imgW="9651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3759200"/>
                        <a:ext cx="4203700" cy="99536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700088" y="2652713"/>
            <a:ext cx="3587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u="sng"/>
              <a:t>Change in Length:</a:t>
            </a:r>
          </a:p>
        </p:txBody>
      </p:sp>
      <p:sp>
        <p:nvSpPr>
          <p:cNvPr id="371722" name="Text Box 10"/>
          <p:cNvSpPr txBox="1">
            <a:spLocks noChangeArrowheads="1"/>
          </p:cNvSpPr>
          <p:nvPr/>
        </p:nvSpPr>
        <p:spPr bwMode="auto">
          <a:xfrm>
            <a:off x="660400" y="4943475"/>
            <a:ext cx="78390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>
                <a:latin typeface="Symbol" panose="05050102010706020507" pitchFamily="18" charset="2"/>
              </a:rPr>
              <a:t>a</a:t>
            </a:r>
            <a:r>
              <a:rPr lang="en-US" altLang="en-US" sz="2000"/>
              <a:t> … coefficient of linear expansion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/>
              <a:t>L</a:t>
            </a:r>
            <a:r>
              <a:rPr lang="en-US" altLang="en-US" sz="2000" baseline="-25000"/>
              <a:t>i</a:t>
            </a:r>
            <a:r>
              <a:rPr lang="en-US" altLang="en-US" sz="2000"/>
              <a:t> … initial length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>
                <a:latin typeface="Symbol" panose="05050102010706020507" pitchFamily="18" charset="2"/>
              </a:rPr>
              <a:t>D</a:t>
            </a:r>
            <a:r>
              <a:rPr lang="en-US" altLang="en-US" sz="2000"/>
              <a:t>L … change in length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2000">
                <a:latin typeface="Symbol" panose="05050102010706020507" pitchFamily="18" charset="2"/>
              </a:rPr>
              <a:t>D</a:t>
            </a:r>
            <a:r>
              <a:rPr lang="en-US" altLang="en-US" sz="2000"/>
              <a:t>T …change in temperature (in centigrade or Kelvin)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762" name="Picture 2" descr="S19_09AB"/>
          <p:cNvPicPr>
            <a:picLocks noChangeAspect="1" noChangeArrowheads="1"/>
          </p:cNvPicPr>
          <p:nvPr/>
        </p:nvPicPr>
        <p:blipFill>
          <a:blip r:embed="rId3">
            <a:lum bright="-36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5" t="10834" r="10881" b="6641"/>
          <a:stretch>
            <a:fillRect/>
          </a:stretch>
        </p:blipFill>
        <p:spPr bwMode="auto">
          <a:xfrm>
            <a:off x="298450" y="1536700"/>
            <a:ext cx="6134100" cy="5030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795338" y="434975"/>
            <a:ext cx="5113337" cy="5889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Application: Bimetallic strip</a:t>
            </a:r>
          </a:p>
        </p:txBody>
      </p:sp>
      <p:pic>
        <p:nvPicPr>
          <p:cNvPr id="373764" name="Picture 4" descr="SE19_09C"/>
          <p:cNvPicPr>
            <a:picLocks noChangeAspect="1" noChangeArrowheads="1"/>
          </p:cNvPicPr>
          <p:nvPr/>
        </p:nvPicPr>
        <p:blipFill>
          <a:blip r:embed="rId4">
            <a:lum bright="-6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6" t="14272" r="23422" b="11563"/>
          <a:stretch>
            <a:fillRect/>
          </a:stretch>
        </p:blipFill>
        <p:spPr bwMode="auto">
          <a:xfrm>
            <a:off x="6838950" y="77788"/>
            <a:ext cx="2005013" cy="169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145425</TotalTime>
  <Words>729</Words>
  <Application>Microsoft Office PowerPoint</Application>
  <PresentationFormat>On-screen Show (4:3)</PresentationFormat>
  <Paragraphs>94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Helvetica</vt:lpstr>
      <vt:lpstr>Wingdings</vt:lpstr>
      <vt:lpstr>Symbol</vt:lpstr>
      <vt:lpstr>Default Design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211</cp:revision>
  <dcterms:created xsi:type="dcterms:W3CDTF">2001-09-11T22:22:56Z</dcterms:created>
  <dcterms:modified xsi:type="dcterms:W3CDTF">2018-12-06T21:16:34Z</dcterms:modified>
</cp:coreProperties>
</file>