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19" r:id="rId2"/>
    <p:sldId id="430" r:id="rId3"/>
    <p:sldId id="513" r:id="rId4"/>
    <p:sldId id="514" r:id="rId5"/>
    <p:sldId id="487" r:id="rId6"/>
    <p:sldId id="501" r:id="rId7"/>
    <p:sldId id="490" r:id="rId8"/>
    <p:sldId id="505" r:id="rId9"/>
    <p:sldId id="506" r:id="rId10"/>
    <p:sldId id="507" r:id="rId11"/>
    <p:sldId id="508" r:id="rId12"/>
    <p:sldId id="492" r:id="rId13"/>
    <p:sldId id="511" r:id="rId14"/>
    <p:sldId id="510" r:id="rId15"/>
    <p:sldId id="509" r:id="rId16"/>
    <p:sldId id="493" r:id="rId17"/>
    <p:sldId id="515" r:id="rId18"/>
    <p:sldId id="516" r:id="rId19"/>
    <p:sldId id="517" r:id="rId20"/>
    <p:sldId id="496" r:id="rId21"/>
    <p:sldId id="497" r:id="rId22"/>
    <p:sldId id="512" r:id="rId23"/>
    <p:sldId id="498" r:id="rId24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99"/>
    <a:srgbClr val="0000CC"/>
    <a:srgbClr val="3399FF"/>
    <a:srgbClr val="CC9900"/>
    <a:srgbClr val="FFCCFF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7" autoAdjust="0"/>
  </p:normalViewPr>
  <p:slideViewPr>
    <p:cSldViewPr snapToGrid="0">
      <p:cViewPr varScale="1">
        <p:scale>
          <a:sx n="53" d="100"/>
          <a:sy n="53" d="100"/>
        </p:scale>
        <p:origin x="9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4" tIns="46313" rIns="92624" bIns="46313" numCol="1" anchor="t" anchorCtr="0" compatLnSpc="1">
            <a:prstTxWarp prst="textNoShape">
              <a:avLst/>
            </a:prstTxWarp>
          </a:bodyPr>
          <a:lstStyle>
            <a:lvl1pPr defTabSz="926807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4" tIns="46313" rIns="92624" bIns="46313" numCol="1" anchor="t" anchorCtr="0" compatLnSpc="1">
            <a:prstTxWarp prst="textNoShape">
              <a:avLst/>
            </a:prstTxWarp>
          </a:bodyPr>
          <a:lstStyle>
            <a:lvl1pPr algn="r" defTabSz="926807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4" tIns="46313" rIns="92624" bIns="46313" numCol="1" anchor="b" anchorCtr="0" compatLnSpc="1">
            <a:prstTxWarp prst="textNoShape">
              <a:avLst/>
            </a:prstTxWarp>
          </a:bodyPr>
          <a:lstStyle>
            <a:lvl1pPr defTabSz="926807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4" tIns="46313" rIns="92624" bIns="46313" numCol="1" anchor="b" anchorCtr="0" compatLnSpc="1">
            <a:prstTxWarp prst="textNoShape">
              <a:avLst/>
            </a:prstTxWarp>
          </a:bodyPr>
          <a:lstStyle>
            <a:lvl1pPr algn="r" defTabSz="926807" eaLnBrk="1" hangingPunct="1">
              <a:defRPr sz="1200"/>
            </a:lvl1pPr>
          </a:lstStyle>
          <a:p>
            <a:pPr>
              <a:defRPr/>
            </a:pPr>
            <a:fld id="{611839DB-886C-47D7-A567-5F0B56568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0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00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0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E86CF4-C177-4295-BC99-E1F75F6F0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4D402-51F2-4337-877E-C32E1B975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09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2C1F9-DD1C-4FC8-8E23-F8B2E2A6F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93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CE02-E8A8-4AEB-91FB-5C57EFBFD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6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F687-7696-4FFA-9121-4ACDE7196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90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7C656-6CB7-4789-9FC7-F57EEC614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0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D73AE-6246-42C7-B8B7-065518265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2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7722-91ED-446F-B9B6-2F9346F4D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35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BA73-1011-4117-A7FF-03CB7351E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74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BE0A-6325-45F8-9289-B4AB15F2C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2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BED7-31EB-4021-8027-C09CCA7DA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61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D5F4-BDFE-45B2-BE0A-6B28992AE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34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AD0389B-427E-445E-9E3A-1A15E1503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wfu.edu/gutholdm/Physics113/phy113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3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265238"/>
            <a:ext cx="8699500" cy="52197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sz="2000" u="sng" smtClean="0"/>
              <a:t>Final exam</a:t>
            </a:r>
          </a:p>
          <a:p>
            <a:pPr marL="685800" lvl="1" indent="-228600">
              <a:lnSpc>
                <a:spcPct val="125000"/>
              </a:lnSpc>
            </a:pPr>
            <a:r>
              <a:rPr lang="en-US" altLang="en-US" sz="2000" b="1" smtClean="0"/>
              <a:t>Monday, Dec. 10, 9:00 am – 12:00 pm (watch for weather-related announcements about alternative date!)</a:t>
            </a:r>
          </a:p>
          <a:p>
            <a:pPr marL="685800" lvl="1" indent="-228600">
              <a:lnSpc>
                <a:spcPct val="125000"/>
              </a:lnSpc>
            </a:pPr>
            <a:r>
              <a:rPr lang="en-US" altLang="en-US" sz="2000" smtClean="0"/>
              <a:t>Comprehensive; chapters 1-18 (as far was we get, </a:t>
            </a:r>
            <a:r>
              <a:rPr lang="en-US" altLang="en-US" sz="2000" u="sng" smtClean="0"/>
              <a:t>not</a:t>
            </a:r>
            <a:r>
              <a:rPr lang="en-US" altLang="en-US" sz="2000" smtClean="0"/>
              <a:t> standing waves in air columns); </a:t>
            </a:r>
            <a:r>
              <a:rPr lang="en-US" altLang="en-US" sz="2000" u="sng" smtClean="0"/>
              <a:t>not</a:t>
            </a:r>
            <a:r>
              <a:rPr lang="en-US" altLang="en-US" sz="2000" smtClean="0"/>
              <a:t> chapter 11 (Angular Momentum) and </a:t>
            </a:r>
            <a:r>
              <a:rPr lang="en-US" altLang="en-US" sz="2000" u="sng" smtClean="0"/>
              <a:t>not</a:t>
            </a:r>
            <a:r>
              <a:rPr lang="en-US" altLang="en-US" sz="2000" smtClean="0"/>
              <a:t> chapter 13 (Gravity)</a:t>
            </a:r>
          </a:p>
          <a:p>
            <a:pPr marL="685800" lvl="1" indent="-228600">
              <a:lnSpc>
                <a:spcPct val="125000"/>
              </a:lnSpc>
            </a:pPr>
            <a:r>
              <a:rPr lang="en-US" altLang="en-US" sz="2000" smtClean="0"/>
              <a:t>Same format as midterms</a:t>
            </a:r>
          </a:p>
          <a:p>
            <a:pPr marL="685800" lvl="1" indent="-228600">
              <a:lnSpc>
                <a:spcPct val="125000"/>
              </a:lnSpc>
            </a:pPr>
            <a:r>
              <a:rPr lang="en-US" altLang="en-US" sz="2000" smtClean="0"/>
              <a:t>Go through all exams and practice exams, HW, in class problems, concepts</a:t>
            </a:r>
          </a:p>
          <a:p>
            <a:pPr marL="685800" lvl="1" indent="-228600">
              <a:lnSpc>
                <a:spcPct val="125000"/>
              </a:lnSpc>
            </a:pPr>
            <a:r>
              <a:rPr lang="en-US" altLang="en-US" sz="2000" smtClean="0"/>
              <a:t>Practice exams for material after midterm 2 are posted on class website </a:t>
            </a:r>
            <a:r>
              <a:rPr lang="en-US" altLang="en-US" sz="2000" smtClean="0">
                <a:hlinkClick r:id="rId2"/>
              </a:rPr>
              <a:t>http://users.wfu.edu/gutholdm/Physics113/phy113.html</a:t>
            </a:r>
            <a:endParaRPr lang="en-US" altLang="en-US" sz="2000" smtClean="0"/>
          </a:p>
          <a:p>
            <a:pPr marL="685800" lvl="1" indent="-228600">
              <a:lnSpc>
                <a:spcPct val="125000"/>
              </a:lnSpc>
            </a:pPr>
            <a:r>
              <a:rPr lang="en-US" altLang="en-US" sz="2000" smtClean="0"/>
              <a:t>Additional practice problems are posted on WebAssign</a:t>
            </a:r>
          </a:p>
          <a:p>
            <a:pPr marL="685800" lvl="1" indent="-228600">
              <a:lnSpc>
                <a:spcPct val="125000"/>
              </a:lnSpc>
            </a:pPr>
            <a:r>
              <a:rPr lang="en-US" altLang="en-US" sz="2000" smtClean="0"/>
              <a:t>Review session, Sunday, Dec. 9, 4-6 pm</a:t>
            </a:r>
          </a:p>
          <a:p>
            <a:pPr marL="685800" lvl="1" indent="-228600">
              <a:lnSpc>
                <a:spcPct val="125000"/>
              </a:lnSpc>
            </a:pPr>
            <a:r>
              <a:rPr lang="en-US" altLang="en-US" sz="2000" smtClean="0"/>
              <a:t>All grades are updated on class website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kern="0" dirty="0" smtClean="0"/>
              <a:t>Announcements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18_07"/>
          <p:cNvPicPr>
            <a:picLocks noChangeAspect="1" noChangeArrowheads="1"/>
          </p:cNvPicPr>
          <p:nvPr/>
        </p:nvPicPr>
        <p:blipFill>
          <a:blip r:embed="rId2">
            <a:lum bright="-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6" t="14958" b="62187"/>
          <a:stretch>
            <a:fillRect/>
          </a:stretch>
        </p:blipFill>
        <p:spPr bwMode="auto">
          <a:xfrm>
            <a:off x="1258888" y="3971925"/>
            <a:ext cx="65928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113213" y="4292600"/>
            <a:ext cx="8874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node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30488" y="4065588"/>
            <a:ext cx="15065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antinode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81625" y="4054475"/>
            <a:ext cx="12636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antinode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2725" y="180975"/>
            <a:ext cx="2393950" cy="4667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Standing waves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6763" y="1479550"/>
            <a:ext cx="7423150" cy="15621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distance between nodes is </a:t>
            </a:r>
            <a:r>
              <a:rPr lang="en-US" altLang="en-US" sz="2400">
                <a:latin typeface="Symbol" panose="05050102010706020507" pitchFamily="18" charset="2"/>
              </a:rPr>
              <a:t>l</a:t>
            </a:r>
            <a:r>
              <a:rPr lang="en-US" altLang="en-US" sz="2400"/>
              <a:t>/2.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distance between antinodes is </a:t>
            </a:r>
            <a:r>
              <a:rPr lang="en-US" altLang="en-US" sz="2400">
                <a:latin typeface="Symbol" panose="05050102010706020507" pitchFamily="18" charset="2"/>
              </a:rPr>
              <a:t>l</a:t>
            </a:r>
            <a:r>
              <a:rPr lang="en-US" altLang="en-US" sz="2400"/>
              <a:t>/2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distance between nodes and antinodes is </a:t>
            </a:r>
            <a:r>
              <a:rPr lang="en-US" altLang="en-US" sz="2400">
                <a:latin typeface="Symbol" panose="05050102010706020507" pitchFamily="18" charset="2"/>
              </a:rPr>
              <a:t>l</a:t>
            </a:r>
            <a:r>
              <a:rPr lang="en-US" altLang="en-US" sz="2400"/>
              <a:t>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E18_07"/>
          <p:cNvPicPr>
            <a:picLocks noChangeAspect="1" noChangeArrowheads="1"/>
          </p:cNvPicPr>
          <p:nvPr/>
        </p:nvPicPr>
        <p:blipFill>
          <a:blip r:embed="rId3">
            <a:lum bright="-6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3" t="53151" b="19635"/>
          <a:stretch>
            <a:fillRect/>
          </a:stretch>
        </p:blipFill>
        <p:spPr bwMode="auto">
          <a:xfrm>
            <a:off x="1509713" y="4281488"/>
            <a:ext cx="58435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50813" y="814388"/>
            <a:ext cx="8780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Two waves traveling in opposite directions produce a standing wave. The individual wave functions are: </a:t>
            </a:r>
          </a:p>
        </p:txBody>
      </p:sp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258763" y="1738313"/>
          <a:ext cx="32797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4" imgW="1765300" imgH="393700" progId="Equation.3">
                  <p:embed/>
                </p:oleObj>
              </mc:Choice>
              <mc:Fallback>
                <p:oleObj name="Equation" r:id="rId4" imgW="17653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738313"/>
                        <a:ext cx="3279775" cy="730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7"/>
          <p:cNvGraphicFramePr>
            <a:graphicFrameLocks noChangeAspect="1"/>
          </p:cNvGraphicFramePr>
          <p:nvPr/>
        </p:nvGraphicFramePr>
        <p:xfrm>
          <a:off x="5502275" y="1738313"/>
          <a:ext cx="332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6" imgW="1790700" imgH="393700" progId="Equation.3">
                  <p:embed/>
                </p:oleObj>
              </mc:Choice>
              <mc:Fallback>
                <p:oleObj name="Equation" r:id="rId6" imgW="17907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1738313"/>
                        <a:ext cx="3327400" cy="730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58763" y="2790825"/>
            <a:ext cx="85709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LcParenBoth"/>
            </a:pPr>
            <a:r>
              <a:rPr lang="en-US" altLang="en-US"/>
              <a:t>What is the amplitude of a particle located at an antinode?</a:t>
            </a:r>
          </a:p>
          <a:p>
            <a:pPr eaLnBrk="1" hangingPunct="1">
              <a:buFontTx/>
              <a:buAutoNum type="alphaLcParenBoth"/>
            </a:pPr>
            <a:r>
              <a:rPr lang="en-US" altLang="en-US"/>
              <a:t>Find the position of the nodes and antinodes.</a:t>
            </a:r>
          </a:p>
          <a:p>
            <a:pPr eaLnBrk="1" hangingPunct="1">
              <a:buFontTx/>
              <a:buAutoNum type="alphaLcParenBoth"/>
            </a:pPr>
            <a:r>
              <a:rPr lang="en-US" altLang="en-US"/>
              <a:t>What is the amplitude of a particle located at x = 2.3 cm.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82563" y="163513"/>
            <a:ext cx="3605212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Black board example 18.2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18_07"/>
          <p:cNvPicPr>
            <a:picLocks noChangeAspect="1" noChangeArrowheads="1"/>
          </p:cNvPicPr>
          <p:nvPr/>
        </p:nvPicPr>
        <p:blipFill>
          <a:blip r:embed="rId3"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13672" r="55930" b="10130"/>
          <a:stretch>
            <a:fillRect/>
          </a:stretch>
        </p:blipFill>
        <p:spPr bwMode="auto">
          <a:xfrm>
            <a:off x="6376988" y="12700"/>
            <a:ext cx="2576512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4925" y="55563"/>
            <a:ext cx="6069013" cy="4619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Standing waves in a string fixed at both ends.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36650" y="749300"/>
            <a:ext cx="3913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Normal modes</a:t>
            </a:r>
            <a:r>
              <a:rPr lang="en-US" altLang="en-US" sz="2400" u="sng"/>
              <a:t> of a string</a:t>
            </a:r>
          </a:p>
        </p:txBody>
      </p:sp>
      <p:pic>
        <p:nvPicPr>
          <p:cNvPr id="15365" name="Picture 5" descr="SE18_07"/>
          <p:cNvPicPr>
            <a:picLocks noChangeAspect="1" noChangeArrowheads="1"/>
          </p:cNvPicPr>
          <p:nvPr/>
        </p:nvPicPr>
        <p:blipFill>
          <a:blip r:embed="rId3"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8" t="13672" r="4634" b="10130"/>
          <a:stretch>
            <a:fillRect/>
          </a:stretch>
        </p:blipFill>
        <p:spPr bwMode="auto">
          <a:xfrm>
            <a:off x="6375400" y="3546475"/>
            <a:ext cx="25908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146300" y="1638300"/>
          <a:ext cx="27130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4" imgW="1459866" imgH="393529" progId="Equation.3">
                  <p:embed/>
                </p:oleObj>
              </mc:Choice>
              <mc:Fallback>
                <p:oleObj name="Equation" r:id="rId4" imgW="145986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1638300"/>
                        <a:ext cx="2713038" cy="730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146300" y="2562225"/>
          <a:ext cx="36337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6" imgW="1955800" imgH="431800" progId="Equation.3">
                  <p:embed/>
                </p:oleObj>
              </mc:Choice>
              <mc:Fallback>
                <p:oleObj name="Equation" r:id="rId6" imgW="19558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562225"/>
                        <a:ext cx="3633788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41300" y="1774825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Wavelength</a:t>
            </a:r>
            <a:r>
              <a:rPr lang="en-US" altLang="en-US" sz="2000"/>
              <a:t>: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03225" y="2733675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Frequency</a:t>
            </a:r>
            <a:r>
              <a:rPr lang="en-US" altLang="en-US" sz="2000"/>
              <a:t>:</a:t>
            </a:r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2146300" y="4225925"/>
          <a:ext cx="33512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8" imgW="1803400" imgH="469900" progId="Equation.3">
                  <p:embed/>
                </p:oleObj>
              </mc:Choice>
              <mc:Fallback>
                <p:oleObj name="Equation" r:id="rId8" imgW="1803400" imgH="469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4225925"/>
                        <a:ext cx="3351213" cy="8699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2"/>
          <p:cNvGraphicFramePr>
            <a:graphicFrameLocks noChangeAspect="1"/>
          </p:cNvGraphicFramePr>
          <p:nvPr/>
        </p:nvGraphicFramePr>
        <p:xfrm>
          <a:off x="2146300" y="3465513"/>
          <a:ext cx="18923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10" imgW="1104900" imgH="368300" progId="Equation.3">
                  <p:embed/>
                </p:oleObj>
              </mc:Choice>
              <mc:Fallback>
                <p:oleObj name="Equation" r:id="rId10" imgW="1104900" imgH="368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3465513"/>
                        <a:ext cx="18923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241300" y="5483225"/>
            <a:ext cx="5907088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f</a:t>
            </a:r>
            <a:r>
              <a:rPr lang="en-US" altLang="en-US" sz="2000" baseline="-25000"/>
              <a:t>1</a:t>
            </a:r>
            <a:r>
              <a:rPr lang="en-US" altLang="en-US" sz="2000"/>
              <a:t> is called the fundamental frequency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It depends on the </a:t>
            </a:r>
            <a:r>
              <a:rPr lang="en-US" altLang="en-US" sz="2000" b="1"/>
              <a:t>length</a:t>
            </a:r>
            <a:r>
              <a:rPr lang="en-US" altLang="en-US" sz="2000"/>
              <a:t>, </a:t>
            </a:r>
            <a:r>
              <a:rPr lang="en-US" altLang="en-US" sz="2000" b="1"/>
              <a:t>mass</a:t>
            </a:r>
            <a:r>
              <a:rPr lang="en-US" altLang="en-US" sz="2000"/>
              <a:t> and </a:t>
            </a:r>
            <a:r>
              <a:rPr lang="en-US" altLang="en-US" sz="2000" b="1"/>
              <a:t>tension</a:t>
            </a:r>
            <a:r>
              <a:rPr lang="en-US" altLang="en-US" sz="2000"/>
              <a:t> of the string</a:t>
            </a:r>
          </a:p>
        </p:txBody>
      </p:sp>
      <p:sp>
        <p:nvSpPr>
          <p:cNvPr id="15373" name="TextBox 1"/>
          <p:cNvSpPr txBox="1">
            <a:spLocks noChangeArrowheads="1"/>
          </p:cNvSpPr>
          <p:nvPr/>
        </p:nvSpPr>
        <p:spPr bwMode="auto">
          <a:xfrm>
            <a:off x="4454525" y="3478213"/>
            <a:ext cx="1649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 … tension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m</a:t>
            </a:r>
            <a:r>
              <a:rPr lang="en-US" altLang="en-US" sz="1600"/>
              <a:t> … mass/length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18_07"/>
          <p:cNvPicPr>
            <a:picLocks noChangeAspect="1" noChangeArrowheads="1"/>
          </p:cNvPicPr>
          <p:nvPr/>
        </p:nvPicPr>
        <p:blipFill>
          <a:blip r:embed="rId2"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13672" r="55930" b="10130"/>
          <a:stretch>
            <a:fillRect/>
          </a:stretch>
        </p:blipFill>
        <p:spPr bwMode="auto">
          <a:xfrm>
            <a:off x="6376988" y="12700"/>
            <a:ext cx="2576512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4925" y="55563"/>
            <a:ext cx="5822950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Standing waves in a string fixed at both ends. </a:t>
            </a:r>
          </a:p>
        </p:txBody>
      </p:sp>
      <p:pic>
        <p:nvPicPr>
          <p:cNvPr id="16388" name="Picture 5" descr="SE18_07"/>
          <p:cNvPicPr>
            <a:picLocks noChangeAspect="1" noChangeArrowheads="1"/>
          </p:cNvPicPr>
          <p:nvPr/>
        </p:nvPicPr>
        <p:blipFill>
          <a:blip r:embed="rId2"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8" t="13672" r="4634" b="10130"/>
          <a:stretch>
            <a:fillRect/>
          </a:stretch>
        </p:blipFill>
        <p:spPr bwMode="auto">
          <a:xfrm>
            <a:off x="6375400" y="3546475"/>
            <a:ext cx="25908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349250" y="1050925"/>
            <a:ext cx="5070475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  <a:r>
              <a:rPr lang="en-US" altLang="en-US" sz="2400" baseline="-25000"/>
              <a:t>1</a:t>
            </a:r>
            <a:r>
              <a:rPr lang="en-US" altLang="en-US" sz="2400"/>
              <a:t> is called the fundamental frequency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higher frequencies f</a:t>
            </a:r>
            <a:r>
              <a:rPr lang="en-US" altLang="en-US" sz="2400" baseline="-25000"/>
              <a:t>n </a:t>
            </a:r>
            <a:r>
              <a:rPr lang="en-US" altLang="en-US" sz="2400" baseline="30000"/>
              <a:t> </a:t>
            </a:r>
            <a:r>
              <a:rPr lang="en-US" altLang="en-US" sz="2400"/>
              <a:t>are integer multiples of the fundamental frequency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These normal modes are called </a:t>
            </a:r>
            <a:r>
              <a:rPr lang="en-US" altLang="en-US" sz="2400" b="1"/>
              <a:t>harmonics</a:t>
            </a:r>
            <a:r>
              <a:rPr lang="en-US" altLang="en-US" sz="240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  <a:r>
              <a:rPr lang="en-US" altLang="en-US" sz="2400" baseline="-25000"/>
              <a:t>1 </a:t>
            </a:r>
            <a:r>
              <a:rPr lang="en-US" altLang="en-US" sz="2400"/>
              <a:t>is the first harmonic, f</a:t>
            </a:r>
            <a:r>
              <a:rPr lang="en-US" altLang="en-US" sz="2400" baseline="-25000"/>
              <a:t>2</a:t>
            </a:r>
            <a:r>
              <a:rPr lang="en-US" altLang="en-US" sz="2400" baseline="30000"/>
              <a:t> </a:t>
            </a:r>
            <a:r>
              <a:rPr lang="en-US" altLang="en-US" sz="2400"/>
              <a:t>is the second harmonic and so 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9"/>
          <p:cNvGraphicFramePr>
            <a:graphicFrameLocks noChangeAspect="1"/>
          </p:cNvGraphicFramePr>
          <p:nvPr/>
        </p:nvGraphicFramePr>
        <p:xfrm>
          <a:off x="1601788" y="4587875"/>
          <a:ext cx="594995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Image" r:id="rId3" imgW="8482540" imgH="3098413" progId="Photoshop.Image.6">
                  <p:embed/>
                </p:oleObj>
              </mc:Choice>
              <mc:Fallback>
                <p:oleObj name="Image" r:id="rId3" imgW="8482540" imgH="3098413" progId="Photoshop.Image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4587875"/>
                        <a:ext cx="594995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61925" y="203200"/>
            <a:ext cx="8807450" cy="116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String instruments: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When playing string instruments, standing waves (harmonics) are excited in the strings by plucking (guitar), bowing (cello) or striking (piano) them. 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1925" y="2352675"/>
            <a:ext cx="88074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A cello A-string vibrates in its first normal mode with a frequency of 220 Hz (A3). The vibrating segment is 69.0 cm long and has a mass of 1.90 g.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2000"/>
              <a:t>Find the tension in the string.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2000"/>
              <a:t>Determine the frequency of vibration when the string vibrates in three segments.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2000"/>
              <a:t>Why are some violins (and other instruments) so expensive (e.g.: Stradivarius, $1,500,000)?  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44500" y="1611313"/>
            <a:ext cx="3798888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Black board example 18.3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notes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74" b="1819"/>
          <a:stretch>
            <a:fillRect/>
          </a:stretch>
        </p:blipFill>
        <p:spPr bwMode="auto">
          <a:xfrm>
            <a:off x="3916363" y="0"/>
            <a:ext cx="3221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07975" y="484188"/>
            <a:ext cx="3173413" cy="138271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Notes and their fundamental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SE18_09"/>
          <p:cNvPicPr>
            <a:picLocks noChangeAspect="1" noChangeArrowheads="1"/>
          </p:cNvPicPr>
          <p:nvPr/>
        </p:nvPicPr>
        <p:blipFill>
          <a:blip r:embed="rId2">
            <a:lum bright="-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16302" r="22173" b="9921"/>
          <a:stretch>
            <a:fillRect/>
          </a:stretch>
        </p:blipFill>
        <p:spPr bwMode="auto">
          <a:xfrm>
            <a:off x="4505325" y="50800"/>
            <a:ext cx="456247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969963" y="255588"/>
            <a:ext cx="2379662" cy="6508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Resonance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207963" y="1052513"/>
            <a:ext cx="3979862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Oscillatory systems have one or more </a:t>
            </a:r>
            <a:r>
              <a:rPr lang="en-US" altLang="en-US" sz="2400" b="1" u="sng"/>
              <a:t>natural resonance frequencies</a:t>
            </a:r>
            <a:r>
              <a:rPr lang="en-US" altLang="en-US" sz="2400"/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When a periodic force, with a frequency equal to the resonance frequency, is applied to such a system the resulting motion is greater than normal (and can get very large!!)  </a:t>
            </a:r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392113" y="5240338"/>
            <a:ext cx="83518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Examples: Playground swing, oscillating string, musical instruments have a resonating body, glass shattered by singers, car rattling at a particular motor speed,….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4475" y="139700"/>
            <a:ext cx="4441825" cy="7493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Harmonics in a String</a:t>
            </a: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244475" y="1077913"/>
            <a:ext cx="8726488" cy="1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In a string, the overtone pitches are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/>
              <a:t>Two, three, n times the fundamental frequency (octaves)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These integer multiples are called harmonics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Bowing or plucking a string tends to excite a mixture of fundamental and harmonic vibrations, giving character to the sound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4475" y="3635375"/>
            <a:ext cx="4292600" cy="7651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Producing Sound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4475" y="4641850"/>
            <a:ext cx="8726488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Thin objects don’t project sound well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/>
              <a:t>Air flows around objects </a:t>
            </a:r>
            <a:r>
              <a:rPr lang="en-US" altLang="en-US" sz="1800">
                <a:sym typeface="Wingdings" panose="05000000000000000000" pitchFamily="2" charset="2"/>
              </a:rPr>
              <a:t> </a:t>
            </a:r>
            <a:r>
              <a:rPr lang="en-US" altLang="en-US" sz="1800"/>
              <a:t>Compression and rarefaction is minimal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Surfaces project sound much better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/>
              <a:t>Air can’t flow around surfaces easily  </a:t>
            </a:r>
            <a:r>
              <a:rPr lang="en-US" altLang="en-US" sz="1800">
                <a:sym typeface="Wingdings" panose="05000000000000000000" pitchFamily="2" charset="2"/>
              </a:rPr>
              <a:t> </a:t>
            </a:r>
            <a:r>
              <a:rPr lang="en-US" altLang="en-US" sz="1800"/>
              <a:t>Compression and rarefaction is substantial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/>
              <a:t>Many instruments use surfaces for sound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28638" y="3321050"/>
            <a:ext cx="79168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uiExpand="1" build="p" autoUpdateAnimBg="0"/>
      <p:bldP spid="4" grpId="0" animBg="1"/>
      <p:bldP spid="5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7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47900"/>
            <a:ext cx="45291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2711450" y="77788"/>
            <a:ext cx="4130675" cy="584200"/>
          </a:xfrm>
          <a:prstGeom prst="rect">
            <a:avLst/>
          </a:prstGeom>
          <a:solidFill>
            <a:srgbClr val="FF9999"/>
          </a:solidFill>
          <a:ln>
            <a:solidFill>
              <a:schemeClr val="tx2"/>
            </a:solidFill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en-US" sz="3200" b="1" dirty="0">
                <a:latin typeface="+mj-lt"/>
              </a:rPr>
              <a:t>Music and Resonance: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9125" y="4933950"/>
            <a:ext cx="2235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itchFamily="34" charset="0"/>
              </a:rPr>
              <a:t>String Instruments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698750"/>
            <a:ext cx="296545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97625" y="4933950"/>
            <a:ext cx="2132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Helvetica" pitchFamily="34" charset="0"/>
              </a:rPr>
              <a:t>Wind Instruments</a:t>
            </a:r>
          </a:p>
        </p:txBody>
      </p:sp>
      <p:grpSp>
        <p:nvGrpSpPr>
          <p:cNvPr id="462855" name="Group 7"/>
          <p:cNvGrpSpPr>
            <a:grpSpLocks/>
          </p:cNvGrpSpPr>
          <p:nvPr/>
        </p:nvGrpSpPr>
        <p:grpSpPr bwMode="auto">
          <a:xfrm>
            <a:off x="7053263" y="2362200"/>
            <a:ext cx="1992312" cy="1157288"/>
            <a:chOff x="5563" y="1506"/>
            <a:chExt cx="3466" cy="729"/>
          </a:xfrm>
        </p:grpSpPr>
        <p:sp>
          <p:nvSpPr>
            <p:cNvPr id="21526" name="Text Box 8"/>
            <p:cNvSpPr txBox="1">
              <a:spLocks noChangeArrowheads="1"/>
            </p:cNvSpPr>
            <p:nvPr/>
          </p:nvSpPr>
          <p:spPr bwMode="auto">
            <a:xfrm>
              <a:off x="5563" y="1506"/>
              <a:ext cx="34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  <a:latin typeface="Helvetica" pitchFamily="34" charset="0"/>
                </a:rPr>
                <a:t>Air column &amp;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  <a:latin typeface="Helvetica" pitchFamily="34" charset="0"/>
                </a:rPr>
                <a:t>instrument body</a:t>
              </a:r>
              <a:endParaRPr lang="en-US" altLang="en-US" sz="1800" b="1">
                <a:latin typeface="Helvetica" pitchFamily="34" charset="0"/>
              </a:endParaRPr>
            </a:p>
          </p:txBody>
        </p:sp>
        <p:sp>
          <p:nvSpPr>
            <p:cNvPr id="21527" name="Line 9"/>
            <p:cNvSpPr>
              <a:spLocks noChangeShapeType="1"/>
            </p:cNvSpPr>
            <p:nvPr/>
          </p:nvSpPr>
          <p:spPr bwMode="auto">
            <a:xfrm flipH="1">
              <a:off x="7212" y="2023"/>
              <a:ext cx="167" cy="2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2858" name="Group 10"/>
          <p:cNvGrpSpPr>
            <a:grpSpLocks/>
          </p:cNvGrpSpPr>
          <p:nvPr/>
        </p:nvGrpSpPr>
        <p:grpSpPr bwMode="auto">
          <a:xfrm>
            <a:off x="2535238" y="1708150"/>
            <a:ext cx="874712" cy="1354138"/>
            <a:chOff x="1216" y="1332"/>
            <a:chExt cx="1306" cy="988"/>
          </a:xfrm>
        </p:grpSpPr>
        <p:sp>
          <p:nvSpPr>
            <p:cNvPr id="21524" name="Text Box 11"/>
            <p:cNvSpPr txBox="1">
              <a:spLocks noChangeArrowheads="1"/>
            </p:cNvSpPr>
            <p:nvPr/>
          </p:nvSpPr>
          <p:spPr bwMode="auto">
            <a:xfrm>
              <a:off x="2058" y="1332"/>
              <a:ext cx="4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3300"/>
                  </a:solidFill>
                  <a:latin typeface="Helvetica" pitchFamily="34" charset="0"/>
                </a:rPr>
                <a:t>body</a:t>
              </a:r>
              <a:endParaRPr lang="en-US" altLang="en-US" sz="1800" b="1">
                <a:latin typeface="Helvetica" pitchFamily="34" charset="0"/>
              </a:endParaRPr>
            </a:p>
          </p:txBody>
        </p:sp>
        <p:sp>
          <p:nvSpPr>
            <p:cNvPr id="21525" name="Line 12"/>
            <p:cNvSpPr>
              <a:spLocks noChangeShapeType="1"/>
            </p:cNvSpPr>
            <p:nvPr/>
          </p:nvSpPr>
          <p:spPr bwMode="auto">
            <a:xfrm flipH="1">
              <a:off x="1216" y="1568"/>
              <a:ext cx="992" cy="75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2861" name="Group 13"/>
          <p:cNvGrpSpPr>
            <a:grpSpLocks/>
          </p:cNvGrpSpPr>
          <p:nvPr/>
        </p:nvGrpSpPr>
        <p:grpSpPr bwMode="auto">
          <a:xfrm>
            <a:off x="5586413" y="1876425"/>
            <a:ext cx="1466850" cy="822325"/>
            <a:chOff x="3414" y="1300"/>
            <a:chExt cx="924" cy="518"/>
          </a:xfrm>
        </p:grpSpPr>
        <p:sp>
          <p:nvSpPr>
            <p:cNvPr id="21522" name="Text Box 14"/>
            <p:cNvSpPr txBox="1">
              <a:spLocks noChangeArrowheads="1"/>
            </p:cNvSpPr>
            <p:nvPr/>
          </p:nvSpPr>
          <p:spPr bwMode="auto">
            <a:xfrm>
              <a:off x="3414" y="1300"/>
              <a:ext cx="9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accent2"/>
                  </a:solidFill>
                  <a:latin typeface="Helvetica" pitchFamily="34" charset="0"/>
                </a:rPr>
                <a:t>Mouthpiece</a:t>
              </a:r>
              <a:endParaRPr lang="en-US" altLang="en-US" sz="1800" b="1">
                <a:latin typeface="Helvetica" pitchFamily="34" charset="0"/>
              </a:endParaRPr>
            </a:p>
          </p:txBody>
        </p:sp>
        <p:sp>
          <p:nvSpPr>
            <p:cNvPr id="21523" name="Line 15"/>
            <p:cNvSpPr>
              <a:spLocks noChangeShapeType="1"/>
            </p:cNvSpPr>
            <p:nvPr/>
          </p:nvSpPr>
          <p:spPr bwMode="auto">
            <a:xfrm flipH="1">
              <a:off x="3622" y="1533"/>
              <a:ext cx="227" cy="2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2864" name="Group 16"/>
          <p:cNvGrpSpPr>
            <a:grpSpLocks/>
          </p:cNvGrpSpPr>
          <p:nvPr/>
        </p:nvGrpSpPr>
        <p:grpSpPr bwMode="auto">
          <a:xfrm>
            <a:off x="509588" y="1660525"/>
            <a:ext cx="1157287" cy="1858963"/>
            <a:chOff x="367" y="1276"/>
            <a:chExt cx="785" cy="1308"/>
          </a:xfrm>
        </p:grpSpPr>
        <p:sp>
          <p:nvSpPr>
            <p:cNvPr id="21520" name="Text Box 17"/>
            <p:cNvSpPr txBox="1">
              <a:spLocks noChangeArrowheads="1"/>
            </p:cNvSpPr>
            <p:nvPr/>
          </p:nvSpPr>
          <p:spPr bwMode="auto">
            <a:xfrm>
              <a:off x="367" y="1276"/>
              <a:ext cx="6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accent2"/>
                  </a:solidFill>
                  <a:latin typeface="Helvetica" pitchFamily="34" charset="0"/>
                </a:rPr>
                <a:t>strings</a:t>
              </a:r>
              <a:endParaRPr lang="en-US" altLang="en-US" sz="1800" b="1">
                <a:latin typeface="Helvetica" pitchFamily="34" charset="0"/>
              </a:endParaRPr>
            </a:p>
          </p:txBody>
        </p:sp>
        <p:sp>
          <p:nvSpPr>
            <p:cNvPr id="21521" name="Line 18"/>
            <p:cNvSpPr>
              <a:spLocks noChangeShapeType="1"/>
            </p:cNvSpPr>
            <p:nvPr/>
          </p:nvSpPr>
          <p:spPr bwMode="auto">
            <a:xfrm>
              <a:off x="704" y="1624"/>
              <a:ext cx="448" cy="9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15" name="Picture 3" descr="07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686425"/>
            <a:ext cx="17748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4"/>
          <p:cNvSpPr txBox="1">
            <a:spLocks noChangeArrowheads="1"/>
          </p:cNvSpPr>
          <p:nvPr/>
        </p:nvSpPr>
        <p:spPr bwMode="auto">
          <a:xfrm>
            <a:off x="2617788" y="6237288"/>
            <a:ext cx="6216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Connecting primary (strings) and secondary (body) oscillators</a:t>
            </a:r>
          </a:p>
        </p:txBody>
      </p:sp>
      <p:sp>
        <p:nvSpPr>
          <p:cNvPr id="21517" name="Rectangle 1"/>
          <p:cNvSpPr>
            <a:spLocks noChangeArrowheads="1"/>
          </p:cNvSpPr>
          <p:nvPr/>
        </p:nvSpPr>
        <p:spPr bwMode="auto">
          <a:xfrm>
            <a:off x="150813" y="741363"/>
            <a:ext cx="7027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Helvetica" pitchFamily="34" charset="0"/>
              </a:rPr>
              <a:t>Primary</a:t>
            </a:r>
            <a:r>
              <a:rPr lang="en-US" altLang="en-US" sz="2400" b="1">
                <a:latin typeface="Helvetica" pitchFamily="34" charset="0"/>
              </a:rPr>
              <a:t> and </a:t>
            </a:r>
            <a:r>
              <a:rPr lang="en-US" altLang="en-US" sz="2400" b="1">
                <a:solidFill>
                  <a:srgbClr val="FF3300"/>
                </a:solidFill>
                <a:latin typeface="Helvetica" pitchFamily="34" charset="0"/>
              </a:rPr>
              <a:t>secondary</a:t>
            </a:r>
            <a:r>
              <a:rPr lang="en-US" altLang="en-US" sz="2400" b="1">
                <a:latin typeface="Helvetica" pitchFamily="34" charset="0"/>
              </a:rPr>
              <a:t> oscillators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6538" y="5518150"/>
            <a:ext cx="85613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64150" y="1825625"/>
            <a:ext cx="0" cy="34782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0"/>
            <a:ext cx="2854325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95325" y="1181100"/>
            <a:ext cx="267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Helvetica" pitchFamily="34" charset="0"/>
              </a:rPr>
              <a:t>Violin Harmonics</a:t>
            </a:r>
            <a:endParaRPr lang="en-US" altLang="en-US" sz="2400" b="1" i="1">
              <a:latin typeface="Helvetica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87713"/>
            <a:ext cx="3048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90850"/>
            <a:ext cx="16764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2713" y="3933825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Helvetica" pitchFamily="34" charset="0"/>
              </a:rPr>
              <a:t>Viola Harmonics</a:t>
            </a:r>
            <a:endParaRPr lang="en-US" altLang="en-US" sz="2400" b="1" i="1">
              <a:latin typeface="Helvetica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66700"/>
            <a:ext cx="1524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1800" y="4033838"/>
            <a:ext cx="8280400" cy="247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  What happens when waves interact with each other in the same medium?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 Principle of superposition, standing waves.  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 This chapter: Mainly sinusoidal waves: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 Musical instruments create standing waves.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325" y="100013"/>
            <a:ext cx="9032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/>
              <a:t>Part 2: Mechanical Waves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/>
              <a:t>Chapter 18:  Superposition and Standing Waves</a:t>
            </a:r>
            <a:endParaRPr lang="en-US" altLang="en-US" sz="24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31800" y="1609725"/>
            <a:ext cx="8277225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Reading assignment: 	Chapter 18.1 to 18.5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Homework (due Friday, Dec. 7): OQ2, OQ4, OQ10, QQ5, 1, 2, 15, 20, 21, 23, (new, reduced assignment)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Took out (not assigned): OQ5, 3, 37, 39, 40, 44 </a:t>
            </a:r>
          </a:p>
        </p:txBody>
      </p:sp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5815013" y="5510213"/>
          <a:ext cx="24050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5510213"/>
                        <a:ext cx="2405062" cy="4699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18_14A"/>
          <p:cNvPicPr>
            <a:picLocks noChangeAspect="1" noChangeArrowheads="1"/>
          </p:cNvPicPr>
          <p:nvPr/>
        </p:nvPicPr>
        <p:blipFill>
          <a:blip r:embed="rId2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24922" r="2499" b="21860"/>
          <a:stretch>
            <a:fillRect/>
          </a:stretch>
        </p:blipFill>
        <p:spPr bwMode="auto">
          <a:xfrm>
            <a:off x="288925" y="3135313"/>
            <a:ext cx="875347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3663" y="71438"/>
            <a:ext cx="3886200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Standing waves in air colums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7950" y="623888"/>
            <a:ext cx="8042275" cy="2109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Standing waves can be set up in a tube or air (pipe, flute, …)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Distinguish between open end pipes and close end pipes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Analogous to standing waves on a string.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Antinode on open ends. 	Node on closed ends. 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0513" y="3128963"/>
            <a:ext cx="22733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/>
              <a:t>Both ends open: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14300" y="2941638"/>
            <a:ext cx="8888413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18_14B"/>
          <p:cNvPicPr>
            <a:picLocks noChangeAspect="1" noChangeArrowheads="1"/>
          </p:cNvPicPr>
          <p:nvPr/>
        </p:nvPicPr>
        <p:blipFill>
          <a:blip r:embed="rId2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20511" r="3653" b="20729"/>
          <a:stretch>
            <a:fillRect/>
          </a:stretch>
        </p:blipFill>
        <p:spPr bwMode="auto">
          <a:xfrm>
            <a:off x="161925" y="2627313"/>
            <a:ext cx="8816975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3663" y="71438"/>
            <a:ext cx="3886200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Standing waves in air colums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3838" y="1066800"/>
            <a:ext cx="374015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Antinode on open ends.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 Node on closed ends.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2622550"/>
            <a:ext cx="22733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/>
              <a:t>One end closed: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12738" y="387350"/>
            <a:ext cx="8539162" cy="11969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In a pipe open at both ends</a:t>
            </a:r>
            <a:r>
              <a:rPr lang="en-US" altLang="en-US" sz="2400"/>
              <a:t>, the natural frequencies of oscillation form a harmonic series that includes all integral multiples of the fundamental frequency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605088" y="1760538"/>
          <a:ext cx="36337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3" imgW="1955800" imgH="431800" progId="Equation.3">
                  <p:embed/>
                </p:oleObj>
              </mc:Choice>
              <mc:Fallback>
                <p:oleObj name="Equation" r:id="rId3" imgW="1955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760538"/>
                        <a:ext cx="3633787" cy="8001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9238" y="4137025"/>
            <a:ext cx="8539162" cy="11969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In a pipe closed at one end and open at the other</a:t>
            </a:r>
            <a:r>
              <a:rPr lang="en-US" altLang="en-US" sz="2400"/>
              <a:t>, the natural frequencies of oscillation form a harmonic series that includes only odd integer multiples of the fundamental frequency.  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770188" y="5861050"/>
          <a:ext cx="36337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5" imgW="1955800" imgH="431800" progId="Equation.3">
                  <p:embed/>
                </p:oleObj>
              </mc:Choice>
              <mc:Fallback>
                <p:oleObj name="Equation" r:id="rId5" imgW="19558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5861050"/>
                        <a:ext cx="3633787" cy="8001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E18_15"/>
          <p:cNvPicPr>
            <a:picLocks noChangeAspect="1" noChangeArrowheads="1"/>
          </p:cNvPicPr>
          <p:nvPr/>
        </p:nvPicPr>
        <p:blipFill>
          <a:blip r:embed="rId2">
            <a:lum bright="-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4" b="19035"/>
          <a:stretch>
            <a:fillRect/>
          </a:stretch>
        </p:blipFill>
        <p:spPr bwMode="auto">
          <a:xfrm>
            <a:off x="1490663" y="3433763"/>
            <a:ext cx="6602412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52400" y="136525"/>
            <a:ext cx="6535738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Demonstration of a standing wave in an air column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41288" y="1525588"/>
            <a:ext cx="88582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A tuning fork is held above a column of air as shown. The smallest value for which a peak occurs in the sound intensity is 13.8 cm. (Assume: speed of sound in air is 343 m/s).  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2000"/>
              <a:t>What is the frequency of the tuning fork?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2000"/>
              <a:t>What is the value of L for the next two resonance frequencies?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01613" y="884238"/>
            <a:ext cx="3798887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Black board example 18.4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16_08"/>
          <p:cNvPicPr>
            <a:picLocks noChangeAspect="1" noChangeArrowheads="1"/>
          </p:cNvPicPr>
          <p:nvPr/>
        </p:nvPicPr>
        <p:blipFill>
          <a:blip r:embed="rId2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2" t="10365" r="27135" b="6172"/>
          <a:stretch>
            <a:fillRect/>
          </a:stretch>
        </p:blipFill>
        <p:spPr bwMode="auto">
          <a:xfrm>
            <a:off x="1679575" y="3443288"/>
            <a:ext cx="235902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E16_09"/>
          <p:cNvPicPr>
            <a:picLocks noChangeAspect="1" noChangeArrowheads="1"/>
          </p:cNvPicPr>
          <p:nvPr/>
        </p:nvPicPr>
        <p:blipFill>
          <a:blip r:embed="rId3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 t="9688" r="31940" b="23547"/>
          <a:stretch>
            <a:fillRect/>
          </a:stretch>
        </p:blipFill>
        <p:spPr bwMode="auto">
          <a:xfrm>
            <a:off x="4954588" y="3438525"/>
            <a:ext cx="231457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524375" y="2773363"/>
            <a:ext cx="0" cy="3954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7325" y="147638"/>
            <a:ext cx="4127500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Superposition and interference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7638" y="852488"/>
            <a:ext cx="87264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If two traveling waves are moving through a medium, the resultant wave function is the algebraic sum of the wave functions of the individual waves.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Two traveling waves can pass through each other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When waves meet we can get </a:t>
            </a:r>
            <a:r>
              <a:rPr lang="en-US" altLang="en-US" sz="2000" u="sng"/>
              <a:t>constructive</a:t>
            </a:r>
            <a:r>
              <a:rPr lang="en-US" altLang="en-US" sz="2000"/>
              <a:t> or </a:t>
            </a:r>
            <a:r>
              <a:rPr lang="en-US" altLang="en-US" sz="2000" u="sng"/>
              <a:t>destructive interference</a:t>
            </a:r>
            <a:r>
              <a:rPr lang="en-US" altLang="en-US" sz="2000"/>
              <a:t> 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17513" y="3346450"/>
            <a:ext cx="838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28763" y="2944813"/>
            <a:ext cx="275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Constructive interference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870450" y="2944813"/>
            <a:ext cx="286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Destructive 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01600" y="63500"/>
            <a:ext cx="3455988" cy="101441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Black board example 18.1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Constructive interference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65100" y="1338263"/>
            <a:ext cx="357663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Two pulses are traveling toward each other at 10 cm/s on a long string as shown.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Sketch the shape of the string at time t = 0.6 s. </a:t>
            </a:r>
          </a:p>
        </p:txBody>
      </p:sp>
      <p:pic>
        <p:nvPicPr>
          <p:cNvPr id="486405" name="Picture 5" descr="SE16_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7C6"/>
              </a:clrFrom>
              <a:clrTo>
                <a:srgbClr val="FFF7C6">
                  <a:alpha val="0"/>
                </a:srgbClr>
              </a:clrTo>
            </a:clrChange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3" t="32281" r="4155" b="27734"/>
          <a:stretch>
            <a:fillRect/>
          </a:stretch>
        </p:blipFill>
        <p:spPr bwMode="auto">
          <a:xfrm>
            <a:off x="5305425" y="2233613"/>
            <a:ext cx="1778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6406" name="Picture 6" descr="SE16_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7C6"/>
              </a:clrFrom>
              <a:clrTo>
                <a:srgbClr val="FFF7C6">
                  <a:alpha val="0"/>
                </a:srgbClr>
              </a:clrTo>
            </a:clrChange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33209" r="58234" b="27531"/>
          <a:stretch>
            <a:fillRect/>
          </a:stretch>
        </p:blipFill>
        <p:spPr bwMode="auto">
          <a:xfrm>
            <a:off x="5613400" y="2271713"/>
            <a:ext cx="18526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3908425" y="676275"/>
            <a:ext cx="4897438" cy="2027238"/>
            <a:chOff x="4083543" y="1027942"/>
            <a:chExt cx="4897271" cy="2028449"/>
          </a:xfrm>
        </p:grpSpPr>
        <p:pic>
          <p:nvPicPr>
            <p:cNvPr id="7214" name="Picture 2" descr="SE16_10"/>
            <p:cNvPicPr>
              <a:picLocks noChangeAspect="1" noChangeArrowheads="1"/>
            </p:cNvPicPr>
            <p:nvPr/>
          </p:nvPicPr>
          <p:blipFill>
            <a:blip r:embed="rId2">
              <a:lum bright="-24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28" b="20964"/>
            <a:stretch>
              <a:fillRect/>
            </a:stretch>
          </p:blipFill>
          <p:spPr bwMode="auto">
            <a:xfrm>
              <a:off x="4083543" y="1027942"/>
              <a:ext cx="4897271" cy="2028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5" name="Line 7"/>
            <p:cNvSpPr>
              <a:spLocks noChangeShapeType="1"/>
            </p:cNvSpPr>
            <p:nvPr/>
          </p:nvSpPr>
          <p:spPr bwMode="auto">
            <a:xfrm>
              <a:off x="6267461" y="1879869"/>
              <a:ext cx="0" cy="1785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8"/>
            <p:cNvSpPr>
              <a:spLocks noChangeShapeType="1"/>
            </p:cNvSpPr>
            <p:nvPr/>
          </p:nvSpPr>
          <p:spPr bwMode="auto">
            <a:xfrm>
              <a:off x="6771684" y="1879869"/>
              <a:ext cx="0" cy="1785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65100" y="4800600"/>
            <a:ext cx="2714625" cy="720725"/>
            <a:chOff x="165585" y="4800053"/>
            <a:chExt cx="2713873" cy="721485"/>
          </a:xfrm>
        </p:grpSpPr>
        <p:grpSp>
          <p:nvGrpSpPr>
            <p:cNvPr id="7207" name="Group 21"/>
            <p:cNvGrpSpPr>
              <a:grpSpLocks/>
            </p:cNvGrpSpPr>
            <p:nvPr/>
          </p:nvGrpSpPr>
          <p:grpSpPr bwMode="auto">
            <a:xfrm>
              <a:off x="827354" y="5012954"/>
              <a:ext cx="2052104" cy="508584"/>
              <a:chOff x="3077862" y="4492254"/>
              <a:chExt cx="2052104" cy="50858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077898" y="4997660"/>
                <a:ext cx="52690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604802" y="4492302"/>
                <a:ext cx="225363" cy="50535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811120" y="4492302"/>
                <a:ext cx="558645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365003" y="4509783"/>
                <a:ext cx="244407" cy="487876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09410" y="5000838"/>
                <a:ext cx="52055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08" name="TextBox 77"/>
            <p:cNvSpPr txBox="1">
              <a:spLocks noChangeArrowheads="1"/>
            </p:cNvSpPr>
            <p:nvPr/>
          </p:nvSpPr>
          <p:spPr bwMode="auto">
            <a:xfrm>
              <a:off x="165585" y="4800053"/>
              <a:ext cx="9250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A)</a:t>
              </a:r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182563" y="5729288"/>
            <a:ext cx="2697162" cy="661987"/>
            <a:chOff x="181905" y="5728998"/>
            <a:chExt cx="2697553" cy="662567"/>
          </a:xfrm>
        </p:grpSpPr>
        <p:grpSp>
          <p:nvGrpSpPr>
            <p:cNvPr id="7198" name="Group 27"/>
            <p:cNvGrpSpPr>
              <a:grpSpLocks/>
            </p:cNvGrpSpPr>
            <p:nvPr/>
          </p:nvGrpSpPr>
          <p:grpSpPr bwMode="auto">
            <a:xfrm>
              <a:off x="827354" y="5882981"/>
              <a:ext cx="2052104" cy="508584"/>
              <a:chOff x="685738" y="5882981"/>
              <a:chExt cx="2052104" cy="50858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86495" y="6388387"/>
                <a:ext cx="52712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213621" y="5883120"/>
                <a:ext cx="223870" cy="50526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420026" y="5883120"/>
                <a:ext cx="141308" cy="50526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972556" y="5900598"/>
                <a:ext cx="244510" cy="487789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217067" y="6391565"/>
                <a:ext cx="520775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1840775" y="5900598"/>
                <a:ext cx="123843" cy="487789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50220" y="6388387"/>
                <a:ext cx="31754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99" name="TextBox 85"/>
            <p:cNvSpPr txBox="1">
              <a:spLocks noChangeArrowheads="1"/>
            </p:cNvSpPr>
            <p:nvPr/>
          </p:nvSpPr>
          <p:spPr bwMode="auto">
            <a:xfrm>
              <a:off x="181905" y="5728998"/>
              <a:ext cx="9250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B)</a:t>
              </a: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3557588" y="4943475"/>
            <a:ext cx="2051050" cy="1444625"/>
            <a:chOff x="3557013" y="4943496"/>
            <a:chExt cx="2052105" cy="1444535"/>
          </a:xfrm>
        </p:grpSpPr>
        <p:grpSp>
          <p:nvGrpSpPr>
            <p:cNvPr id="7192" name="Group 52"/>
            <p:cNvGrpSpPr>
              <a:grpSpLocks/>
            </p:cNvGrpSpPr>
            <p:nvPr/>
          </p:nvGrpSpPr>
          <p:grpSpPr bwMode="auto">
            <a:xfrm>
              <a:off x="3557014" y="5280563"/>
              <a:ext cx="2052104" cy="1107468"/>
              <a:chOff x="6474953" y="4779047"/>
              <a:chExt cx="2052104" cy="1107468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474952" y="5883340"/>
                <a:ext cx="527321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7002273" y="4778509"/>
                <a:ext cx="492378" cy="110483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472415" y="4778509"/>
                <a:ext cx="533674" cy="110483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006089" y="5886515"/>
                <a:ext cx="520968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93" name="TextBox 86"/>
            <p:cNvSpPr txBox="1">
              <a:spLocks noChangeArrowheads="1"/>
            </p:cNvSpPr>
            <p:nvPr/>
          </p:nvSpPr>
          <p:spPr bwMode="auto">
            <a:xfrm>
              <a:off x="3557013" y="4943496"/>
              <a:ext cx="9250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C)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5880100" y="5013325"/>
            <a:ext cx="2728913" cy="512763"/>
            <a:chOff x="5880337" y="5012954"/>
            <a:chExt cx="2728909" cy="512946"/>
          </a:xfrm>
        </p:grpSpPr>
        <p:grpSp>
          <p:nvGrpSpPr>
            <p:cNvPr id="7188" name="Group 54"/>
            <p:cNvGrpSpPr>
              <a:grpSpLocks/>
            </p:cNvGrpSpPr>
            <p:nvPr/>
          </p:nvGrpSpPr>
          <p:grpSpPr bwMode="auto">
            <a:xfrm>
              <a:off x="6557142" y="5518004"/>
              <a:ext cx="2052104" cy="7896"/>
              <a:chOff x="6318027" y="6372947"/>
              <a:chExt cx="2052104" cy="7896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6317496" y="6380843"/>
                <a:ext cx="527049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844545" y="6372902"/>
                <a:ext cx="152558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89" name="TextBox 87"/>
            <p:cNvSpPr txBox="1">
              <a:spLocks noChangeArrowheads="1"/>
            </p:cNvSpPr>
            <p:nvPr/>
          </p:nvSpPr>
          <p:spPr bwMode="auto">
            <a:xfrm>
              <a:off x="5880337" y="5012954"/>
              <a:ext cx="9250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D)</a:t>
              </a:r>
            </a:p>
          </p:txBody>
        </p: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5848350" y="5554663"/>
            <a:ext cx="2654300" cy="1122362"/>
            <a:chOff x="5849089" y="5554322"/>
            <a:chExt cx="2653481" cy="1122724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183765" y="5889392"/>
              <a:ext cx="292010" cy="78765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81" name="Group 76"/>
            <p:cNvGrpSpPr>
              <a:grpSpLocks/>
            </p:cNvGrpSpPr>
            <p:nvPr/>
          </p:nvGrpSpPr>
          <p:grpSpPr bwMode="auto">
            <a:xfrm>
              <a:off x="6450466" y="5890180"/>
              <a:ext cx="2052104" cy="508584"/>
              <a:chOff x="6450466" y="5890180"/>
              <a:chExt cx="2052104" cy="50858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450566" y="6395968"/>
                <a:ext cx="526887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6977453" y="5889392"/>
                <a:ext cx="225355" cy="506576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7737631" y="5906860"/>
                <a:ext cx="244400" cy="48910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7982031" y="6399144"/>
                <a:ext cx="520539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 flipH="1">
              <a:off x="7497993" y="5908448"/>
              <a:ext cx="231703" cy="76859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3" name="TextBox 88"/>
            <p:cNvSpPr txBox="1">
              <a:spLocks noChangeArrowheads="1"/>
            </p:cNvSpPr>
            <p:nvPr/>
          </p:nvSpPr>
          <p:spPr bwMode="auto">
            <a:xfrm>
              <a:off x="5849089" y="5554322"/>
              <a:ext cx="9250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18_01"/>
          <p:cNvPicPr>
            <a:picLocks noChangeAspect="1" noChangeArrowheads="1"/>
          </p:cNvPicPr>
          <p:nvPr/>
        </p:nvPicPr>
        <p:blipFill>
          <a:blip r:embed="rId2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22578" r="14397" b="52214"/>
          <a:stretch>
            <a:fillRect/>
          </a:stretch>
        </p:blipFill>
        <p:spPr bwMode="auto">
          <a:xfrm>
            <a:off x="533400" y="2071688"/>
            <a:ext cx="4648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11488" y="163513"/>
            <a:ext cx="3121025" cy="4667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Superposition principle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23875" y="757238"/>
            <a:ext cx="8175625" cy="11969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If two (or more) waves move in the same linear medium, the net resulting wave is equal to the algebraic sum of the two (or more) individual waves.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867400" y="2841625"/>
            <a:ext cx="258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Constructive interference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867400" y="4222750"/>
            <a:ext cx="258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Destructive interference:</a:t>
            </a:r>
          </a:p>
        </p:txBody>
      </p:sp>
      <p:pic>
        <p:nvPicPr>
          <p:cNvPr id="8199" name="Picture 7" descr="SE18_01"/>
          <p:cNvPicPr>
            <a:picLocks noChangeAspect="1" noChangeArrowheads="1"/>
          </p:cNvPicPr>
          <p:nvPr/>
        </p:nvPicPr>
        <p:blipFill>
          <a:blip r:embed="rId2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50807" r="51904" b="24167"/>
          <a:stretch>
            <a:fillRect/>
          </a:stretch>
        </p:blipFill>
        <p:spPr bwMode="auto">
          <a:xfrm>
            <a:off x="536575" y="3714750"/>
            <a:ext cx="37036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SE18_01"/>
          <p:cNvPicPr>
            <a:picLocks noChangeAspect="1" noChangeArrowheads="1"/>
          </p:cNvPicPr>
          <p:nvPr/>
        </p:nvPicPr>
        <p:blipFill>
          <a:blip r:embed="rId2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3" t="50989" r="3809" b="24689"/>
          <a:stretch>
            <a:fillRect/>
          </a:stretch>
        </p:blipFill>
        <p:spPr bwMode="auto">
          <a:xfrm>
            <a:off x="566738" y="5341938"/>
            <a:ext cx="36576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5969000" y="6053138"/>
            <a:ext cx="219075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297613" y="5894388"/>
            <a:ext cx="1425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Wave 2</a:t>
            </a: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5969000" y="6489700"/>
            <a:ext cx="21907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297613" y="6321425"/>
            <a:ext cx="155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Resultant wave</a:t>
            </a:r>
          </a:p>
        </p:txBody>
      </p:sp>
      <p:sp>
        <p:nvSpPr>
          <p:cNvPr id="8205" name="Line 16"/>
          <p:cNvSpPr>
            <a:spLocks noChangeShapeType="1"/>
          </p:cNvSpPr>
          <p:nvPr/>
        </p:nvSpPr>
        <p:spPr bwMode="auto">
          <a:xfrm>
            <a:off x="5969000" y="5649913"/>
            <a:ext cx="219075" cy="1587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6297613" y="5468938"/>
            <a:ext cx="1425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Wave 1</a:t>
            </a:r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5780088" y="5387975"/>
            <a:ext cx="2155825" cy="1306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3550" y="142875"/>
            <a:ext cx="8189913" cy="17446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Superposition of two sinusoidal waves with the same wavevector, k, and angular frequency, </a:t>
            </a:r>
            <a:r>
              <a:rPr lang="en-US" altLang="en-US" sz="2400">
                <a:latin typeface="Symbol" panose="05050102010706020507" pitchFamily="18" charset="2"/>
              </a:rPr>
              <a:t>w.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One wave is shifted with respect to the other by a phase constant </a:t>
            </a:r>
            <a:r>
              <a:rPr lang="en-US" altLang="en-US" sz="2400">
                <a:latin typeface="Symbol" panose="05050102010706020507" pitchFamily="18" charset="2"/>
              </a:rPr>
              <a:t>F</a:t>
            </a:r>
            <a:r>
              <a:rPr lang="en-US" altLang="en-US" sz="2400"/>
              <a:t>. </a:t>
            </a:r>
            <a:r>
              <a:rPr lang="en-US" altLang="en-US" sz="2400">
                <a:latin typeface="Symbol" panose="05050102010706020507" pitchFamily="18" charset="2"/>
              </a:rPr>
              <a:t>  </a:t>
            </a:r>
          </a:p>
        </p:txBody>
      </p:sp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463550" y="2189163"/>
          <a:ext cx="30861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1205977" imgH="215806" progId="Equation.3">
                  <p:embed/>
                </p:oleObj>
              </mc:Choice>
              <mc:Fallback>
                <p:oleObj name="Equation" r:id="rId3" imgW="1205977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189163"/>
                        <a:ext cx="3086100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4822825" y="2189163"/>
          <a:ext cx="37671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5" imgW="1473200" imgH="215900" progId="Equation.3">
                  <p:embed/>
                </p:oleObj>
              </mc:Choice>
              <mc:Fallback>
                <p:oleObj name="Equation" r:id="rId5" imgW="14732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2189163"/>
                        <a:ext cx="3767138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/>
        </p:nvGraphicFramePr>
        <p:xfrm>
          <a:off x="1087438" y="2846388"/>
          <a:ext cx="67262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7" imgW="2628900" imgH="393700" progId="Equation.3">
                  <p:embed/>
                </p:oleObj>
              </mc:Choice>
              <mc:Fallback>
                <p:oleObj name="Equation" r:id="rId7" imgW="26289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2846388"/>
                        <a:ext cx="67262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9" name="Object 7"/>
          <p:cNvGraphicFramePr>
            <a:graphicFrameLocks noChangeAspect="1"/>
          </p:cNvGraphicFramePr>
          <p:nvPr/>
        </p:nvGraphicFramePr>
        <p:xfrm>
          <a:off x="3132138" y="4198938"/>
          <a:ext cx="53943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9" imgW="2108200" imgH="431800" progId="Equation.3">
                  <p:embed/>
                </p:oleObj>
              </mc:Choice>
              <mc:Fallback>
                <p:oleObj name="Equation" r:id="rId9" imgW="21082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198938"/>
                        <a:ext cx="5394325" cy="11049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665163" y="4524375"/>
            <a:ext cx="219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Resultant wave: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25863" y="5303838"/>
            <a:ext cx="2103437" cy="925512"/>
            <a:chOff x="3726180" y="5463223"/>
            <a:chExt cx="2103120" cy="926207"/>
          </a:xfrm>
        </p:grpSpPr>
        <p:sp>
          <p:nvSpPr>
            <p:cNvPr id="2" name="Left Brace 1"/>
            <p:cNvSpPr/>
            <p:nvPr/>
          </p:nvSpPr>
          <p:spPr>
            <a:xfrm rot="16200000">
              <a:off x="4641866" y="4755468"/>
              <a:ext cx="362222" cy="1777732"/>
            </a:xfrm>
            <a:prstGeom prst="leftBrace">
              <a:avLst>
                <a:gd name="adj1" fmla="val 42833"/>
                <a:gd name="adj2" fmla="val 50000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229" name="TextBox 2"/>
            <p:cNvSpPr txBox="1">
              <a:spLocks noChangeArrowheads="1"/>
            </p:cNvSpPr>
            <p:nvPr/>
          </p:nvSpPr>
          <p:spPr bwMode="auto">
            <a:xfrm>
              <a:off x="3726180" y="5989320"/>
              <a:ext cx="2103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New amplitude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937250" y="5348288"/>
            <a:ext cx="2589213" cy="1109662"/>
            <a:chOff x="5937885" y="5507514"/>
            <a:chExt cx="2588578" cy="1110190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7073349" y="4372050"/>
              <a:ext cx="317651" cy="2588578"/>
            </a:xfrm>
            <a:prstGeom prst="leftBrace">
              <a:avLst>
                <a:gd name="adj1" fmla="val 42833"/>
                <a:gd name="adj2" fmla="val 51286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227" name="TextBox 12"/>
            <p:cNvSpPr txBox="1">
              <a:spLocks noChangeArrowheads="1"/>
            </p:cNvSpPr>
            <p:nvPr/>
          </p:nvSpPr>
          <p:spPr bwMode="auto">
            <a:xfrm>
              <a:off x="6084569" y="5909818"/>
              <a:ext cx="23631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Still a sine wave with same k and </a:t>
              </a:r>
              <a:r>
                <a:rPr lang="en-US" altLang="en-US" sz="2000" b="1">
                  <a:latin typeface="Symbol" panose="05050102010706020507" pitchFamily="18" charset="2"/>
                </a:rPr>
                <a:t>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763838" y="158750"/>
            <a:ext cx="3616325" cy="5889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Standing waves</a:t>
            </a: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463550" y="2230438"/>
          <a:ext cx="30861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1205977" imgH="215806" progId="Equation.3">
                  <p:embed/>
                </p:oleObj>
              </mc:Choice>
              <mc:Fallback>
                <p:oleObj name="Equation" r:id="rId3" imgW="1205977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230438"/>
                        <a:ext cx="3086100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5146675" y="2230438"/>
          <a:ext cx="31194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1218671" imgH="215806" progId="Equation.3">
                  <p:embed/>
                </p:oleObj>
              </mc:Choice>
              <mc:Fallback>
                <p:oleObj name="Equation" r:id="rId5" imgW="1218671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2230438"/>
                        <a:ext cx="3119438" cy="552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6" name="Object 8"/>
          <p:cNvGraphicFramePr>
            <a:graphicFrameLocks noChangeAspect="1"/>
          </p:cNvGraphicFramePr>
          <p:nvPr/>
        </p:nvGraphicFramePr>
        <p:xfrm>
          <a:off x="3533775" y="3635375"/>
          <a:ext cx="50688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7" imgW="1497950" imgH="215806" progId="Equation.3">
                  <p:embed/>
                </p:oleObj>
              </mc:Choice>
              <mc:Fallback>
                <p:oleObj name="Equation" r:id="rId7" imgW="1497950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3635375"/>
                        <a:ext cx="5068888" cy="6746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274638" y="3506788"/>
            <a:ext cx="4087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resultant wave is a </a:t>
            </a:r>
            <a:r>
              <a:rPr lang="en-US" altLang="en-US" sz="2400" u="sng"/>
              <a:t>standing wave</a:t>
            </a:r>
            <a:r>
              <a:rPr lang="en-US" altLang="en-US" sz="2400"/>
              <a:t>: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314325" y="1249363"/>
            <a:ext cx="844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Now we are considering two sinusoidal waves (same A,  k and </a:t>
            </a:r>
            <a:r>
              <a:rPr lang="en-US" altLang="en-US" sz="2400">
                <a:latin typeface="Symbol" panose="05050102010706020507" pitchFamily="18" charset="2"/>
              </a:rPr>
              <a:t>w</a:t>
            </a:r>
            <a:r>
              <a:rPr lang="en-US" altLang="en-US" sz="2400"/>
              <a:t>) that travel in the same medium, but in the opposite direction.  </a:t>
            </a:r>
          </a:p>
        </p:txBody>
      </p:sp>
      <p:sp>
        <p:nvSpPr>
          <p:cNvPr id="457739" name="Text Box 11"/>
          <p:cNvSpPr txBox="1">
            <a:spLocks noChangeArrowheads="1"/>
          </p:cNvSpPr>
          <p:nvPr/>
        </p:nvSpPr>
        <p:spPr bwMode="auto">
          <a:xfrm>
            <a:off x="427038" y="5886450"/>
            <a:ext cx="8175625" cy="8318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 standing wave is a an oscillating pattern with a stationary outline. It has nodes and antinodes. </a:t>
            </a: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0" y="1039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391025" y="4379913"/>
            <a:ext cx="2627313" cy="925512"/>
            <a:chOff x="3726180" y="5463223"/>
            <a:chExt cx="2103120" cy="926207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4641742" y="4754797"/>
              <a:ext cx="362222" cy="1779074"/>
            </a:xfrm>
            <a:prstGeom prst="leftBrace">
              <a:avLst>
                <a:gd name="adj1" fmla="val 42833"/>
                <a:gd name="adj2" fmla="val 50000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255" name="TextBox 13"/>
            <p:cNvSpPr txBox="1">
              <a:spLocks noChangeArrowheads="1"/>
            </p:cNvSpPr>
            <p:nvPr/>
          </p:nvSpPr>
          <p:spPr bwMode="auto">
            <a:xfrm>
              <a:off x="3726180" y="5989320"/>
              <a:ext cx="2103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Nodes &amp; antinodes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972300" y="4473575"/>
            <a:ext cx="1787525" cy="1109663"/>
            <a:chOff x="5937885" y="5507514"/>
            <a:chExt cx="2838036" cy="1110190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7073316" y="4372083"/>
              <a:ext cx="317651" cy="2588511"/>
            </a:xfrm>
            <a:prstGeom prst="leftBrace">
              <a:avLst>
                <a:gd name="adj1" fmla="val 42833"/>
                <a:gd name="adj2" fmla="val 51286"/>
              </a:avLst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253" name="TextBox 16"/>
            <p:cNvSpPr txBox="1">
              <a:spLocks noChangeArrowheads="1"/>
            </p:cNvSpPr>
            <p:nvPr/>
          </p:nvSpPr>
          <p:spPr bwMode="auto">
            <a:xfrm>
              <a:off x="6084569" y="5909818"/>
              <a:ext cx="269135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Just moving up and down</a:t>
              </a:r>
              <a:endParaRPr lang="en-US" altLang="en-US" sz="2000" b="1">
                <a:latin typeface="Symbol" panose="050501020107060205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7" grpId="0"/>
      <p:bldP spid="4577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18_07"/>
          <p:cNvPicPr>
            <a:picLocks noChangeAspect="1" noChangeArrowheads="1"/>
          </p:cNvPicPr>
          <p:nvPr/>
        </p:nvPicPr>
        <p:blipFill>
          <a:blip r:embed="rId3">
            <a:lum bright="-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6" t="14958" b="62187"/>
          <a:stretch>
            <a:fillRect/>
          </a:stretch>
        </p:blipFill>
        <p:spPr bwMode="auto">
          <a:xfrm>
            <a:off x="1258888" y="4622800"/>
            <a:ext cx="65928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641975" y="1146175"/>
          <a:ext cx="33543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4" imgW="1497950" imgH="215806" progId="Equation.3">
                  <p:embed/>
                </p:oleObj>
              </mc:Choice>
              <mc:Fallback>
                <p:oleObj name="Equation" r:id="rId4" imgW="1497950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1146175"/>
                        <a:ext cx="3354388" cy="4826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3363" y="996950"/>
            <a:ext cx="6129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A standing wave is a an oscillating pattern with a stationary outline. It has nodes and antinodes.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30213" y="2357438"/>
            <a:ext cx="81232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nodes occur when sin(kx) = 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Thus, kx = </a:t>
            </a:r>
            <a:r>
              <a:rPr lang="en-US" altLang="en-US" sz="2400">
                <a:latin typeface="Symbol" panose="05050102010706020507" pitchFamily="18" charset="2"/>
              </a:rPr>
              <a:t>p, 2p, 3,p,</a:t>
            </a:r>
            <a:r>
              <a:rPr lang="en-US" altLang="en-US" sz="2400"/>
              <a:t> …  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44500" y="1865313"/>
            <a:ext cx="130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/>
              <a:t>Nodes:</a:t>
            </a:r>
          </a:p>
        </p:txBody>
      </p:sp>
      <p:graphicFrame>
        <p:nvGraphicFramePr>
          <p:cNvPr id="11271" name="Object 9"/>
          <p:cNvGraphicFramePr>
            <a:graphicFrameLocks noChangeAspect="1"/>
          </p:cNvGraphicFramePr>
          <p:nvPr/>
        </p:nvGraphicFramePr>
        <p:xfrm>
          <a:off x="531813" y="3543300"/>
          <a:ext cx="56626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6" imgW="2705100" imgH="393700" progId="Equation.3">
                  <p:embed/>
                </p:oleObj>
              </mc:Choice>
              <mc:Fallback>
                <p:oleObj name="Equation" r:id="rId6" imgW="2705100" imgH="393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543300"/>
                        <a:ext cx="5662612" cy="823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4113213" y="4943475"/>
            <a:ext cx="8874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node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2630488" y="4716463"/>
            <a:ext cx="15065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antinode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5381625" y="4705350"/>
            <a:ext cx="12636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antinode</a:t>
            </a: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2763838" y="158750"/>
            <a:ext cx="3616325" cy="5889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Standing waves</a:t>
            </a:r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>
            <a:off x="0" y="18621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430213" y="2379663"/>
            <a:ext cx="81232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antinodes occur when sin(kx) =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Thus, kx = </a:t>
            </a:r>
            <a:r>
              <a:rPr lang="en-US" altLang="en-US" sz="2400">
                <a:latin typeface="Symbol" panose="05050102010706020507" pitchFamily="18" charset="2"/>
              </a:rPr>
              <a:t>p/2, 3p/2, 5p/2,</a:t>
            </a:r>
            <a:r>
              <a:rPr lang="en-US" altLang="en-US" sz="2400"/>
              <a:t> …  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444500" y="1887538"/>
            <a:ext cx="174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/>
              <a:t>Antinodes:</a:t>
            </a: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534988" y="3478213"/>
          <a:ext cx="49704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2514600" imgH="393700" progId="Equation.3">
                  <p:embed/>
                </p:oleObj>
              </mc:Choice>
              <mc:Fallback>
                <p:oleObj name="Equation" r:id="rId3" imgW="25146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3478213"/>
                        <a:ext cx="4970462" cy="777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9" descr="SE18_07"/>
          <p:cNvPicPr>
            <a:picLocks noChangeAspect="1" noChangeArrowheads="1"/>
          </p:cNvPicPr>
          <p:nvPr/>
        </p:nvPicPr>
        <p:blipFill>
          <a:blip r:embed="rId5">
            <a:lum bright="-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6" t="14958" b="62187"/>
          <a:stretch>
            <a:fillRect/>
          </a:stretch>
        </p:blipFill>
        <p:spPr bwMode="auto">
          <a:xfrm>
            <a:off x="1258888" y="4645025"/>
            <a:ext cx="65928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13213" y="4965700"/>
            <a:ext cx="8874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node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2630488" y="4738688"/>
            <a:ext cx="15065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antinode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5381625" y="4727575"/>
            <a:ext cx="12636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antinode</a:t>
            </a:r>
          </a:p>
        </p:txBody>
      </p:sp>
      <p:graphicFrame>
        <p:nvGraphicFramePr>
          <p:cNvPr id="12297" name="Object 13"/>
          <p:cNvGraphicFramePr>
            <a:graphicFrameLocks noChangeAspect="1"/>
          </p:cNvGraphicFramePr>
          <p:nvPr/>
        </p:nvGraphicFramePr>
        <p:xfrm>
          <a:off x="5641975" y="1146175"/>
          <a:ext cx="33543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6" imgW="1497950" imgH="215806" progId="Equation.3">
                  <p:embed/>
                </p:oleObj>
              </mc:Choice>
              <mc:Fallback>
                <p:oleObj name="Equation" r:id="rId6" imgW="1497950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1146175"/>
                        <a:ext cx="3354388" cy="4826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233363" y="996950"/>
            <a:ext cx="6129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A standing wave is a an oscillating pattern with a stationary outline. It has nodes and antinodes. 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2763838" y="158750"/>
            <a:ext cx="3616325" cy="5889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Standing waves</a:t>
            </a:r>
          </a:p>
        </p:txBody>
      </p:sp>
      <p:sp>
        <p:nvSpPr>
          <p:cNvPr id="12300" name="Line 16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7"/>
          <p:cNvSpPr>
            <a:spLocks noChangeShapeType="1"/>
          </p:cNvSpPr>
          <p:nvPr/>
        </p:nvSpPr>
        <p:spPr bwMode="auto">
          <a:xfrm>
            <a:off x="0" y="18399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196229</TotalTime>
  <Words>1213</Words>
  <Application>Microsoft Office PowerPoint</Application>
  <PresentationFormat>On-screen Show (4:3)</PresentationFormat>
  <Paragraphs>148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Arial</vt:lpstr>
      <vt:lpstr>Symbol</vt:lpstr>
      <vt:lpstr>Wingdings</vt:lpstr>
      <vt:lpstr>Helvetica</vt:lpstr>
      <vt:lpstr>Default Design</vt:lpstr>
      <vt:lpstr>Microsoft Equation 3.0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</dc:creator>
  <cp:lastModifiedBy>Guthold, Martin</cp:lastModifiedBy>
  <cp:revision>288</cp:revision>
  <cp:lastPrinted>2018-12-06T17:10:49Z</cp:lastPrinted>
  <dcterms:created xsi:type="dcterms:W3CDTF">2001-09-11T22:22:56Z</dcterms:created>
  <dcterms:modified xsi:type="dcterms:W3CDTF">2018-12-06T21:29:54Z</dcterms:modified>
</cp:coreProperties>
</file>