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0" r:id="rId2"/>
    <p:sldId id="513" r:id="rId3"/>
    <p:sldId id="487" r:id="rId4"/>
    <p:sldId id="508" r:id="rId5"/>
    <p:sldId id="509" r:id="rId6"/>
    <p:sldId id="510" r:id="rId7"/>
    <p:sldId id="502" r:id="rId8"/>
    <p:sldId id="503" r:id="rId9"/>
    <p:sldId id="504" r:id="rId10"/>
    <p:sldId id="488" r:id="rId11"/>
    <p:sldId id="489" r:id="rId12"/>
    <p:sldId id="495" r:id="rId13"/>
    <p:sldId id="496" r:id="rId14"/>
    <p:sldId id="506" r:id="rId15"/>
    <p:sldId id="507" r:id="rId16"/>
    <p:sldId id="499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0000CC"/>
    <a:srgbClr val="3399FF"/>
    <a:srgbClr val="CC9900"/>
    <a:srgbClr val="FFCCFF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5" autoAdjust="0"/>
    <p:restoredTop sz="90929"/>
  </p:normalViewPr>
  <p:slideViewPr>
    <p:cSldViewPr snapToGrid="0" showGuides="1">
      <p:cViewPr varScale="1">
        <p:scale>
          <a:sx n="52" d="100"/>
          <a:sy n="52" d="100"/>
        </p:scale>
        <p:origin x="5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"/>
            <a:ext cx="2971800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2971800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179"/>
            <a:ext cx="2971800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FA5380E7-4F06-4DAC-80B5-CB6C16931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6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6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0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5325"/>
            <a:ext cx="4633912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0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03559"/>
            <a:ext cx="5010150" cy="417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115"/>
            <a:ext cx="2960688" cy="46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0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8807115"/>
            <a:ext cx="2960687" cy="46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7A9EAA-B8C7-478E-BA8D-E61B317FC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61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B174E-6218-4291-80FC-70AB8EBEE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8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3F7DF-DB7C-4FDB-B5D7-9B9D76253F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94970-E6CF-4124-9F73-F097FDD9F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3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2919A-9EE1-4A73-8244-EFAC559CD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3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31EBE-5D89-45E0-8469-A76F8FC16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7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B765-7D1F-4821-A386-91267EBBC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2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DF24A-78D3-457D-9E64-8741F42B8C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435C0-7A87-411D-80E3-46E47DAF2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77E66-FB74-45EF-B2AB-11B8930539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9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3C4F1-76E7-477C-B9CF-901FC2E95A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7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A47EB-B69D-4176-8515-695571FC8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1A1DB1-F072-4B96-8A07-C55B748F51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431800" y="3511550"/>
            <a:ext cx="82804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Sound waves are the most important example of longitudinal waves.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They can travel through any material, except vacuum (no one can hear you scream in outer space). 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Speed of sound depends on material (and temperature)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012825" y="328613"/>
            <a:ext cx="7099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Part 2: Mechanical Waves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/>
              <a:t>Chapter 17:  Sound Waves</a:t>
            </a:r>
            <a:endParaRPr lang="en-US"/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31801" y="2106745"/>
            <a:ext cx="827881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Chapter 17.1 to 17.4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(due Tuesday, Dec. 4):  2</a:t>
            </a:r>
            <a:r>
              <a:rPr lang="en-US" dirty="0"/>
              <a:t>, </a:t>
            </a:r>
            <a:r>
              <a:rPr lang="en-US" dirty="0"/>
              <a:t>9</a:t>
            </a:r>
            <a:r>
              <a:rPr lang="en-US" dirty="0" smtClean="0"/>
              <a:t>, </a:t>
            </a:r>
            <a:r>
              <a:rPr lang="en-US" dirty="0" smtClean="0"/>
              <a:t>11</a:t>
            </a:r>
            <a:r>
              <a:rPr lang="en-US" dirty="0" smtClean="0"/>
              <a:t>, 39, 45</a:t>
            </a:r>
            <a:endParaRPr lang="en-US" dirty="0"/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423863" y="6256338"/>
            <a:ext cx="828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Check out the spectral analyzer:  http://www.qsl.net/dl4yhf/spectra1.html#download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 descr="SE17_02"/>
          <p:cNvPicPr>
            <a:picLocks noChangeAspect="1" noChangeArrowheads="1"/>
          </p:cNvPicPr>
          <p:nvPr/>
        </p:nvPicPr>
        <p:blipFill>
          <a:blip r:embed="rId2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0" t="10808" r="31607" b="6822"/>
          <a:stretch>
            <a:fillRect/>
          </a:stretch>
        </p:blipFill>
        <p:spPr bwMode="auto">
          <a:xfrm>
            <a:off x="5530850" y="111125"/>
            <a:ext cx="3500438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614363" y="238125"/>
            <a:ext cx="3954462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Periodic sound waves.  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484188" y="1708150"/>
            <a:ext cx="4410075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Condensation</a:t>
            </a:r>
            <a:r>
              <a:rPr lang="en-US" dirty="0"/>
              <a:t>: </a:t>
            </a:r>
          </a:p>
          <a:p>
            <a:pPr>
              <a:spcBef>
                <a:spcPct val="50000"/>
              </a:spcBef>
            </a:pPr>
            <a:r>
              <a:rPr lang="en-US" dirty="0"/>
              <a:t>Regions of compressed gas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(high pressure)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u="sng" dirty="0"/>
          </a:p>
          <a:p>
            <a:pPr>
              <a:spcBef>
                <a:spcPct val="50000"/>
              </a:spcBef>
            </a:pPr>
            <a:r>
              <a:rPr lang="en-US" u="sng" dirty="0"/>
              <a:t>Rarefactions</a:t>
            </a:r>
            <a:r>
              <a:rPr lang="en-US" dirty="0"/>
              <a:t>: </a:t>
            </a:r>
          </a:p>
          <a:p>
            <a:pPr>
              <a:spcBef>
                <a:spcPct val="50000"/>
              </a:spcBef>
            </a:pPr>
            <a:r>
              <a:rPr lang="en-US" dirty="0"/>
              <a:t>Regions of rarefied gas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(low pressure)</a:t>
            </a:r>
            <a:endParaRPr lang="en-US" dirty="0"/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574675" y="6188075"/>
            <a:ext cx="7243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Distance between two compressed regions: Wavelength </a:t>
            </a:r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585788" y="823913"/>
            <a:ext cx="4291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(A constant tone is a periodic sound wave)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SE17_03"/>
          <p:cNvPicPr>
            <a:picLocks noChangeAspect="1" noChangeArrowheads="1"/>
          </p:cNvPicPr>
          <p:nvPr/>
        </p:nvPicPr>
        <p:blipFill>
          <a:blip r:embed="rId3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1" t="9921" r="31607" b="6406"/>
          <a:stretch>
            <a:fillRect/>
          </a:stretch>
        </p:blipFill>
        <p:spPr bwMode="auto">
          <a:xfrm>
            <a:off x="5254625" y="381000"/>
            <a:ext cx="3689350" cy="599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322263" y="390525"/>
            <a:ext cx="3954462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Periodic sound waves.  </a:t>
            </a:r>
          </a:p>
        </p:txBody>
      </p:sp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666750" y="2106613"/>
          <a:ext cx="39020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02" name="Equation" r:id="rId4" imgW="1498320" imgH="228600" progId="Equation.3">
                  <p:embed/>
                </p:oleObj>
              </mc:Choice>
              <mc:Fallback>
                <p:oleObj name="Equation" r:id="rId4" imgW="14983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106613"/>
                        <a:ext cx="3902075" cy="5953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534988" y="5267325"/>
          <a:ext cx="44640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03" name="Equation" r:id="rId6" imgW="1714320" imgH="228600" progId="Equation.3">
                  <p:embed/>
                </p:oleObj>
              </mc:Choice>
              <mc:Fallback>
                <p:oleObj name="Equation" r:id="rId6" imgW="17143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267325"/>
                        <a:ext cx="4464050" cy="5953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174625" y="1452563"/>
            <a:ext cx="518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Displacement of small volume element: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174625" y="4532313"/>
            <a:ext cx="518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Pressure variation: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22" name="Picture 2" descr="SE17_09"/>
          <p:cNvPicPr>
            <a:picLocks noChangeAspect="1" noChangeArrowheads="1"/>
          </p:cNvPicPr>
          <p:nvPr/>
        </p:nvPicPr>
        <p:blipFill>
          <a:blip r:embed="rId2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9" b="16771"/>
          <a:stretch>
            <a:fillRect/>
          </a:stretch>
        </p:blipFill>
        <p:spPr bwMode="auto">
          <a:xfrm>
            <a:off x="538163" y="2863850"/>
            <a:ext cx="8126412" cy="370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2649538" y="268288"/>
            <a:ext cx="2743200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Doppler effect</a:t>
            </a: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660400" y="1371600"/>
            <a:ext cx="79216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heading into waves: Frequency becomes higher.</a:t>
            </a:r>
          </a:p>
          <a:p>
            <a:pPr>
              <a:spcBef>
                <a:spcPct val="50000"/>
              </a:spcBef>
            </a:pPr>
            <a:r>
              <a:rPr lang="en-US"/>
              <a:t>When heading away from waves: Frequency becomes lower.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346" name="Picture 2" descr="SE17_10"/>
          <p:cNvPicPr>
            <a:picLocks noChangeAspect="1" noChangeArrowheads="1"/>
          </p:cNvPicPr>
          <p:nvPr/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2" b="17865"/>
          <a:stretch>
            <a:fillRect/>
          </a:stretch>
        </p:blipFill>
        <p:spPr bwMode="auto">
          <a:xfrm>
            <a:off x="414338" y="2308988"/>
            <a:ext cx="8126412" cy="3716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1347" name="Text Box 3"/>
          <p:cNvSpPr txBox="1">
            <a:spLocks noChangeArrowheads="1"/>
          </p:cNvSpPr>
          <p:nvPr/>
        </p:nvSpPr>
        <p:spPr bwMode="auto">
          <a:xfrm>
            <a:off x="2649538" y="268288"/>
            <a:ext cx="2743200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Doppler effect</a:t>
            </a:r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488516" y="1058450"/>
            <a:ext cx="79216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heading into waves: Frequency becomes higher.</a:t>
            </a:r>
          </a:p>
          <a:p>
            <a:pPr>
              <a:spcBef>
                <a:spcPct val="50000"/>
              </a:spcBef>
            </a:pPr>
            <a:r>
              <a:rPr lang="en-US" dirty="0"/>
              <a:t>When heading away from waves: Frequency becomes lower.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9140" y="6288066"/>
            <a:ext cx="745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O… observer (listener)		S… Source (of wave)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23" name="Rectangle 15"/>
          <p:cNvSpPr>
            <a:spLocks noChangeArrowheads="1"/>
          </p:cNvSpPr>
          <p:nvPr/>
        </p:nvSpPr>
        <p:spPr bwMode="auto">
          <a:xfrm>
            <a:off x="255588" y="4852988"/>
            <a:ext cx="8539162" cy="1868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3017838" y="26988"/>
            <a:ext cx="2743200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Doppler effect</a:t>
            </a:r>
          </a:p>
        </p:txBody>
      </p:sp>
      <p:sp>
        <p:nvSpPr>
          <p:cNvPr id="452612" name="Line 4"/>
          <p:cNvSpPr>
            <a:spLocks noChangeShapeType="1"/>
          </p:cNvSpPr>
          <p:nvPr/>
        </p:nvSpPr>
        <p:spPr bwMode="auto">
          <a:xfrm>
            <a:off x="4557713" y="871538"/>
            <a:ext cx="0" cy="340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3" name="Line 5"/>
          <p:cNvSpPr>
            <a:spLocks noChangeShapeType="1"/>
          </p:cNvSpPr>
          <p:nvPr/>
        </p:nvSpPr>
        <p:spPr bwMode="auto">
          <a:xfrm>
            <a:off x="793750" y="1425575"/>
            <a:ext cx="74898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1211263" y="847725"/>
            <a:ext cx="282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Moving observer</a:t>
            </a:r>
          </a:p>
        </p:txBody>
      </p: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5303838" y="798513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Moving source</a:t>
            </a:r>
          </a:p>
        </p:txBody>
      </p:sp>
      <p:graphicFrame>
        <p:nvGraphicFramePr>
          <p:cNvPr id="452616" name="Object 8"/>
          <p:cNvGraphicFramePr>
            <a:graphicFrameLocks noChangeAspect="1"/>
          </p:cNvGraphicFramePr>
          <p:nvPr/>
        </p:nvGraphicFramePr>
        <p:xfrm>
          <a:off x="1236663" y="2087563"/>
          <a:ext cx="207803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52" name="Equation" r:id="rId3" imgW="927000" imgH="431640" progId="Equation.3">
                  <p:embed/>
                </p:oleObj>
              </mc:Choice>
              <mc:Fallback>
                <p:oleObj name="Equation" r:id="rId3" imgW="92700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2087563"/>
                        <a:ext cx="2078037" cy="9667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7" name="Object 9"/>
          <p:cNvGraphicFramePr>
            <a:graphicFrameLocks noChangeAspect="1"/>
          </p:cNvGraphicFramePr>
          <p:nvPr/>
        </p:nvGraphicFramePr>
        <p:xfrm>
          <a:off x="5407025" y="1625600"/>
          <a:ext cx="21066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53" name="Equation" r:id="rId5" imgW="939600" imgH="787320" progId="Equation.3">
                  <p:embed/>
                </p:oleObj>
              </mc:Choice>
              <mc:Fallback>
                <p:oleObj name="Equation" r:id="rId5" imgW="939600" imgH="787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1625600"/>
                        <a:ext cx="2106613" cy="17637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269875" y="3478213"/>
            <a:ext cx="418306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+… observer moving toward source</a:t>
            </a:r>
          </a:p>
          <a:p>
            <a:pPr>
              <a:spcBef>
                <a:spcPct val="50000"/>
              </a:spcBef>
            </a:pPr>
            <a:r>
              <a:rPr lang="en-US" sz="1800"/>
              <a:t>- … observer moving away from source</a:t>
            </a:r>
          </a:p>
        </p:txBody>
      </p:sp>
      <p:sp>
        <p:nvSpPr>
          <p:cNvPr id="452619" name="Text Box 11"/>
          <p:cNvSpPr txBox="1">
            <a:spLocks noChangeArrowheads="1"/>
          </p:cNvSpPr>
          <p:nvPr/>
        </p:nvSpPr>
        <p:spPr bwMode="auto">
          <a:xfrm>
            <a:off x="4713288" y="3478213"/>
            <a:ext cx="418306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+… source moving away from observer</a:t>
            </a:r>
          </a:p>
          <a:p>
            <a:pPr>
              <a:spcBef>
                <a:spcPct val="50000"/>
              </a:spcBef>
            </a:pPr>
            <a:r>
              <a:rPr lang="en-US" sz="1800"/>
              <a:t>- … source moving towards observer</a:t>
            </a:r>
          </a:p>
        </p:txBody>
      </p:sp>
      <p:graphicFrame>
        <p:nvGraphicFramePr>
          <p:cNvPr id="452620" name="Object 12"/>
          <p:cNvGraphicFramePr>
            <a:graphicFrameLocks noChangeAspect="1"/>
          </p:cNvGraphicFramePr>
          <p:nvPr/>
        </p:nvGraphicFramePr>
        <p:xfrm>
          <a:off x="6146800" y="4968875"/>
          <a:ext cx="202565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54" name="Equation" r:id="rId7" imgW="952200" imgH="787320" progId="Equation.3">
                  <p:embed/>
                </p:oleObj>
              </mc:Choice>
              <mc:Fallback>
                <p:oleObj name="Equation" r:id="rId7" imgW="952200" imgH="7873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4968875"/>
                        <a:ext cx="2025650" cy="16732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2622" name="Text Box 14"/>
          <p:cNvSpPr txBox="1">
            <a:spLocks noChangeArrowheads="1"/>
          </p:cNvSpPr>
          <p:nvPr/>
        </p:nvSpPr>
        <p:spPr bwMode="auto">
          <a:xfrm>
            <a:off x="860425" y="5540375"/>
            <a:ext cx="525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both, observer and source are moving:</a:t>
            </a:r>
          </a:p>
        </p:txBody>
      </p:sp>
      <p:sp>
        <p:nvSpPr>
          <p:cNvPr id="452624" name="Text Box 16"/>
          <p:cNvSpPr txBox="1">
            <a:spLocks noChangeArrowheads="1"/>
          </p:cNvSpPr>
          <p:nvPr/>
        </p:nvSpPr>
        <p:spPr bwMode="auto">
          <a:xfrm>
            <a:off x="1281113" y="4405313"/>
            <a:ext cx="65833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O … observer;		S … source; 	v … speed of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Text Box 2"/>
          <p:cNvSpPr txBox="1">
            <a:spLocks noChangeArrowheads="1"/>
          </p:cNvSpPr>
          <p:nvPr/>
        </p:nvSpPr>
        <p:spPr bwMode="auto">
          <a:xfrm>
            <a:off x="206375" y="180975"/>
            <a:ext cx="3490913" cy="10144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Black board example 17.3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Homework 17.33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309563" y="4802188"/>
            <a:ext cx="852805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/>
              <a:t>What change in frequency is detected by a person on the platform as the train passes?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/>
              <a:t>What wavelength is detected by a person on the platform as the train approaches?</a:t>
            </a: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179388" y="1347788"/>
            <a:ext cx="3552825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commuter train passes a passenger platform at a constant speed of 40 m/s. The train horn is sounded at its characteristic frequency of 320 Hz. </a:t>
            </a:r>
          </a:p>
          <a:p>
            <a:pPr>
              <a:spcBef>
                <a:spcPct val="50000"/>
              </a:spcBef>
            </a:pPr>
            <a:r>
              <a:rPr lang="en-US"/>
              <a:t>(Use v = 343 m/s for the speed of sound.)</a:t>
            </a:r>
          </a:p>
        </p:txBody>
      </p:sp>
      <p:pic>
        <p:nvPicPr>
          <p:cNvPr id="454661" name="Picture 5" descr="j0145506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77800"/>
            <a:ext cx="5191125" cy="34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418" name="Picture 2" descr="SE17_12A"/>
          <p:cNvPicPr>
            <a:picLocks noChangeAspect="1" noChangeArrowheads="1"/>
          </p:cNvPicPr>
          <p:nvPr/>
        </p:nvPicPr>
        <p:blipFill>
          <a:blip r:embed="rId3">
            <a:lum bright="-24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7" t="10365" r="19867" b="14999"/>
          <a:stretch>
            <a:fillRect/>
          </a:stretch>
        </p:blipFill>
        <p:spPr bwMode="auto">
          <a:xfrm>
            <a:off x="4108450" y="106363"/>
            <a:ext cx="4897438" cy="454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650875" y="327025"/>
            <a:ext cx="27305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Shock waves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539750" y="1155700"/>
            <a:ext cx="3308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the speed of the object, v</a:t>
            </a:r>
            <a:r>
              <a:rPr lang="en-US" baseline="-25000"/>
              <a:t>O</a:t>
            </a:r>
            <a:r>
              <a:rPr lang="en-US"/>
              <a:t>, exceeds the wave speed, v. 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457200" y="5432425"/>
            <a:ext cx="6977063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ratio v</a:t>
            </a:r>
            <a:r>
              <a:rPr lang="en-US" baseline="-25000"/>
              <a:t>O</a:t>
            </a:r>
            <a:r>
              <a:rPr lang="en-US"/>
              <a:t>/v is called the </a:t>
            </a:r>
            <a:r>
              <a:rPr lang="en-US" i="1" u="sng"/>
              <a:t>Mach number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For sound: Mach 3 means 3x the speed of sound.  </a:t>
            </a:r>
          </a:p>
        </p:txBody>
      </p:sp>
      <p:graphicFrame>
        <p:nvGraphicFramePr>
          <p:cNvPr id="444422" name="Object 6"/>
          <p:cNvGraphicFramePr>
            <a:graphicFrameLocks noChangeAspect="1"/>
          </p:cNvGraphicFramePr>
          <p:nvPr/>
        </p:nvGraphicFramePr>
        <p:xfrm>
          <a:off x="630238" y="2917825"/>
          <a:ext cx="29098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32" name="Equation" r:id="rId4" imgW="1117440" imgH="431640" progId="Equation.3">
                  <p:embed/>
                </p:oleObj>
              </mc:Choice>
              <mc:Fallback>
                <p:oleObj name="Equation" r:id="rId4" imgW="11174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2917825"/>
                        <a:ext cx="2909887" cy="1123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5790"/>
            <a:ext cx="7772400" cy="52197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2800" u="sng" dirty="0"/>
              <a:t>Final exam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Monday, Dec. 10, 9:00 </a:t>
            </a:r>
            <a:r>
              <a:rPr lang="en-US" sz="2400" dirty="0"/>
              <a:t>a</a:t>
            </a:r>
            <a:r>
              <a:rPr lang="en-US" sz="2400" dirty="0" smtClean="0"/>
              <a:t>m – 12:00 pm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No later, alternative date!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Comprehensive; chapters 1-19 (as far was we get), not 11 (Angular Momentum) and 13 (Gravity).</a:t>
            </a:r>
            <a:endParaRPr lang="en-US" sz="2400" dirty="0"/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Same </a:t>
            </a:r>
            <a:r>
              <a:rPr lang="en-US" sz="2400" dirty="0"/>
              <a:t>format as </a:t>
            </a:r>
            <a:r>
              <a:rPr lang="en-US" sz="2400" dirty="0" smtClean="0"/>
              <a:t>midterms.</a:t>
            </a:r>
            <a:endParaRPr lang="en-US" sz="2400" dirty="0"/>
          </a:p>
          <a:p>
            <a:pPr lvl="1">
              <a:lnSpc>
                <a:spcPct val="125000"/>
              </a:lnSpc>
            </a:pPr>
            <a:r>
              <a:rPr lang="en-US" sz="2400" dirty="0"/>
              <a:t>Go through all exams and practice exams, HW, in class problems, </a:t>
            </a:r>
            <a:r>
              <a:rPr lang="en-US" sz="2400" dirty="0" smtClean="0"/>
              <a:t>concepts.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Practice exams for material after midterm 2 will be posted.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66688"/>
            <a:ext cx="7772400" cy="114300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Announcements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1773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3386138" y="193675"/>
            <a:ext cx="2674937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Sound Waves</a:t>
            </a:r>
          </a:p>
        </p:txBody>
      </p:sp>
      <p:pic>
        <p:nvPicPr>
          <p:cNvPr id="432131" name="Picture 3" descr="SE17_01"/>
          <p:cNvPicPr>
            <a:picLocks noChangeAspect="1" noChangeArrowheads="1"/>
          </p:cNvPicPr>
          <p:nvPr/>
        </p:nvPicPr>
        <p:blipFill>
          <a:blip r:embed="rId2">
            <a:lum bright="-24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3" b="14999"/>
          <a:stretch>
            <a:fillRect/>
          </a:stretch>
        </p:blipFill>
        <p:spPr bwMode="auto">
          <a:xfrm>
            <a:off x="1419225" y="3505200"/>
            <a:ext cx="6451600" cy="3240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95275" y="1101725"/>
            <a:ext cx="8647113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Sound waves are longitudinal waves.</a:t>
            </a:r>
          </a:p>
          <a:p>
            <a:pPr>
              <a:spcBef>
                <a:spcPct val="50000"/>
              </a:spcBef>
            </a:pPr>
            <a:r>
              <a:rPr lang="en-US" sz="2000"/>
              <a:t>They consist of compressed and rarified regions of gas (medium)</a:t>
            </a:r>
          </a:p>
          <a:p>
            <a:pPr>
              <a:spcBef>
                <a:spcPct val="50000"/>
              </a:spcBef>
            </a:pPr>
            <a:r>
              <a:rPr lang="en-US" sz="2000"/>
              <a:t>We can hear (audible) frequencies from about 20 Hz (low) to 15,000 Hz (high). </a:t>
            </a:r>
          </a:p>
          <a:p>
            <a:pPr>
              <a:spcBef>
                <a:spcPct val="50000"/>
              </a:spcBef>
            </a:pPr>
            <a:r>
              <a:rPr lang="en-US" sz="2000"/>
              <a:t>Infrasonic “sound” waves: below ~ 20 Hz</a:t>
            </a:r>
          </a:p>
          <a:p>
            <a:pPr>
              <a:spcBef>
                <a:spcPct val="50000"/>
              </a:spcBef>
            </a:pPr>
            <a:r>
              <a:rPr lang="en-US" sz="2000"/>
              <a:t>Ultrasonic sound waves: above ~ 15,000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682" name="Picture 2"/>
          <p:cNvPicPr>
            <a:picLocks noChangeAspect="1" noChangeArrowheads="1"/>
          </p:cNvPicPr>
          <p:nvPr/>
        </p:nvPicPr>
        <p:blipFill>
          <a:blip r:embed="rId2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525945"/>
            <a:ext cx="66484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17550"/>
            <a:ext cx="25273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3705616" y="191370"/>
            <a:ext cx="5283200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Sound </a:t>
            </a:r>
          </a:p>
          <a:p>
            <a:pPr>
              <a:spcBef>
                <a:spcPct val="50000"/>
              </a:spcBef>
            </a:pPr>
            <a:r>
              <a:rPr lang="en-US" dirty="0"/>
              <a:t>- is a wave (sound wave)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dirty="0" smtClean="0"/>
              <a:t>Rarefied </a:t>
            </a:r>
            <a:r>
              <a:rPr lang="en-US" dirty="0"/>
              <a:t>and compressed </a:t>
            </a:r>
            <a:r>
              <a:rPr lang="en-US" dirty="0" smtClean="0"/>
              <a:t>regions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dirty="0" smtClean="0">
                <a:sym typeface="Wingdings" pitchFamily="2" charset="2"/>
              </a:rPr>
              <a:t> high pressure/low pressure regions</a:t>
            </a:r>
            <a:endParaRPr lang="en-US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Longitudinal wave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 air molecules move back and forth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06" name="Picture 2" descr="ear_anatomy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6" y="595313"/>
            <a:ext cx="7754176" cy="53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707" name="Text Box 3"/>
          <p:cNvSpPr txBox="1">
            <a:spLocks noChangeArrowheads="1"/>
          </p:cNvSpPr>
          <p:nvPr/>
        </p:nvSpPr>
        <p:spPr bwMode="auto">
          <a:xfrm>
            <a:off x="2030413" y="762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Sound waves, hearing and the ear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412793" y="5999968"/>
            <a:ext cx="53324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Image: 	http</a:t>
            </a:r>
            <a:r>
              <a:rPr lang="en-US" sz="2000" dirty="0"/>
              <a:t>://www.innerbody.com/anim/ear.html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379064" y="6381920"/>
            <a:ext cx="7725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Movie:  	http</a:t>
            </a:r>
            <a:r>
              <a:rPr lang="en-US" sz="2000" dirty="0"/>
              <a:t>://www.youtube.com/watch?v=ahCbGjasm_E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1" name="Text Box 1027"/>
          <p:cNvSpPr txBox="1">
            <a:spLocks noChangeArrowheads="1"/>
          </p:cNvSpPr>
          <p:nvPr/>
        </p:nvSpPr>
        <p:spPr bwMode="auto">
          <a:xfrm>
            <a:off x="307975" y="484188"/>
            <a:ext cx="3173413" cy="13827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Notes and their fundamental frequency</a:t>
            </a:r>
          </a:p>
        </p:txBody>
      </p:sp>
      <p:sp>
        <p:nvSpPr>
          <p:cNvPr id="457732" name="Text Box 1028"/>
          <p:cNvSpPr txBox="1">
            <a:spLocks noChangeArrowheads="1"/>
          </p:cNvSpPr>
          <p:nvPr/>
        </p:nvSpPr>
        <p:spPr bwMode="auto">
          <a:xfrm>
            <a:off x="5272088" y="500063"/>
            <a:ext cx="28495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Octaves: Frequency doubles for each tone</a:t>
            </a:r>
          </a:p>
        </p:txBody>
      </p:sp>
      <p:graphicFrame>
        <p:nvGraphicFramePr>
          <p:cNvPr id="457733" name="Object 1029"/>
          <p:cNvGraphicFramePr>
            <a:graphicFrameLocks noChangeAspect="1"/>
          </p:cNvGraphicFramePr>
          <p:nvPr/>
        </p:nvGraphicFramePr>
        <p:xfrm>
          <a:off x="0" y="2289175"/>
          <a:ext cx="91440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43" name="Image" r:id="rId3" imgW="8901587" imgH="4165079" progId="Photoshop.Image.6">
                  <p:embed/>
                </p:oleObj>
              </mc:Choice>
              <mc:Fallback>
                <p:oleObj name="Image" r:id="rId3" imgW="8901587" imgH="4165079" progId="Photoshop.Image.6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9175"/>
                        <a:ext cx="9144000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Text Box 2"/>
          <p:cNvSpPr txBox="1">
            <a:spLocks noChangeArrowheads="1"/>
          </p:cNvSpPr>
          <p:nvPr/>
        </p:nvSpPr>
        <p:spPr bwMode="auto">
          <a:xfrm>
            <a:off x="122238" y="142875"/>
            <a:ext cx="4167187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Speed of Sound Waves </a:t>
            </a:r>
            <a:endParaRPr lang="en-US" sz="2800"/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/>
        </p:nvGraphicFramePr>
        <p:xfrm>
          <a:off x="922338" y="1595438"/>
          <a:ext cx="14557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45" name="Equation" r:id="rId3" imgW="558720" imgH="469800" progId="Equation.3">
                  <p:embed/>
                </p:oleObj>
              </mc:Choice>
              <mc:Fallback>
                <p:oleObj name="Equation" r:id="rId3" imgW="55872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595438"/>
                        <a:ext cx="1455737" cy="12239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2330450" y="2898775"/>
            <a:ext cx="47196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Y… Young’s modulus </a:t>
            </a:r>
            <a:r>
              <a:rPr lang="en-US" sz="1400"/>
              <a:t>(see Chapter 12.4)</a:t>
            </a: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B… Bulk modulus of medium </a:t>
            </a:r>
            <a:r>
              <a:rPr lang="en-US" sz="1400"/>
              <a:t>(see Chapter 12.4)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…density of material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1884363" y="4422775"/>
            <a:ext cx="22510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Bulk modules determines the volume change of an object due to an applied pressure P.  </a:t>
            </a:r>
          </a:p>
        </p:txBody>
      </p:sp>
      <p:pic>
        <p:nvPicPr>
          <p:cNvPr id="447494" name="Picture 6" descr="SE12_16"/>
          <p:cNvPicPr>
            <a:picLocks noChangeAspect="1" noChangeArrowheads="1"/>
          </p:cNvPicPr>
          <p:nvPr/>
        </p:nvPicPr>
        <p:blipFill>
          <a:blip r:embed="rId5" cstate="print">
            <a:lum bright="-24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6" t="16328" r="20355" b="12787"/>
          <a:stretch>
            <a:fillRect/>
          </a:stretch>
        </p:blipFill>
        <p:spPr bwMode="auto">
          <a:xfrm>
            <a:off x="355600" y="4325938"/>
            <a:ext cx="1404938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47497" name="Object 9"/>
          <p:cNvGraphicFramePr>
            <a:graphicFrameLocks noChangeAspect="1"/>
          </p:cNvGraphicFramePr>
          <p:nvPr/>
        </p:nvGraphicFramePr>
        <p:xfrm>
          <a:off x="195263" y="5734050"/>
          <a:ext cx="40735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46" name="Equation" r:id="rId6" imgW="2349360" imgH="431640" progId="Equation.3">
                  <p:embed/>
                </p:oleObj>
              </mc:Choice>
              <mc:Fallback>
                <p:oleObj name="Equation" r:id="rId6" imgW="23493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5734050"/>
                        <a:ext cx="4073525" cy="7477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9" name="Line 11"/>
          <p:cNvSpPr>
            <a:spLocks noChangeShapeType="1"/>
          </p:cNvSpPr>
          <p:nvPr/>
        </p:nvSpPr>
        <p:spPr bwMode="auto">
          <a:xfrm>
            <a:off x="336550" y="4243388"/>
            <a:ext cx="84582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7501" name="Object 13"/>
          <p:cNvGraphicFramePr>
            <a:graphicFrameLocks noChangeAspect="1"/>
          </p:cNvGraphicFramePr>
          <p:nvPr/>
        </p:nvGraphicFramePr>
        <p:xfrm>
          <a:off x="5700713" y="1600200"/>
          <a:ext cx="1455737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47" name="Equation" r:id="rId8" imgW="558720" imgH="469800" progId="Equation.3">
                  <p:embed/>
                </p:oleObj>
              </mc:Choice>
              <mc:Fallback>
                <p:oleObj name="Equation" r:id="rId8" imgW="558720" imgH="469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1600200"/>
                        <a:ext cx="1455737" cy="12239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2" name="Text Box 14"/>
          <p:cNvSpPr txBox="1">
            <a:spLocks noChangeArrowheads="1"/>
          </p:cNvSpPr>
          <p:nvPr/>
        </p:nvSpPr>
        <p:spPr bwMode="auto">
          <a:xfrm>
            <a:off x="0" y="1054100"/>
            <a:ext cx="247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In gas and liquids:</a:t>
            </a:r>
          </a:p>
        </p:txBody>
      </p:sp>
      <p:sp>
        <p:nvSpPr>
          <p:cNvPr id="447503" name="Text Box 15"/>
          <p:cNvSpPr txBox="1">
            <a:spLocks noChangeArrowheads="1"/>
          </p:cNvSpPr>
          <p:nvPr/>
        </p:nvSpPr>
        <p:spPr bwMode="auto">
          <a:xfrm>
            <a:off x="4697413" y="1054100"/>
            <a:ext cx="247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In solids:</a:t>
            </a:r>
          </a:p>
        </p:txBody>
      </p:sp>
      <p:pic>
        <p:nvPicPr>
          <p:cNvPr id="447504" name="Picture 16" descr="SE12_13"/>
          <p:cNvPicPr>
            <a:picLocks noChangeAspect="1" noChangeArrowheads="1"/>
          </p:cNvPicPr>
          <p:nvPr/>
        </p:nvPicPr>
        <p:blipFill>
          <a:blip r:embed="rId10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t="22501" r="17386" b="20287"/>
          <a:stretch>
            <a:fillRect/>
          </a:stretch>
        </p:blipFill>
        <p:spPr bwMode="auto">
          <a:xfrm>
            <a:off x="4808538" y="4324350"/>
            <a:ext cx="1885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7507" name="Object 19"/>
          <p:cNvGraphicFramePr>
            <a:graphicFrameLocks noChangeAspect="1"/>
          </p:cNvGraphicFramePr>
          <p:nvPr/>
        </p:nvGraphicFramePr>
        <p:xfrm>
          <a:off x="5324475" y="5703888"/>
          <a:ext cx="324008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48" name="Equation" r:id="rId11" imgW="1663560" imgH="431640" progId="Equation.3">
                  <p:embed/>
                </p:oleObj>
              </mc:Choice>
              <mc:Fallback>
                <p:oleObj name="Equation" r:id="rId11" imgW="166356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5703888"/>
                        <a:ext cx="3240088" cy="8397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8" name="Text Box 20"/>
          <p:cNvSpPr txBox="1">
            <a:spLocks noChangeArrowheads="1"/>
          </p:cNvSpPr>
          <p:nvPr/>
        </p:nvSpPr>
        <p:spPr bwMode="auto">
          <a:xfrm>
            <a:off x="6813550" y="4365625"/>
            <a:ext cx="21018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Young’s modules determines the length change of an object due to an applied force F.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2"/>
          <p:cNvSpPr txBox="1">
            <a:spLocks noChangeArrowheads="1"/>
          </p:cNvSpPr>
          <p:nvPr/>
        </p:nvSpPr>
        <p:spPr bwMode="auto">
          <a:xfrm>
            <a:off x="122238" y="142875"/>
            <a:ext cx="8631237" cy="5847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Speed of Sound in </a:t>
            </a:r>
            <a:r>
              <a:rPr lang="en-US" sz="3200" dirty="0" smtClean="0"/>
              <a:t>various materials</a:t>
            </a:r>
            <a:endParaRPr lang="en-US" sz="2800" dirty="0"/>
          </a:p>
        </p:txBody>
      </p:sp>
      <p:graphicFrame>
        <p:nvGraphicFramePr>
          <p:cNvPr id="448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24076"/>
              </p:ext>
            </p:extLst>
          </p:nvPr>
        </p:nvGraphicFramePr>
        <p:xfrm>
          <a:off x="179294" y="5424313"/>
          <a:ext cx="4887892" cy="71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31" name="Equation" r:id="rId3" imgW="3035160" imgH="444240" progId="Equation.3">
                  <p:embed/>
                </p:oleObj>
              </mc:Choice>
              <mc:Fallback>
                <p:oleObj name="Equation" r:id="rId3" imgW="30351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94" y="5424313"/>
                        <a:ext cx="4887892" cy="71566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179294" y="6257656"/>
            <a:ext cx="5702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C </a:t>
            </a:r>
            <a:r>
              <a:rPr lang="en-US" sz="2000" dirty="0"/>
              <a:t>… air temperature in degrees Celsius</a:t>
            </a:r>
          </a:p>
        </p:txBody>
      </p:sp>
      <p:pic>
        <p:nvPicPr>
          <p:cNvPr id="448527" name="Picture 15" descr="C:\temp\wz25b7\chapter17\17T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6" y="921031"/>
            <a:ext cx="8964706" cy="429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193675" y="147638"/>
            <a:ext cx="4056063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17.1</a:t>
            </a: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214313" y="4887913"/>
            <a:ext cx="87439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sz="2000"/>
              <a:t>How long does it take the light to get to you?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sz="2000"/>
              <a:t>How long does it take the sound of thunder to get to you (Temp= 20</a:t>
            </a:r>
            <a:r>
              <a:rPr lang="en-US" sz="2000">
                <a:cs typeface="Times New Roman" pitchFamily="18" charset="0"/>
              </a:rPr>
              <a:t>ºC = 68F )</a:t>
            </a:r>
            <a:r>
              <a:rPr lang="en-US" sz="2000"/>
              <a:t>. </a:t>
            </a:r>
          </a:p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sz="2000"/>
              <a:t>How far does the sound travel in one second?  </a:t>
            </a:r>
          </a:p>
        </p:txBody>
      </p:sp>
      <p:pic>
        <p:nvPicPr>
          <p:cNvPr id="449541" name="Picture 5" descr="lightnin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/>
          <a:stretch>
            <a:fillRect/>
          </a:stretch>
        </p:blipFill>
        <p:spPr bwMode="auto">
          <a:xfrm>
            <a:off x="4362450" y="104775"/>
            <a:ext cx="4629150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354013" y="3460750"/>
            <a:ext cx="3713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Lightning strikes 10 miles (16090 m) away from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189591</TotalTime>
  <Words>652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Symbol</vt:lpstr>
      <vt:lpstr>Times New Roman</vt:lpstr>
      <vt:lpstr>Wingdings</vt:lpstr>
      <vt:lpstr>Default Design</vt:lpstr>
      <vt:lpstr>Image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262</cp:revision>
  <cp:lastPrinted>2012-12-06T13:51:20Z</cp:lastPrinted>
  <dcterms:created xsi:type="dcterms:W3CDTF">2001-09-11T22:22:56Z</dcterms:created>
  <dcterms:modified xsi:type="dcterms:W3CDTF">2018-11-27T23:47:14Z</dcterms:modified>
</cp:coreProperties>
</file>