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30" r:id="rId2"/>
    <p:sldId id="540" r:id="rId3"/>
    <p:sldId id="506" r:id="rId4"/>
    <p:sldId id="508" r:id="rId5"/>
    <p:sldId id="509" r:id="rId6"/>
    <p:sldId id="530" r:id="rId7"/>
    <p:sldId id="511" r:id="rId8"/>
    <p:sldId id="542" r:id="rId9"/>
    <p:sldId id="535" r:id="rId10"/>
    <p:sldId id="536" r:id="rId11"/>
    <p:sldId id="537" r:id="rId12"/>
    <p:sldId id="538" r:id="rId13"/>
    <p:sldId id="539" r:id="rId14"/>
    <p:sldId id="541" r:id="rId15"/>
    <p:sldId id="529" r:id="rId16"/>
    <p:sldId id="520" r:id="rId17"/>
    <p:sldId id="521" r:id="rId18"/>
    <p:sldId id="522" r:id="rId19"/>
    <p:sldId id="531" r:id="rId20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CCFF"/>
    <a:srgbClr val="FFFF99"/>
    <a:srgbClr val="0000CC"/>
    <a:srgbClr val="3399FF"/>
    <a:srgbClr val="CC9900"/>
    <a:srgbClr val="CCFF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25" autoAdjust="0"/>
  </p:normalViewPr>
  <p:slideViewPr>
    <p:cSldViewPr snapToGrid="0">
      <p:cViewPr varScale="1">
        <p:scale>
          <a:sx n="53" d="100"/>
          <a:sy n="53" d="100"/>
        </p:scale>
        <p:origin x="348" y="44"/>
      </p:cViewPr>
      <p:guideLst>
        <p:guide orient="horz" pos="2160"/>
        <p:guide pos="2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343" cy="46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3" tIns="46307" rIns="92613" bIns="46307" numCol="1" anchor="t" anchorCtr="0" compatLnSpc="1">
            <a:prstTxWarp prst="textNoShape">
              <a:avLst/>
            </a:prstTxWarp>
          </a:bodyPr>
          <a:lstStyle>
            <a:lvl1pPr defTabSz="926687"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8" y="1"/>
            <a:ext cx="3043343" cy="46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3" tIns="46307" rIns="92613" bIns="46307" numCol="1" anchor="t" anchorCtr="0" compatLnSpc="1">
            <a:prstTxWarp prst="textNoShape">
              <a:avLst/>
            </a:prstTxWarp>
          </a:bodyPr>
          <a:lstStyle>
            <a:lvl1pPr algn="r" defTabSz="926687"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245"/>
            <a:ext cx="3043343" cy="46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3" tIns="46307" rIns="92613" bIns="46307" numCol="1" anchor="b" anchorCtr="0" compatLnSpc="1">
            <a:prstTxWarp prst="textNoShape">
              <a:avLst/>
            </a:prstTxWarp>
          </a:bodyPr>
          <a:lstStyle>
            <a:lvl1pPr defTabSz="926687">
              <a:defRPr sz="1200"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8" y="8843245"/>
            <a:ext cx="3043343" cy="46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3" tIns="46307" rIns="92613" bIns="46307" numCol="1" anchor="b" anchorCtr="0" compatLnSpc="1">
            <a:prstTxWarp prst="textNoShape">
              <a:avLst/>
            </a:prstTxWarp>
          </a:bodyPr>
          <a:lstStyle>
            <a:lvl1pPr algn="r" defTabSz="926687">
              <a:defRPr sz="1200"/>
            </a:lvl1pPr>
          </a:lstStyle>
          <a:p>
            <a:fld id="{5ADD6693-8A9D-4790-A764-8613EA66D6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88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1964" cy="46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2" tIns="46496" rIns="92992" bIns="4649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127" y="2"/>
            <a:ext cx="3031963" cy="46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2" tIns="46496" rIns="92992" bIns="4649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0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5325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0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162" y="4409574"/>
            <a:ext cx="5130765" cy="4178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2" tIns="46496" rIns="92992" bIns="464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0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9148"/>
            <a:ext cx="3031964" cy="46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2" tIns="46496" rIns="92992" bIns="4649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0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127" y="8819148"/>
            <a:ext cx="3031963" cy="46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2" tIns="46496" rIns="92992" bIns="4649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561AB8-3342-4C05-90FC-D559A5335E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16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634C1E-BD06-439A-B555-BF166AE58C9A}" type="slidenum">
              <a:rPr lang="en-US"/>
              <a:pPr/>
              <a:t>3</a:t>
            </a:fld>
            <a:endParaRPr lang="en-US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Demos: Do stadium wave in lecture room</a:t>
            </a:r>
          </a:p>
          <a:p>
            <a:r>
              <a:rPr lang="en-US"/>
              <a:t>Slinky wave</a:t>
            </a:r>
          </a:p>
          <a:p>
            <a:r>
              <a:rPr lang="en-US"/>
              <a:t>Sting wave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75E1-175F-4B3C-8F2C-768976D318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1104D-4F8C-41D3-9558-625241003E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F60F6-4BF0-468F-8FE1-0277788474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2B6C5-821F-4A9B-8181-E93086DC5C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995DF-DE50-4786-BD14-C01A1B7E18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4B5D3-5C0E-40F2-9551-3A91FD6800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8449F-EF21-421C-B6D2-561767FB86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F7509-5F90-4E34-9A3C-F849882D9F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19AA3-C625-4788-892A-876817170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BAB90-8A05-4278-9CDA-A585E2E1F3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FD2C5-726E-45B1-912C-E3EF6909B2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C09EAB-F36E-4B03-883A-011238B457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4.wmf"/><Relationship Id="rId3" Type="http://schemas.openxmlformats.org/officeDocument/2006/relationships/image" Target="../media/image9.pn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Text Box 2"/>
          <p:cNvSpPr txBox="1">
            <a:spLocks noChangeArrowheads="1"/>
          </p:cNvSpPr>
          <p:nvPr/>
        </p:nvSpPr>
        <p:spPr bwMode="auto">
          <a:xfrm>
            <a:off x="230188" y="3710987"/>
            <a:ext cx="8688388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dirty="0"/>
              <a:t>  Waves are closely related to oscillations.</a:t>
            </a:r>
          </a:p>
          <a:p>
            <a:pPr marL="800100" lvl="1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Sound </a:t>
            </a:r>
            <a:r>
              <a:rPr lang="en-US" dirty="0"/>
              <a:t>waves: Air molecules oscillate back and </a:t>
            </a:r>
            <a:r>
              <a:rPr lang="en-US" dirty="0" smtClean="0"/>
              <a:t>forth</a:t>
            </a:r>
          </a:p>
          <a:p>
            <a:pPr marL="800100" lvl="1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Stadium </a:t>
            </a:r>
            <a:r>
              <a:rPr lang="en-US" dirty="0"/>
              <a:t>waves: People move up and </a:t>
            </a:r>
            <a:r>
              <a:rPr lang="en-US" dirty="0" smtClean="0"/>
              <a:t>down</a:t>
            </a:r>
          </a:p>
          <a:p>
            <a:pPr marL="800100" lvl="1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Water </a:t>
            </a:r>
            <a:r>
              <a:rPr lang="en-US" dirty="0"/>
              <a:t>waves: Water molecules oscillate </a:t>
            </a:r>
            <a:r>
              <a:rPr lang="en-US" dirty="0" smtClean="0"/>
              <a:t>rotationally</a:t>
            </a:r>
          </a:p>
          <a:p>
            <a:pPr marL="800100" lvl="1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Many other types of waves, electromagnetic, gravity, …</a:t>
            </a:r>
            <a:r>
              <a:rPr lang="en-US" dirty="0" smtClean="0"/>
              <a:t>  </a:t>
            </a:r>
          </a:p>
        </p:txBody>
      </p:sp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1012825" y="328613"/>
            <a:ext cx="7099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/>
              <a:t>Part 2: Mechanical Waves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/>
              <a:t>Chapter 16:  Wave Motion</a:t>
            </a:r>
            <a:endParaRPr lang="en-US"/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230188" y="2222500"/>
            <a:ext cx="8688387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Reading assignment: 	Chapter 16.1 to 16.4 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/>
              <a:t>Homework </a:t>
            </a:r>
            <a:r>
              <a:rPr lang="en-US" dirty="0" smtClean="0"/>
              <a:t>(due </a:t>
            </a:r>
            <a:r>
              <a:rPr lang="en-US" dirty="0" smtClean="0"/>
              <a:t>Fri</a:t>
            </a:r>
            <a:r>
              <a:rPr lang="en-US" dirty="0" smtClean="0"/>
              <a:t>day</a:t>
            </a:r>
            <a:r>
              <a:rPr lang="en-US" dirty="0" smtClean="0"/>
              <a:t>, </a:t>
            </a:r>
            <a:r>
              <a:rPr lang="en-US" dirty="0" smtClean="0"/>
              <a:t>Nov. 30</a:t>
            </a:r>
            <a:r>
              <a:rPr lang="en-US" dirty="0" smtClean="0"/>
              <a:t>):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QQ1</a:t>
            </a:r>
            <a:r>
              <a:rPr lang="en-US" dirty="0" smtClean="0"/>
              <a:t>, QQ2, QQ3, </a:t>
            </a:r>
            <a:r>
              <a:rPr lang="en-US" dirty="0" smtClean="0"/>
              <a:t>OQ3, OQ4, OQ9, </a:t>
            </a:r>
            <a:r>
              <a:rPr lang="en-US" dirty="0"/>
              <a:t>2</a:t>
            </a:r>
            <a:r>
              <a:rPr lang="en-US" dirty="0" smtClean="0"/>
              <a:t>, </a:t>
            </a:r>
            <a:r>
              <a:rPr lang="en-US" dirty="0"/>
              <a:t>3</a:t>
            </a:r>
            <a:r>
              <a:rPr lang="en-US" dirty="0" smtClean="0"/>
              <a:t>, 5, 17, </a:t>
            </a:r>
            <a:r>
              <a:rPr lang="en-US" dirty="0" smtClean="0"/>
              <a:t>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5202" name="Picture 2" descr="SE16_17"/>
          <p:cNvPicPr>
            <a:picLocks noChangeAspect="1" noChangeArrowheads="1"/>
          </p:cNvPicPr>
          <p:nvPr/>
        </p:nvPicPr>
        <p:blipFill>
          <a:blip r:embed="rId3" cstate="print">
            <a:lum bright="-24000" contrast="24000"/>
          </a:blip>
          <a:srcRect l="19379" t="15886" r="20024" b="12787"/>
          <a:stretch>
            <a:fillRect/>
          </a:stretch>
        </p:blipFill>
        <p:spPr bwMode="auto">
          <a:xfrm>
            <a:off x="5083175" y="173038"/>
            <a:ext cx="3824288" cy="3376612"/>
          </a:xfrm>
          <a:prstGeom prst="rect">
            <a:avLst/>
          </a:prstGeom>
          <a:noFill/>
        </p:spPr>
      </p:pic>
      <p:sp>
        <p:nvSpPr>
          <p:cNvPr id="435203" name="Text Box 3"/>
          <p:cNvSpPr txBox="1">
            <a:spLocks noChangeArrowheads="1"/>
          </p:cNvSpPr>
          <p:nvPr/>
        </p:nvSpPr>
        <p:spPr bwMode="auto">
          <a:xfrm>
            <a:off x="481013" y="533400"/>
            <a:ext cx="3965575" cy="1323439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/>
              <a:t>Traveling sinusoidal </a:t>
            </a:r>
            <a:r>
              <a:rPr lang="en-US" sz="4000" dirty="0"/>
              <a:t>waves</a:t>
            </a:r>
          </a:p>
        </p:txBody>
      </p:sp>
      <p:sp>
        <p:nvSpPr>
          <p:cNvPr id="435204" name="Text Box 4"/>
          <p:cNvSpPr txBox="1">
            <a:spLocks noChangeArrowheads="1"/>
          </p:cNvSpPr>
          <p:nvPr/>
        </p:nvSpPr>
        <p:spPr bwMode="auto">
          <a:xfrm>
            <a:off x="511175" y="2874963"/>
            <a:ext cx="404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The function describing a traveling sinusoidal wave:</a:t>
            </a:r>
            <a:r>
              <a:rPr lang="en-US"/>
              <a:t>  </a:t>
            </a:r>
          </a:p>
        </p:txBody>
      </p:sp>
      <p:graphicFrame>
        <p:nvGraphicFramePr>
          <p:cNvPr id="435205" name="Object 5"/>
          <p:cNvGraphicFramePr>
            <a:graphicFrameLocks noChangeAspect="1"/>
          </p:cNvGraphicFramePr>
          <p:nvPr/>
        </p:nvGraphicFramePr>
        <p:xfrm>
          <a:off x="1339850" y="4554538"/>
          <a:ext cx="6192838" cy="194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216" name="Equation" r:id="rId4" imgW="1371600" imgH="431640" progId="Equation.3">
                  <p:embed/>
                </p:oleObj>
              </mc:Choice>
              <mc:Fallback>
                <p:oleObj name="Equation" r:id="rId4" imgW="137160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4554538"/>
                        <a:ext cx="6192838" cy="194945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6226" name="Picture 2" descr="SE16_17"/>
          <p:cNvPicPr>
            <a:picLocks noChangeAspect="1" noChangeArrowheads="1"/>
          </p:cNvPicPr>
          <p:nvPr/>
        </p:nvPicPr>
        <p:blipFill>
          <a:blip r:embed="rId3" cstate="print">
            <a:lum bright="-24000" contrast="24000"/>
          </a:blip>
          <a:srcRect l="19379" t="15886" r="20024" b="12787"/>
          <a:stretch>
            <a:fillRect/>
          </a:stretch>
        </p:blipFill>
        <p:spPr bwMode="auto">
          <a:xfrm>
            <a:off x="5567363" y="46038"/>
            <a:ext cx="3340100" cy="2949575"/>
          </a:xfrm>
          <a:prstGeom prst="rect">
            <a:avLst/>
          </a:prstGeom>
          <a:noFill/>
        </p:spPr>
      </p:pic>
      <p:sp>
        <p:nvSpPr>
          <p:cNvPr id="436227" name="Text Box 3"/>
          <p:cNvSpPr txBox="1">
            <a:spLocks noChangeArrowheads="1"/>
          </p:cNvSpPr>
          <p:nvPr/>
        </p:nvSpPr>
        <p:spPr bwMode="auto">
          <a:xfrm>
            <a:off x="107950" y="88900"/>
            <a:ext cx="3965575" cy="7112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Sinusoidal waves</a:t>
            </a:r>
          </a:p>
        </p:txBody>
      </p:sp>
      <p:graphicFrame>
        <p:nvGraphicFramePr>
          <p:cNvPr id="436228" name="Object 4"/>
          <p:cNvGraphicFramePr>
            <a:graphicFrameLocks noChangeAspect="1"/>
          </p:cNvGraphicFramePr>
          <p:nvPr/>
        </p:nvGraphicFramePr>
        <p:xfrm>
          <a:off x="434975" y="971550"/>
          <a:ext cx="3541713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273" name="Equation" r:id="rId4" imgW="1371600" imgH="431640" progId="Equation.3">
                  <p:embed/>
                </p:oleObj>
              </mc:Choice>
              <mc:Fallback>
                <p:oleObj name="Equation" r:id="rId4" imgW="13716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971550"/>
                        <a:ext cx="3541713" cy="111442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29" name="Object 5"/>
          <p:cNvGraphicFramePr>
            <a:graphicFrameLocks noChangeAspect="1"/>
          </p:cNvGraphicFramePr>
          <p:nvPr/>
        </p:nvGraphicFramePr>
        <p:xfrm>
          <a:off x="434975" y="2346325"/>
          <a:ext cx="33194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274" name="Equation" r:id="rId6" imgW="1104840" imgH="215640" progId="Equation.3">
                  <p:embed/>
                </p:oleObj>
              </mc:Choice>
              <mc:Fallback>
                <p:oleObj name="Equation" r:id="rId6" imgW="110484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2346325"/>
                        <a:ext cx="3319463" cy="64770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0" name="Object 6"/>
          <p:cNvGraphicFramePr>
            <a:graphicFrameLocks noChangeAspect="1"/>
          </p:cNvGraphicFramePr>
          <p:nvPr/>
        </p:nvGraphicFramePr>
        <p:xfrm>
          <a:off x="323850" y="3254375"/>
          <a:ext cx="50069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275" name="Equation" r:id="rId8" imgW="1981080" imgH="393480" progId="Equation.3">
                  <p:embed/>
                </p:oleObj>
              </mc:Choice>
              <mc:Fallback>
                <p:oleObj name="Equation" r:id="rId8" imgW="19810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254375"/>
                        <a:ext cx="5006975" cy="99377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1" name="Object 7"/>
          <p:cNvGraphicFramePr>
            <a:graphicFrameLocks noChangeAspect="1"/>
          </p:cNvGraphicFramePr>
          <p:nvPr/>
        </p:nvGraphicFramePr>
        <p:xfrm>
          <a:off x="547688" y="4508500"/>
          <a:ext cx="48482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276" name="Equation" r:id="rId10" imgW="1904760" imgH="393480" progId="Equation.3">
                  <p:embed/>
                </p:oleObj>
              </mc:Choice>
              <mc:Fallback>
                <p:oleObj name="Equation" r:id="rId10" imgW="19047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4508500"/>
                        <a:ext cx="4848225" cy="100012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2" name="Object 8"/>
          <p:cNvGraphicFramePr>
            <a:graphicFrameLocks noChangeAspect="1"/>
          </p:cNvGraphicFramePr>
          <p:nvPr/>
        </p:nvGraphicFramePr>
        <p:xfrm>
          <a:off x="547688" y="5768975"/>
          <a:ext cx="436403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277" name="Equation" r:id="rId12" imgW="1714320" imgH="393480" progId="Equation.3">
                  <p:embed/>
                </p:oleObj>
              </mc:Choice>
              <mc:Fallback>
                <p:oleObj name="Equation" r:id="rId12" imgW="171432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5768975"/>
                        <a:ext cx="4364037" cy="100012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Text Box 2"/>
          <p:cNvSpPr txBox="1">
            <a:spLocks noChangeArrowheads="1"/>
          </p:cNvSpPr>
          <p:nvPr/>
        </p:nvSpPr>
        <p:spPr bwMode="auto">
          <a:xfrm>
            <a:off x="147638" y="138113"/>
            <a:ext cx="3455987" cy="186848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/>
              <a:t>Basic Variables of Wave Motion</a:t>
            </a:r>
          </a:p>
          <a:p>
            <a:pPr algn="ctr">
              <a:spcBef>
                <a:spcPct val="50000"/>
              </a:spcBef>
            </a:pPr>
            <a:r>
              <a:rPr lang="en-US"/>
              <a:t>Terminology to describe waves</a:t>
            </a:r>
          </a:p>
        </p:txBody>
      </p:sp>
      <p:sp>
        <p:nvSpPr>
          <p:cNvPr id="437251" name="Text Box 3"/>
          <p:cNvSpPr txBox="1">
            <a:spLocks noChangeArrowheads="1"/>
          </p:cNvSpPr>
          <p:nvPr/>
        </p:nvSpPr>
        <p:spPr bwMode="auto">
          <a:xfrm>
            <a:off x="685800" y="2366963"/>
            <a:ext cx="673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437252" name="Picture 4" descr="SE16_01"/>
          <p:cNvPicPr>
            <a:picLocks noChangeAspect="1" noChangeArrowheads="1"/>
          </p:cNvPicPr>
          <p:nvPr/>
        </p:nvPicPr>
        <p:blipFill>
          <a:blip r:embed="rId2" cstate="print">
            <a:lum bright="-24000" contrast="24000"/>
          </a:blip>
          <a:srcRect l="18207" t="20313" r="18031" b="17213"/>
          <a:stretch>
            <a:fillRect/>
          </a:stretch>
        </p:blipFill>
        <p:spPr bwMode="auto">
          <a:xfrm>
            <a:off x="3887788" y="41275"/>
            <a:ext cx="5181600" cy="3808413"/>
          </a:xfrm>
          <a:prstGeom prst="rect">
            <a:avLst/>
          </a:prstGeom>
          <a:noFill/>
        </p:spPr>
      </p:pic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0" y="3925888"/>
            <a:ext cx="9144000" cy="2677656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dirty="0"/>
              <a:t>  </a:t>
            </a:r>
            <a:r>
              <a:rPr lang="en-US" u="sng" dirty="0"/>
              <a:t>Crest</a:t>
            </a:r>
            <a:r>
              <a:rPr lang="en-US" dirty="0"/>
              <a:t>: “Highest point” of a wave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dirty="0"/>
              <a:t>  </a:t>
            </a:r>
            <a:r>
              <a:rPr lang="en-US" u="sng" dirty="0"/>
              <a:t>Wavelength </a:t>
            </a:r>
            <a:r>
              <a:rPr lang="en-US" u="sng" dirty="0">
                <a:latin typeface="Symbol" pitchFamily="18" charset="2"/>
              </a:rPr>
              <a:t>l</a:t>
            </a:r>
            <a:r>
              <a:rPr lang="en-US" dirty="0"/>
              <a:t>: Distance from one crest to the next crest.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dirty="0"/>
              <a:t>  </a:t>
            </a:r>
            <a:r>
              <a:rPr lang="en-US" u="sng" dirty="0"/>
              <a:t>Wavelength </a:t>
            </a:r>
            <a:r>
              <a:rPr lang="en-US" u="sng" dirty="0">
                <a:latin typeface="Symbol" pitchFamily="18" charset="2"/>
              </a:rPr>
              <a:t>l</a:t>
            </a:r>
            <a:r>
              <a:rPr lang="en-US" dirty="0"/>
              <a:t>: Distance between two identical points on a wave.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dirty="0"/>
              <a:t>  </a:t>
            </a:r>
            <a:r>
              <a:rPr lang="en-US" u="sng" dirty="0"/>
              <a:t>Period T</a:t>
            </a:r>
            <a:r>
              <a:rPr lang="en-US" dirty="0"/>
              <a:t>: Time between the arrival of two adjacent waves.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dirty="0"/>
              <a:t>  </a:t>
            </a:r>
            <a:r>
              <a:rPr lang="en-US" u="sng" dirty="0"/>
              <a:t>Frequency f</a:t>
            </a:r>
            <a:r>
              <a:rPr lang="en-US" dirty="0"/>
              <a:t>: 1/T, number of </a:t>
            </a:r>
            <a:r>
              <a:rPr lang="en-US" dirty="0" smtClean="0"/>
              <a:t>crests </a:t>
            </a:r>
            <a:r>
              <a:rPr lang="en-US" dirty="0"/>
              <a:t>that pass a given point per unit time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8274" name="Picture 2" descr="SE16_18"/>
          <p:cNvPicPr>
            <a:picLocks noChangeAspect="1" noChangeArrowheads="1"/>
          </p:cNvPicPr>
          <p:nvPr/>
        </p:nvPicPr>
        <p:blipFill>
          <a:blip r:embed="rId2" cstate="print">
            <a:lum bright="-24000" contrast="24000"/>
          </a:blip>
          <a:srcRect l="19203" t="22084" r="19867" b="21822"/>
          <a:stretch>
            <a:fillRect/>
          </a:stretch>
        </p:blipFill>
        <p:spPr bwMode="auto">
          <a:xfrm>
            <a:off x="3944938" y="203200"/>
            <a:ext cx="4951412" cy="3419475"/>
          </a:xfrm>
          <a:prstGeom prst="rect">
            <a:avLst/>
          </a:prstGeom>
          <a:noFill/>
        </p:spPr>
      </p:pic>
      <p:sp>
        <p:nvSpPr>
          <p:cNvPr id="438275" name="Text Box 3"/>
          <p:cNvSpPr txBox="1">
            <a:spLocks noChangeArrowheads="1"/>
          </p:cNvSpPr>
          <p:nvPr/>
        </p:nvSpPr>
        <p:spPr bwMode="auto">
          <a:xfrm>
            <a:off x="177800" y="163513"/>
            <a:ext cx="3503613" cy="1014412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Black board example 16.1</a:t>
            </a:r>
          </a:p>
          <a:p>
            <a:pPr algn="ctr">
              <a:spcBef>
                <a:spcPct val="50000"/>
              </a:spcBef>
            </a:pPr>
            <a:r>
              <a:rPr lang="en-US"/>
              <a:t>Traveling sinusoidal wave</a:t>
            </a:r>
          </a:p>
        </p:txBody>
      </p:sp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173038" y="3841750"/>
            <a:ext cx="84836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/>
              <a:t>Find the wave number k, the period T, the angular frequency </a:t>
            </a:r>
            <a:r>
              <a:rPr lang="en-US">
                <a:latin typeface="Symbol" pitchFamily="18" charset="2"/>
              </a:rPr>
              <a:t>w</a:t>
            </a:r>
            <a:r>
              <a:rPr lang="en-US"/>
              <a:t> and speed v of the wave. 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/>
              <a:t>If the vertical displacement of the medium at t = 0 and x = 0 is 15.0 cm, what is the phase constant </a:t>
            </a:r>
            <a:r>
              <a:rPr lang="en-US">
                <a:latin typeface="Symbol" pitchFamily="18" charset="2"/>
              </a:rPr>
              <a:t>F</a:t>
            </a:r>
            <a:r>
              <a:rPr lang="en-US"/>
              <a:t>?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/>
              <a:t>Write a general expression for the wave function. 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/>
              <a:t>What is the </a:t>
            </a:r>
            <a:r>
              <a:rPr lang="en-US" i="1"/>
              <a:t>transverse speed</a:t>
            </a:r>
            <a:r>
              <a:rPr lang="en-US"/>
              <a:t> of a particle at x = 0.1 m and t = 0.  </a:t>
            </a:r>
          </a:p>
        </p:txBody>
      </p:sp>
      <p:sp>
        <p:nvSpPr>
          <p:cNvPr id="438277" name="Text Box 5"/>
          <p:cNvSpPr txBox="1">
            <a:spLocks noChangeArrowheads="1"/>
          </p:cNvSpPr>
          <p:nvPr/>
        </p:nvSpPr>
        <p:spPr bwMode="auto">
          <a:xfrm>
            <a:off x="176213" y="1312863"/>
            <a:ext cx="35369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sinusoidal wave traveling in the positive x-direction has an amplitude of 15.0 cm, a wavelength of 40.0 cm, and a frequency of 8.00 Hz.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2370" name="Picture 2" descr="SE16_02"/>
          <p:cNvPicPr>
            <a:picLocks noChangeAspect="1" noChangeArrowheads="1"/>
          </p:cNvPicPr>
          <p:nvPr/>
        </p:nvPicPr>
        <p:blipFill>
          <a:blip r:embed="rId3" cstate="print">
            <a:lum bright="-36000" contrast="36000"/>
          </a:blip>
          <a:srcRect l="25650" t="9921" r="24165" b="8151"/>
          <a:stretch>
            <a:fillRect/>
          </a:stretch>
        </p:blipFill>
        <p:spPr bwMode="auto">
          <a:xfrm>
            <a:off x="185738" y="2006600"/>
            <a:ext cx="3662362" cy="4484688"/>
          </a:xfrm>
          <a:prstGeom prst="rect">
            <a:avLst/>
          </a:prstGeom>
          <a:noFill/>
        </p:spPr>
      </p:pic>
      <p:sp>
        <p:nvSpPr>
          <p:cNvPr id="442371" name="Text Box 3"/>
          <p:cNvSpPr txBox="1">
            <a:spLocks noChangeArrowheads="1"/>
          </p:cNvSpPr>
          <p:nvPr/>
        </p:nvSpPr>
        <p:spPr bwMode="auto">
          <a:xfrm>
            <a:off x="274638" y="1284288"/>
            <a:ext cx="3335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/>
              <a:t>Transverse wave:</a:t>
            </a:r>
          </a:p>
        </p:txBody>
      </p:sp>
      <p:sp>
        <p:nvSpPr>
          <p:cNvPr id="442372" name="Line 4"/>
          <p:cNvSpPr>
            <a:spLocks noChangeShapeType="1"/>
          </p:cNvSpPr>
          <p:nvPr/>
        </p:nvSpPr>
        <p:spPr bwMode="auto">
          <a:xfrm>
            <a:off x="2152650" y="4205288"/>
            <a:ext cx="498475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2373" name="Text Box 5"/>
          <p:cNvSpPr txBox="1">
            <a:spLocks noChangeArrowheads="1"/>
          </p:cNvSpPr>
          <p:nvPr/>
        </p:nvSpPr>
        <p:spPr bwMode="auto">
          <a:xfrm>
            <a:off x="1760538" y="3759200"/>
            <a:ext cx="167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Speed of wave</a:t>
            </a:r>
          </a:p>
        </p:txBody>
      </p:sp>
      <p:sp>
        <p:nvSpPr>
          <p:cNvPr id="442374" name="Text Box 6"/>
          <p:cNvSpPr txBox="1">
            <a:spLocks noChangeArrowheads="1"/>
          </p:cNvSpPr>
          <p:nvPr/>
        </p:nvSpPr>
        <p:spPr bwMode="auto">
          <a:xfrm>
            <a:off x="550863" y="241300"/>
            <a:ext cx="5272087" cy="6508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Speed of waves on a string</a:t>
            </a:r>
          </a:p>
        </p:txBody>
      </p:sp>
      <p:graphicFrame>
        <p:nvGraphicFramePr>
          <p:cNvPr id="442375" name="Object 7"/>
          <p:cNvGraphicFramePr>
            <a:graphicFrameLocks noChangeAspect="1"/>
          </p:cNvGraphicFramePr>
          <p:nvPr/>
        </p:nvGraphicFramePr>
        <p:xfrm>
          <a:off x="5561013" y="1360488"/>
          <a:ext cx="2293937" cy="212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384" name="Equation" r:id="rId4" imgW="507960" imgH="469800" progId="Equation.3">
                  <p:embed/>
                </p:oleObj>
              </mc:Choice>
              <mc:Fallback>
                <p:oleObj name="Equation" r:id="rId4" imgW="507960" imgH="469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1013" y="1360488"/>
                        <a:ext cx="2293937" cy="212090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376" name="Text Box 8"/>
          <p:cNvSpPr txBox="1">
            <a:spLocks noChangeArrowheads="1"/>
          </p:cNvSpPr>
          <p:nvPr/>
        </p:nvSpPr>
        <p:spPr bwMode="auto">
          <a:xfrm>
            <a:off x="4017963" y="3984625"/>
            <a:ext cx="493553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Where:</a:t>
            </a:r>
          </a:p>
          <a:p>
            <a:pPr>
              <a:spcBef>
                <a:spcPct val="50000"/>
              </a:spcBef>
            </a:pPr>
            <a:r>
              <a:rPr lang="en-US"/>
              <a:t>T… tension in rope (don’t confuse with period T)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m</a:t>
            </a:r>
            <a:r>
              <a:rPr lang="en-US"/>
              <a:t> = m/L mass per unit length of rope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4962" name="Picture 2" descr="SE16_13"/>
          <p:cNvPicPr>
            <a:picLocks noChangeAspect="1" noChangeArrowheads="1"/>
          </p:cNvPicPr>
          <p:nvPr/>
        </p:nvPicPr>
        <p:blipFill>
          <a:blip r:embed="rId2" cstate="print">
            <a:lum bright="-30000" contrast="30000"/>
          </a:blip>
          <a:srcRect t="17422" b="14114"/>
          <a:stretch>
            <a:fillRect/>
          </a:stretch>
        </p:blipFill>
        <p:spPr bwMode="auto">
          <a:xfrm>
            <a:off x="549275" y="2465388"/>
            <a:ext cx="8126413" cy="4173537"/>
          </a:xfrm>
          <a:prstGeom prst="rect">
            <a:avLst/>
          </a:prstGeom>
          <a:noFill/>
        </p:spPr>
      </p:pic>
      <p:sp>
        <p:nvSpPr>
          <p:cNvPr id="424963" name="Text Box 3"/>
          <p:cNvSpPr txBox="1">
            <a:spLocks noChangeArrowheads="1"/>
          </p:cNvSpPr>
          <p:nvPr/>
        </p:nvSpPr>
        <p:spPr bwMode="auto">
          <a:xfrm>
            <a:off x="177800" y="158750"/>
            <a:ext cx="6508750" cy="528638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Reflection of a traveling wave on rigid wall</a:t>
            </a:r>
          </a:p>
        </p:txBody>
      </p:sp>
      <p:sp>
        <p:nvSpPr>
          <p:cNvPr id="424964" name="Text Box 4"/>
          <p:cNvSpPr txBox="1">
            <a:spLocks noChangeArrowheads="1"/>
          </p:cNvSpPr>
          <p:nvPr/>
        </p:nvSpPr>
        <p:spPr bwMode="auto">
          <a:xfrm>
            <a:off x="230188" y="933450"/>
            <a:ext cx="8739187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  If a wave encounters a “</a:t>
            </a:r>
            <a:r>
              <a:rPr lang="en-US" u="sng"/>
              <a:t>denser”,</a:t>
            </a:r>
            <a:r>
              <a:rPr lang="en-US"/>
              <a:t> new medium, or a rigid wall, it gets </a:t>
            </a:r>
            <a:r>
              <a:rPr lang="en-US" u="sng"/>
              <a:t>reflected</a:t>
            </a:r>
            <a:r>
              <a:rPr lang="en-US"/>
              <a:t>.  </a:t>
            </a:r>
          </a:p>
          <a:p>
            <a:pPr>
              <a:spcBef>
                <a:spcPct val="50000"/>
              </a:spcBef>
            </a:pPr>
            <a:r>
              <a:rPr lang="en-US"/>
              <a:t>-  In this case the reflected pulse is </a:t>
            </a:r>
            <a:r>
              <a:rPr lang="en-US" u="sng"/>
              <a:t>inverted</a:t>
            </a:r>
            <a:r>
              <a:rPr lang="en-US"/>
              <a:t> upon reflection</a:t>
            </a:r>
            <a:endParaRPr lang="en-US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5746" name="Picture 2" descr="SE16_14"/>
          <p:cNvPicPr>
            <a:picLocks noChangeAspect="1" noChangeArrowheads="1"/>
          </p:cNvPicPr>
          <p:nvPr/>
        </p:nvPicPr>
        <p:blipFill>
          <a:blip r:embed="rId2" cstate="print">
            <a:lum bright="-24000" contrast="24000"/>
          </a:blip>
          <a:srcRect t="30443" b="27579"/>
          <a:stretch>
            <a:fillRect/>
          </a:stretch>
        </p:blipFill>
        <p:spPr bwMode="auto">
          <a:xfrm>
            <a:off x="508000" y="3271838"/>
            <a:ext cx="8126413" cy="2559050"/>
          </a:xfrm>
          <a:prstGeom prst="rect">
            <a:avLst/>
          </a:prstGeom>
          <a:noFill/>
        </p:spPr>
      </p:pic>
      <p:sp>
        <p:nvSpPr>
          <p:cNvPr id="415748" name="Text Box 4"/>
          <p:cNvSpPr txBox="1">
            <a:spLocks noChangeArrowheads="1"/>
          </p:cNvSpPr>
          <p:nvPr/>
        </p:nvSpPr>
        <p:spPr bwMode="auto">
          <a:xfrm>
            <a:off x="177800" y="158750"/>
            <a:ext cx="6831013" cy="528638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Reflection of a traveling wave on a loose end</a:t>
            </a:r>
          </a:p>
        </p:txBody>
      </p:sp>
      <p:sp>
        <p:nvSpPr>
          <p:cNvPr id="415749" name="Text Box 5"/>
          <p:cNvSpPr txBox="1">
            <a:spLocks noChangeArrowheads="1"/>
          </p:cNvSpPr>
          <p:nvPr/>
        </p:nvSpPr>
        <p:spPr bwMode="auto">
          <a:xfrm>
            <a:off x="203200" y="1162050"/>
            <a:ext cx="818832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  If a wave encounters a “</a:t>
            </a:r>
            <a:r>
              <a:rPr lang="en-US" u="sng"/>
              <a:t>less dense</a:t>
            </a:r>
            <a:r>
              <a:rPr lang="en-US"/>
              <a:t>” medium or an end it also gets </a:t>
            </a:r>
            <a:r>
              <a:rPr lang="en-US" u="sng"/>
              <a:t>reflected</a:t>
            </a:r>
            <a:r>
              <a:rPr lang="en-US"/>
              <a:t>.  </a:t>
            </a:r>
          </a:p>
          <a:p>
            <a:pPr>
              <a:spcBef>
                <a:spcPct val="50000"/>
              </a:spcBef>
            </a:pPr>
            <a:r>
              <a:rPr lang="en-US"/>
              <a:t>-  In this case the reflected pulse is </a:t>
            </a:r>
            <a:r>
              <a:rPr lang="en-US" u="sng"/>
              <a:t>not inverted</a:t>
            </a:r>
            <a:r>
              <a:rPr lang="en-US"/>
              <a:t> upon reflection.</a:t>
            </a:r>
            <a:r>
              <a:rPr lang="en-US" u="sng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6770" name="Picture 2" descr="SE16_15"/>
          <p:cNvPicPr>
            <a:picLocks noChangeAspect="1" noChangeArrowheads="1"/>
          </p:cNvPicPr>
          <p:nvPr/>
        </p:nvPicPr>
        <p:blipFill>
          <a:blip r:embed="rId2" cstate="print">
            <a:lum bright="-24000" contrast="24000"/>
          </a:blip>
          <a:srcRect t="10808" b="6615"/>
          <a:stretch>
            <a:fillRect/>
          </a:stretch>
        </p:blipFill>
        <p:spPr bwMode="auto">
          <a:xfrm>
            <a:off x="1108075" y="2359025"/>
            <a:ext cx="6915150" cy="4283075"/>
          </a:xfrm>
          <a:prstGeom prst="rect">
            <a:avLst/>
          </a:prstGeom>
          <a:noFill/>
        </p:spPr>
      </p:pic>
      <p:sp>
        <p:nvSpPr>
          <p:cNvPr id="416771" name="Text Box 3"/>
          <p:cNvSpPr txBox="1">
            <a:spLocks noChangeArrowheads="1"/>
          </p:cNvSpPr>
          <p:nvPr/>
        </p:nvSpPr>
        <p:spPr bwMode="auto">
          <a:xfrm>
            <a:off x="538163" y="163513"/>
            <a:ext cx="7826375" cy="5286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Transmission:	Light string </a:t>
            </a:r>
            <a:r>
              <a:rPr lang="en-US" sz="2800">
                <a:sym typeface="Wingdings" pitchFamily="2" charset="2"/>
              </a:rPr>
              <a:t> heavier string</a:t>
            </a:r>
            <a:endParaRPr lang="en-US" sz="2800"/>
          </a:p>
        </p:txBody>
      </p:sp>
      <p:sp>
        <p:nvSpPr>
          <p:cNvPr id="416772" name="Text Box 4"/>
          <p:cNvSpPr txBox="1">
            <a:spLocks noChangeArrowheads="1"/>
          </p:cNvSpPr>
          <p:nvPr/>
        </p:nvSpPr>
        <p:spPr bwMode="auto">
          <a:xfrm>
            <a:off x="1022350" y="1155700"/>
            <a:ext cx="65754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transmitted pulse is </a:t>
            </a:r>
            <a:r>
              <a:rPr lang="en-US" u="sng"/>
              <a:t>not inverted</a:t>
            </a:r>
            <a:r>
              <a:rPr lang="en-US"/>
              <a:t>.  </a:t>
            </a:r>
          </a:p>
          <a:p>
            <a:pPr>
              <a:spcBef>
                <a:spcPct val="50000"/>
              </a:spcBef>
            </a:pPr>
            <a:r>
              <a:rPr lang="en-US"/>
              <a:t>The reflected pulse is </a:t>
            </a:r>
            <a:r>
              <a:rPr lang="en-US" u="sng"/>
              <a:t>inverted</a:t>
            </a:r>
            <a:r>
              <a:rPr lang="en-US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7794" name="Picture 2" descr="SE16_16"/>
          <p:cNvPicPr>
            <a:picLocks noChangeAspect="1" noChangeArrowheads="1"/>
          </p:cNvPicPr>
          <p:nvPr/>
        </p:nvPicPr>
        <p:blipFill>
          <a:blip r:embed="rId2" cstate="print">
            <a:lum bright="-30000" contrast="30000"/>
          </a:blip>
          <a:srcRect t="15443" b="11484"/>
          <a:stretch>
            <a:fillRect/>
          </a:stretch>
        </p:blipFill>
        <p:spPr bwMode="auto">
          <a:xfrm>
            <a:off x="546100" y="2300288"/>
            <a:ext cx="8126413" cy="4454525"/>
          </a:xfrm>
          <a:prstGeom prst="rect">
            <a:avLst/>
          </a:prstGeom>
          <a:noFill/>
        </p:spPr>
      </p:pic>
      <p:sp>
        <p:nvSpPr>
          <p:cNvPr id="417796" name="Text Box 4"/>
          <p:cNvSpPr txBox="1">
            <a:spLocks noChangeArrowheads="1"/>
          </p:cNvSpPr>
          <p:nvPr/>
        </p:nvSpPr>
        <p:spPr bwMode="auto">
          <a:xfrm>
            <a:off x="538163" y="163513"/>
            <a:ext cx="7826375" cy="5286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Transmission:	Heavy string </a:t>
            </a:r>
            <a:r>
              <a:rPr lang="en-US" sz="2800">
                <a:sym typeface="Wingdings" pitchFamily="2" charset="2"/>
              </a:rPr>
              <a:t> light sting</a:t>
            </a:r>
            <a:endParaRPr lang="en-US" sz="2800"/>
          </a:p>
        </p:txBody>
      </p:sp>
      <p:sp>
        <p:nvSpPr>
          <p:cNvPr id="417797" name="Text Box 5"/>
          <p:cNvSpPr txBox="1">
            <a:spLocks noChangeArrowheads="1"/>
          </p:cNvSpPr>
          <p:nvPr/>
        </p:nvSpPr>
        <p:spPr bwMode="auto">
          <a:xfrm>
            <a:off x="527050" y="952500"/>
            <a:ext cx="65754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transmitted pulse is </a:t>
            </a:r>
            <a:r>
              <a:rPr lang="en-US" u="sng"/>
              <a:t>not inverted</a:t>
            </a:r>
            <a:r>
              <a:rPr lang="en-US"/>
              <a:t>.  </a:t>
            </a:r>
          </a:p>
          <a:p>
            <a:pPr>
              <a:spcBef>
                <a:spcPct val="50000"/>
              </a:spcBef>
            </a:pPr>
            <a:r>
              <a:rPr lang="en-US"/>
              <a:t>The reflected pulse is </a:t>
            </a:r>
            <a:r>
              <a:rPr lang="en-US" u="sng"/>
              <a:t>not inverted</a:t>
            </a:r>
            <a:r>
              <a:rPr lang="en-US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Text Box 2"/>
          <p:cNvSpPr txBox="1">
            <a:spLocks noChangeArrowheads="1"/>
          </p:cNvSpPr>
          <p:nvPr/>
        </p:nvSpPr>
        <p:spPr bwMode="auto">
          <a:xfrm>
            <a:off x="3316288" y="981075"/>
            <a:ext cx="2500312" cy="6508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Reflection</a:t>
            </a:r>
          </a:p>
        </p:txBody>
      </p:sp>
      <p:sp>
        <p:nvSpPr>
          <p:cNvPr id="427011" name="Text Box 3"/>
          <p:cNvSpPr txBox="1">
            <a:spLocks noChangeArrowheads="1"/>
          </p:cNvSpPr>
          <p:nvPr/>
        </p:nvSpPr>
        <p:spPr bwMode="auto">
          <a:xfrm>
            <a:off x="171450" y="2703513"/>
            <a:ext cx="8820150" cy="210978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wave pulse travels from medium A to medium B:</a:t>
            </a:r>
          </a:p>
          <a:p>
            <a:pPr>
              <a:spcBef>
                <a:spcPct val="50000"/>
              </a:spcBef>
            </a:pPr>
            <a:r>
              <a:rPr lang="en-US"/>
              <a:t>If v</a:t>
            </a:r>
            <a:r>
              <a:rPr lang="en-US" baseline="-25000"/>
              <a:t>A </a:t>
            </a:r>
            <a:r>
              <a:rPr lang="en-US"/>
              <a:t>&gt; v</a:t>
            </a:r>
            <a:r>
              <a:rPr lang="en-US" baseline="-25000"/>
              <a:t>B</a:t>
            </a:r>
            <a:r>
              <a:rPr lang="en-US"/>
              <a:t> (B is denser than A) the pulse is inverted upon reflection</a:t>
            </a:r>
          </a:p>
          <a:p>
            <a:pPr>
              <a:spcBef>
                <a:spcPct val="50000"/>
              </a:spcBef>
            </a:pPr>
            <a:r>
              <a:rPr lang="en-US"/>
              <a:t>If v</a:t>
            </a:r>
            <a:r>
              <a:rPr lang="en-US" baseline="-25000"/>
              <a:t>A </a:t>
            </a:r>
            <a:r>
              <a:rPr lang="en-US"/>
              <a:t>&lt; v</a:t>
            </a:r>
            <a:r>
              <a:rPr lang="en-US" baseline="-25000"/>
              <a:t>B</a:t>
            </a:r>
            <a:r>
              <a:rPr lang="en-US"/>
              <a:t> (A is denser than B) the pulse is not inverted upon reflection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6688"/>
            <a:ext cx="77724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5790"/>
            <a:ext cx="7772400" cy="52197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sz="2800" u="sng" dirty="0"/>
              <a:t>Final exam</a:t>
            </a:r>
          </a:p>
          <a:p>
            <a:pPr lvl="1">
              <a:lnSpc>
                <a:spcPct val="125000"/>
              </a:lnSpc>
            </a:pPr>
            <a:r>
              <a:rPr lang="en-US" sz="2400" dirty="0" smtClean="0"/>
              <a:t>Monday, Dec. 10, </a:t>
            </a:r>
            <a:r>
              <a:rPr lang="en-US" sz="2400" dirty="0" smtClean="0"/>
              <a:t>9:00</a:t>
            </a:r>
            <a:r>
              <a:rPr lang="en-US" sz="2400" dirty="0" smtClean="0"/>
              <a:t> </a:t>
            </a:r>
            <a:r>
              <a:rPr lang="en-US" sz="2400" dirty="0"/>
              <a:t>a</a:t>
            </a:r>
            <a:r>
              <a:rPr lang="en-US" sz="2400" dirty="0" smtClean="0"/>
              <a:t>m </a:t>
            </a:r>
            <a:r>
              <a:rPr lang="en-US" sz="2400" dirty="0" smtClean="0"/>
              <a:t>– </a:t>
            </a:r>
            <a:r>
              <a:rPr lang="en-US" sz="2400" dirty="0" smtClean="0"/>
              <a:t>12:00 </a:t>
            </a:r>
            <a:r>
              <a:rPr lang="en-US" sz="2400" dirty="0" smtClean="0"/>
              <a:t>pm</a:t>
            </a:r>
          </a:p>
          <a:p>
            <a:pPr lvl="1">
              <a:lnSpc>
                <a:spcPct val="125000"/>
              </a:lnSpc>
            </a:pPr>
            <a:r>
              <a:rPr lang="en-US" sz="2400" dirty="0" smtClean="0"/>
              <a:t>No later, alternative date!</a:t>
            </a:r>
          </a:p>
          <a:p>
            <a:pPr lvl="1">
              <a:lnSpc>
                <a:spcPct val="125000"/>
              </a:lnSpc>
            </a:pPr>
            <a:r>
              <a:rPr lang="en-US" sz="2400" dirty="0" smtClean="0"/>
              <a:t>Comprehensive; chapters </a:t>
            </a:r>
            <a:r>
              <a:rPr lang="en-US" sz="2400" dirty="0" smtClean="0"/>
              <a:t>1-19 </a:t>
            </a:r>
            <a:r>
              <a:rPr lang="en-US" sz="2400" dirty="0" smtClean="0"/>
              <a:t>(as far was we get</a:t>
            </a:r>
            <a:r>
              <a:rPr lang="en-US" sz="2400" dirty="0" smtClean="0"/>
              <a:t>), not 11 (Angular Momentum) and 13 (Gravity).</a:t>
            </a:r>
            <a:endParaRPr lang="en-US" sz="2400" dirty="0"/>
          </a:p>
          <a:p>
            <a:pPr lvl="1">
              <a:lnSpc>
                <a:spcPct val="125000"/>
              </a:lnSpc>
            </a:pPr>
            <a:r>
              <a:rPr lang="en-US" sz="2400" dirty="0" smtClean="0"/>
              <a:t>Same </a:t>
            </a:r>
            <a:r>
              <a:rPr lang="en-US" sz="2400" dirty="0"/>
              <a:t>format as </a:t>
            </a:r>
            <a:r>
              <a:rPr lang="en-US" sz="2400" dirty="0" smtClean="0"/>
              <a:t>midterms.</a:t>
            </a:r>
            <a:endParaRPr lang="en-US" sz="2400" dirty="0"/>
          </a:p>
          <a:p>
            <a:pPr lvl="1">
              <a:lnSpc>
                <a:spcPct val="125000"/>
              </a:lnSpc>
            </a:pPr>
            <a:r>
              <a:rPr lang="en-US" sz="2400" dirty="0"/>
              <a:t>Go through all exams and practice exams, HW, in class problems, </a:t>
            </a:r>
            <a:r>
              <a:rPr lang="en-US" sz="2400" dirty="0" smtClean="0"/>
              <a:t>concepts.</a:t>
            </a:r>
          </a:p>
          <a:p>
            <a:pPr lvl="1">
              <a:lnSpc>
                <a:spcPct val="125000"/>
              </a:lnSpc>
            </a:pPr>
            <a:r>
              <a:rPr lang="en-US" sz="2400" dirty="0" smtClean="0"/>
              <a:t>Practice exams for material after midterm 2 will be posted.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Text Box 2"/>
          <p:cNvSpPr txBox="1">
            <a:spLocks noChangeArrowheads="1"/>
          </p:cNvSpPr>
          <p:nvPr/>
        </p:nvSpPr>
        <p:spPr bwMode="auto">
          <a:xfrm>
            <a:off x="314325" y="163513"/>
            <a:ext cx="8443913" cy="2779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dirty="0"/>
              <a:t>Waves</a:t>
            </a:r>
            <a:r>
              <a:rPr lang="en-US" dirty="0"/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 Propagation of a disturbance through a medium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/>
              <a:t>	-  Water waves: Water molecules oscillate </a:t>
            </a:r>
            <a:r>
              <a:rPr lang="en-US" dirty="0" smtClean="0"/>
              <a:t>rotationally</a:t>
            </a: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	-  Sound waves: Air molecules oscillate back and forth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/>
              <a:t>	-  Stadium waves: People move up and down</a:t>
            </a:r>
          </a:p>
        </p:txBody>
      </p:sp>
      <p:sp>
        <p:nvSpPr>
          <p:cNvPr id="399363" name="Text Box 3"/>
          <p:cNvSpPr txBox="1">
            <a:spLocks noChangeArrowheads="1"/>
          </p:cNvSpPr>
          <p:nvPr/>
        </p:nvSpPr>
        <p:spPr bwMode="auto">
          <a:xfrm>
            <a:off x="314325" y="3100388"/>
            <a:ext cx="8443913" cy="2474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u="sng" dirty="0"/>
              <a:t>Requirement for waves (in this chapter):</a:t>
            </a:r>
          </a:p>
          <a:p>
            <a:pPr marL="457200" indent="-457200">
              <a:spcBef>
                <a:spcPct val="50000"/>
              </a:spcBef>
              <a:buFontTx/>
              <a:buAutoNum type="arabicParenBoth"/>
            </a:pPr>
            <a:r>
              <a:rPr lang="en-US" dirty="0"/>
              <a:t>Some source of disturbance</a:t>
            </a:r>
          </a:p>
          <a:p>
            <a:pPr marL="457200" indent="-457200">
              <a:spcBef>
                <a:spcPct val="50000"/>
              </a:spcBef>
              <a:buFontTx/>
              <a:buAutoNum type="arabicParenBoth"/>
            </a:pPr>
            <a:r>
              <a:rPr lang="en-US" dirty="0"/>
              <a:t>A medium that can be disturbed (</a:t>
            </a:r>
            <a:r>
              <a:rPr lang="en-US" u="sng" dirty="0"/>
              <a:t>not</a:t>
            </a:r>
            <a:r>
              <a:rPr lang="en-US" dirty="0"/>
              <a:t> necessary for electromagnetic </a:t>
            </a:r>
            <a:r>
              <a:rPr lang="en-US" dirty="0" smtClean="0"/>
              <a:t>waves, like light)</a:t>
            </a:r>
            <a:endParaRPr lang="en-US" dirty="0"/>
          </a:p>
          <a:p>
            <a:pPr marL="457200" indent="-457200">
              <a:spcBef>
                <a:spcPct val="50000"/>
              </a:spcBef>
              <a:buFontTx/>
              <a:buAutoNum type="arabicParenBoth"/>
            </a:pPr>
            <a:r>
              <a:rPr lang="en-US" dirty="0"/>
              <a:t>A physical connection between particles of medium</a:t>
            </a:r>
          </a:p>
        </p:txBody>
      </p:sp>
      <p:sp>
        <p:nvSpPr>
          <p:cNvPr id="399364" name="Text Box 4"/>
          <p:cNvSpPr txBox="1">
            <a:spLocks noChangeArrowheads="1"/>
          </p:cNvSpPr>
          <p:nvPr/>
        </p:nvSpPr>
        <p:spPr bwMode="auto">
          <a:xfrm>
            <a:off x="2101850" y="6270625"/>
            <a:ext cx="48133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All waves carry (propagate) energy</a:t>
            </a:r>
          </a:p>
        </p:txBody>
      </p:sp>
      <p:sp>
        <p:nvSpPr>
          <p:cNvPr id="399366" name="Rectangle 6"/>
          <p:cNvSpPr>
            <a:spLocks noChangeArrowheads="1"/>
          </p:cNvSpPr>
          <p:nvPr/>
        </p:nvSpPr>
        <p:spPr bwMode="auto">
          <a:xfrm>
            <a:off x="314325" y="5753100"/>
            <a:ext cx="85185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 Leonardo Da Vinci:  “Wave flees the place of its creation, while water [particle] does not”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3458" name="Picture 2" descr="SE16_02"/>
          <p:cNvPicPr>
            <a:picLocks noChangeAspect="1" noChangeArrowheads="1"/>
          </p:cNvPicPr>
          <p:nvPr/>
        </p:nvPicPr>
        <p:blipFill>
          <a:blip r:embed="rId2" cstate="print">
            <a:lum bright="-36000" contrast="36000"/>
          </a:blip>
          <a:srcRect l="25650" t="9921" r="24165" b="8151"/>
          <a:stretch>
            <a:fillRect/>
          </a:stretch>
        </p:blipFill>
        <p:spPr bwMode="auto">
          <a:xfrm>
            <a:off x="185738" y="2006600"/>
            <a:ext cx="3662362" cy="4484688"/>
          </a:xfrm>
          <a:prstGeom prst="rect">
            <a:avLst/>
          </a:prstGeom>
          <a:noFill/>
        </p:spPr>
      </p:pic>
      <p:sp>
        <p:nvSpPr>
          <p:cNvPr id="403459" name="Text Box 3"/>
          <p:cNvSpPr txBox="1">
            <a:spLocks noChangeArrowheads="1"/>
          </p:cNvSpPr>
          <p:nvPr/>
        </p:nvSpPr>
        <p:spPr bwMode="auto">
          <a:xfrm>
            <a:off x="2687638" y="119063"/>
            <a:ext cx="3925887" cy="7112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Traveling waves</a:t>
            </a:r>
          </a:p>
        </p:txBody>
      </p:sp>
      <p:sp>
        <p:nvSpPr>
          <p:cNvPr id="403461" name="Text Box 5"/>
          <p:cNvSpPr txBox="1">
            <a:spLocks noChangeArrowheads="1"/>
          </p:cNvSpPr>
          <p:nvPr/>
        </p:nvSpPr>
        <p:spPr bwMode="auto">
          <a:xfrm>
            <a:off x="274638" y="1284288"/>
            <a:ext cx="3335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/>
              <a:t>Transverse waves:</a:t>
            </a:r>
          </a:p>
        </p:txBody>
      </p:sp>
      <p:sp>
        <p:nvSpPr>
          <p:cNvPr id="403462" name="Rectangle 6"/>
          <p:cNvSpPr>
            <a:spLocks noChangeArrowheads="1"/>
          </p:cNvSpPr>
          <p:nvPr/>
        </p:nvSpPr>
        <p:spPr bwMode="auto">
          <a:xfrm>
            <a:off x="4311650" y="2030413"/>
            <a:ext cx="3652838" cy="2773362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/>
              <a:t>Transverse waves:</a:t>
            </a:r>
          </a:p>
          <a:p>
            <a:pPr>
              <a:spcBef>
                <a:spcPct val="50000"/>
              </a:spcBef>
            </a:pPr>
            <a:r>
              <a:rPr lang="en-US" sz="3200"/>
              <a:t>The particles of the disturbed medium move </a:t>
            </a:r>
            <a:r>
              <a:rPr lang="en-US" sz="3200" i="1" u="sng"/>
              <a:t>perpendicular</a:t>
            </a:r>
            <a:r>
              <a:rPr lang="en-US" sz="3200"/>
              <a:t> to the wave motion</a:t>
            </a:r>
          </a:p>
        </p:txBody>
      </p:sp>
      <p:sp>
        <p:nvSpPr>
          <p:cNvPr id="403463" name="Text Box 7"/>
          <p:cNvSpPr txBox="1">
            <a:spLocks noChangeArrowheads="1"/>
          </p:cNvSpPr>
          <p:nvPr/>
        </p:nvSpPr>
        <p:spPr bwMode="auto">
          <a:xfrm>
            <a:off x="628650" y="2632075"/>
            <a:ext cx="954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particle</a:t>
            </a:r>
          </a:p>
        </p:txBody>
      </p:sp>
      <p:sp>
        <p:nvSpPr>
          <p:cNvPr id="403464" name="Line 8"/>
          <p:cNvSpPr>
            <a:spLocks noChangeShapeType="1"/>
          </p:cNvSpPr>
          <p:nvPr/>
        </p:nvSpPr>
        <p:spPr bwMode="auto">
          <a:xfrm>
            <a:off x="2152650" y="4205288"/>
            <a:ext cx="498475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3465" name="Text Box 9"/>
          <p:cNvSpPr txBox="1">
            <a:spLocks noChangeArrowheads="1"/>
          </p:cNvSpPr>
          <p:nvPr/>
        </p:nvSpPr>
        <p:spPr bwMode="auto">
          <a:xfrm>
            <a:off x="2070100" y="3759200"/>
            <a:ext cx="954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4482" name="Picture 2" descr="SE16_04"/>
          <p:cNvPicPr>
            <a:picLocks noChangeAspect="1" noChangeArrowheads="1"/>
          </p:cNvPicPr>
          <p:nvPr/>
        </p:nvPicPr>
        <p:blipFill>
          <a:blip r:embed="rId2" cstate="print">
            <a:lum bright="-24000" contrast="24000"/>
          </a:blip>
          <a:srcRect t="32631" b="27812"/>
          <a:stretch>
            <a:fillRect/>
          </a:stretch>
        </p:blipFill>
        <p:spPr bwMode="auto">
          <a:xfrm>
            <a:off x="468313" y="4079875"/>
            <a:ext cx="8126412" cy="2411413"/>
          </a:xfrm>
          <a:prstGeom prst="rect">
            <a:avLst/>
          </a:prstGeom>
          <a:noFill/>
        </p:spPr>
      </p:pic>
      <p:sp>
        <p:nvSpPr>
          <p:cNvPr id="404484" name="Text Box 4"/>
          <p:cNvSpPr txBox="1">
            <a:spLocks noChangeArrowheads="1"/>
          </p:cNvSpPr>
          <p:nvPr/>
        </p:nvSpPr>
        <p:spPr bwMode="auto">
          <a:xfrm>
            <a:off x="2687638" y="119063"/>
            <a:ext cx="3925887" cy="7112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Traveling waves</a:t>
            </a:r>
          </a:p>
        </p:txBody>
      </p:sp>
      <p:sp>
        <p:nvSpPr>
          <p:cNvPr id="404485" name="Text Box 5"/>
          <p:cNvSpPr txBox="1">
            <a:spLocks noChangeArrowheads="1"/>
          </p:cNvSpPr>
          <p:nvPr/>
        </p:nvSpPr>
        <p:spPr bwMode="auto">
          <a:xfrm>
            <a:off x="409575" y="2332038"/>
            <a:ext cx="3979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/>
              <a:t>Longitudinal waves:</a:t>
            </a:r>
          </a:p>
        </p:txBody>
      </p:sp>
      <p:sp>
        <p:nvSpPr>
          <p:cNvPr id="404486" name="Rectangle 6"/>
          <p:cNvSpPr>
            <a:spLocks noChangeArrowheads="1"/>
          </p:cNvSpPr>
          <p:nvPr/>
        </p:nvSpPr>
        <p:spPr bwMode="auto">
          <a:xfrm>
            <a:off x="5118100" y="1089025"/>
            <a:ext cx="3652838" cy="2773363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/>
              <a:t>Longitudinal waves:</a:t>
            </a:r>
          </a:p>
          <a:p>
            <a:pPr>
              <a:spcBef>
                <a:spcPct val="50000"/>
              </a:spcBef>
            </a:pPr>
            <a:r>
              <a:rPr lang="en-US" sz="3200"/>
              <a:t>The particles of the disturbed medium move </a:t>
            </a:r>
            <a:r>
              <a:rPr lang="en-US" sz="3200" i="1" u="sng"/>
              <a:t>parallel</a:t>
            </a:r>
            <a:r>
              <a:rPr lang="en-US" sz="3200"/>
              <a:t> to the wave 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Text Box 2"/>
          <p:cNvSpPr txBox="1">
            <a:spLocks noChangeArrowheads="1"/>
          </p:cNvSpPr>
          <p:nvPr/>
        </p:nvSpPr>
        <p:spPr bwMode="auto">
          <a:xfrm>
            <a:off x="261258" y="165100"/>
            <a:ext cx="873683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dirty="0"/>
              <a:t>Examples of waves:</a:t>
            </a:r>
          </a:p>
          <a:p>
            <a:pPr>
              <a:spcBef>
                <a:spcPct val="50000"/>
              </a:spcBef>
            </a:pPr>
            <a:endParaRPr lang="en-US" sz="1600" u="sng" dirty="0"/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dirty="0" smtClean="0"/>
              <a:t>“Bump</a:t>
            </a:r>
            <a:r>
              <a:rPr lang="en-US" dirty="0"/>
              <a:t>” traveling down a rope</a:t>
            </a:r>
            <a:r>
              <a:rPr lang="en-US" dirty="0" smtClean="0"/>
              <a:t>:_______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dirty="0" smtClean="0"/>
              <a:t>Compression </a:t>
            </a:r>
            <a:r>
              <a:rPr lang="en-US" dirty="0"/>
              <a:t>of a slinky</a:t>
            </a:r>
            <a:r>
              <a:rPr lang="en-US" dirty="0" smtClean="0"/>
              <a:t>:____________</a:t>
            </a:r>
            <a:endParaRPr lang="en-US" dirty="0"/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dirty="0" smtClean="0"/>
              <a:t>Sound </a:t>
            </a:r>
            <a:r>
              <a:rPr lang="en-US" dirty="0"/>
              <a:t>waves</a:t>
            </a:r>
            <a:r>
              <a:rPr lang="en-US" dirty="0" smtClean="0"/>
              <a:t>:_____________________</a:t>
            </a:r>
            <a:endParaRPr lang="en-US" dirty="0"/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dirty="0" smtClean="0"/>
              <a:t>“La </a:t>
            </a:r>
            <a:r>
              <a:rPr lang="en-US" dirty="0" err="1"/>
              <a:t>ola</a:t>
            </a:r>
            <a:r>
              <a:rPr lang="en-US" dirty="0"/>
              <a:t>” in a stadium (getting up/sitting down</a:t>
            </a:r>
            <a:r>
              <a:rPr lang="en-US" dirty="0" smtClean="0"/>
              <a:t>):____________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dirty="0" smtClean="0"/>
              <a:t>Water </a:t>
            </a:r>
            <a:r>
              <a:rPr lang="en-US" dirty="0"/>
              <a:t>wave: ____________________________</a:t>
            </a:r>
          </a:p>
        </p:txBody>
      </p:sp>
      <p:pic>
        <p:nvPicPr>
          <p:cNvPr id="425987" name="Picture 3" descr="SE16_05"/>
          <p:cNvPicPr>
            <a:picLocks noChangeAspect="1" noChangeArrowheads="1"/>
          </p:cNvPicPr>
          <p:nvPr/>
        </p:nvPicPr>
        <p:blipFill>
          <a:blip r:embed="rId2" cstate="print">
            <a:lum bright="-24000" contrast="24000"/>
          </a:blip>
          <a:srcRect t="30885" b="26459"/>
          <a:stretch>
            <a:fillRect/>
          </a:stretch>
        </p:blipFill>
        <p:spPr bwMode="auto">
          <a:xfrm>
            <a:off x="522288" y="4257675"/>
            <a:ext cx="8126412" cy="26003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31151" y="126455"/>
            <a:ext cx="2966937" cy="193899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Five </a:t>
            </a:r>
            <a:r>
              <a:rPr lang="en-US" dirty="0" err="1" smtClean="0"/>
              <a:t>i</a:t>
            </a:r>
            <a:r>
              <a:rPr lang="en-US" dirty="0" smtClean="0"/>
              <a:t>-clickers: </a:t>
            </a:r>
          </a:p>
          <a:p>
            <a:r>
              <a:rPr lang="en-US" dirty="0" smtClean="0"/>
              <a:t>A</a:t>
            </a:r>
            <a:r>
              <a:rPr lang="en-US" dirty="0" smtClean="0"/>
              <a:t>:	transverse</a:t>
            </a:r>
          </a:p>
          <a:p>
            <a:r>
              <a:rPr lang="en-US" dirty="0" smtClean="0"/>
              <a:t>B:	longitudinal</a:t>
            </a:r>
          </a:p>
          <a:p>
            <a:r>
              <a:rPr lang="en-US" dirty="0" smtClean="0"/>
              <a:t>C:	rotational</a:t>
            </a:r>
          </a:p>
          <a:p>
            <a:r>
              <a:rPr lang="en-US" dirty="0" smtClean="0"/>
              <a:t>D:	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6530" name="Picture 2" descr="SE16_06"/>
          <p:cNvPicPr>
            <a:picLocks noChangeAspect="1" noChangeArrowheads="1"/>
          </p:cNvPicPr>
          <p:nvPr/>
        </p:nvPicPr>
        <p:blipFill>
          <a:blip r:embed="rId3" cstate="print">
            <a:lum bright="-30000" contrast="30000"/>
          </a:blip>
          <a:srcRect t="24037" b="18983"/>
          <a:stretch>
            <a:fillRect/>
          </a:stretch>
        </p:blipFill>
        <p:spPr bwMode="auto">
          <a:xfrm>
            <a:off x="806450" y="3660775"/>
            <a:ext cx="7345363" cy="3140075"/>
          </a:xfrm>
          <a:prstGeom prst="rect">
            <a:avLst/>
          </a:prstGeom>
          <a:noFill/>
        </p:spPr>
      </p:pic>
      <p:sp>
        <p:nvSpPr>
          <p:cNvPr id="406531" name="Text Box 3"/>
          <p:cNvSpPr txBox="1">
            <a:spLocks noChangeArrowheads="1"/>
          </p:cNvSpPr>
          <p:nvPr/>
        </p:nvSpPr>
        <p:spPr bwMode="auto">
          <a:xfrm>
            <a:off x="165100" y="147638"/>
            <a:ext cx="5970588" cy="588962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One-dimensional traveling waves</a:t>
            </a:r>
          </a:p>
        </p:txBody>
      </p:sp>
      <p:sp>
        <p:nvSpPr>
          <p:cNvPr id="406532" name="Text Box 4"/>
          <p:cNvSpPr txBox="1">
            <a:spLocks noChangeArrowheads="1"/>
          </p:cNvSpPr>
          <p:nvPr/>
        </p:nvSpPr>
        <p:spPr bwMode="auto">
          <a:xfrm>
            <a:off x="165100" y="771525"/>
            <a:ext cx="742156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Consider a pulse moving down a rope.  </a:t>
            </a:r>
          </a:p>
          <a:p>
            <a:pPr>
              <a:spcBef>
                <a:spcPct val="50000"/>
              </a:spcBef>
            </a:pPr>
            <a:r>
              <a:rPr lang="en-US"/>
              <a:t>The pulse moves at a speed v. </a:t>
            </a:r>
          </a:p>
        </p:txBody>
      </p:sp>
      <p:sp>
        <p:nvSpPr>
          <p:cNvPr id="406533" name="Text Box 5"/>
          <p:cNvSpPr txBox="1">
            <a:spLocks noChangeArrowheads="1"/>
          </p:cNvSpPr>
          <p:nvPr/>
        </p:nvSpPr>
        <p:spPr bwMode="auto">
          <a:xfrm>
            <a:off x="287338" y="1808163"/>
            <a:ext cx="6964362" cy="46672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ym typeface="Wingdings" pitchFamily="2" charset="2"/>
              </a:rPr>
              <a:t>  </a:t>
            </a:r>
            <a:r>
              <a:rPr lang="en-US"/>
              <a:t>The displacement y is a function of x and the time t</a:t>
            </a:r>
          </a:p>
        </p:txBody>
      </p:sp>
      <p:sp>
        <p:nvSpPr>
          <p:cNvPr id="406534" name="Text Box 6"/>
          <p:cNvSpPr txBox="1">
            <a:spLocks noChangeArrowheads="1"/>
          </p:cNvSpPr>
          <p:nvPr/>
        </p:nvSpPr>
        <p:spPr bwMode="auto">
          <a:xfrm>
            <a:off x="276225" y="2568575"/>
            <a:ext cx="680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If wave travels to the left:</a:t>
            </a:r>
          </a:p>
        </p:txBody>
      </p:sp>
      <p:graphicFrame>
        <p:nvGraphicFramePr>
          <p:cNvPr id="406535" name="Object 7"/>
          <p:cNvGraphicFramePr>
            <a:graphicFrameLocks noChangeAspect="1"/>
          </p:cNvGraphicFramePr>
          <p:nvPr/>
        </p:nvGraphicFramePr>
        <p:xfrm>
          <a:off x="3851275" y="2566988"/>
          <a:ext cx="205581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54" name="Equation" r:id="rId4" imgW="838080" imgH="203040" progId="Equation.3">
                  <p:embed/>
                </p:oleObj>
              </mc:Choice>
              <mc:Fallback>
                <p:oleObj name="Equation" r:id="rId4" imgW="83808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2566988"/>
                        <a:ext cx="2055813" cy="49847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6536" name="Text Box 8"/>
          <p:cNvSpPr txBox="1">
            <a:spLocks noChangeArrowheads="1"/>
          </p:cNvSpPr>
          <p:nvPr/>
        </p:nvSpPr>
        <p:spPr bwMode="auto">
          <a:xfrm>
            <a:off x="288925" y="3114675"/>
            <a:ext cx="680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If wave travels to the right:</a:t>
            </a:r>
          </a:p>
        </p:txBody>
      </p:sp>
      <p:graphicFrame>
        <p:nvGraphicFramePr>
          <p:cNvPr id="406537" name="Object 9"/>
          <p:cNvGraphicFramePr>
            <a:graphicFrameLocks noChangeAspect="1"/>
          </p:cNvGraphicFramePr>
          <p:nvPr/>
        </p:nvGraphicFramePr>
        <p:xfrm>
          <a:off x="3878263" y="3113088"/>
          <a:ext cx="20256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55" name="Equation" r:id="rId6" imgW="825480" imgH="203040" progId="Equation.3">
                  <p:embed/>
                </p:oleObj>
              </mc:Choice>
              <mc:Fallback>
                <p:oleObj name="Equation" r:id="rId6" imgW="82548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8263" y="3113088"/>
                        <a:ext cx="2025650" cy="49847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6538" name="Line 10"/>
          <p:cNvSpPr>
            <a:spLocks noChangeShapeType="1"/>
          </p:cNvSpPr>
          <p:nvPr/>
        </p:nvSpPr>
        <p:spPr bwMode="auto">
          <a:xfrm>
            <a:off x="238125" y="2452688"/>
            <a:ext cx="85788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0976"/>
            <a:ext cx="7772400" cy="1143000"/>
          </a:xfrm>
          <a:solidFill>
            <a:srgbClr val="FF9999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Stationary sin-function</a:t>
            </a:r>
            <a:endParaRPr lang="en-US" dirty="0"/>
          </a:p>
        </p:txBody>
      </p:sp>
      <p:pic>
        <p:nvPicPr>
          <p:cNvPr id="4433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85" y="1554470"/>
            <a:ext cx="4023815" cy="295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706373"/>
              </p:ext>
            </p:extLst>
          </p:nvPr>
        </p:nvGraphicFramePr>
        <p:xfrm>
          <a:off x="5472754" y="2185164"/>
          <a:ext cx="3176304" cy="1971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401" name="Equation" r:id="rId4" imgW="1104840" imgH="685800" progId="Equation.DSMT4">
                  <p:embed/>
                </p:oleObj>
              </mc:Choice>
              <mc:Fallback>
                <p:oleObj name="Equation" r:id="rId4" imgW="110484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2754" y="2185164"/>
                        <a:ext cx="3176304" cy="197129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6603" y="4899186"/>
            <a:ext cx="85162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ymbol" pitchFamily="18" charset="2"/>
              </a:rPr>
              <a:t>l </a:t>
            </a:r>
            <a:r>
              <a:rPr lang="en-US" sz="3200" dirty="0" smtClean="0"/>
              <a:t>is the wavelength of the wave</a:t>
            </a:r>
          </a:p>
          <a:p>
            <a:r>
              <a:rPr lang="en-US" sz="3200" dirty="0" smtClean="0"/>
              <a:t>k is the wave vector (wave number) of the </a:t>
            </a:r>
            <a:r>
              <a:rPr lang="en-US" sz="3200" dirty="0" smtClean="0"/>
              <a:t>wave</a:t>
            </a:r>
          </a:p>
          <a:p>
            <a:r>
              <a:rPr lang="en-US" dirty="0" smtClean="0"/>
              <a:t>	(Note: This is not the spring constant, k!)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6273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4178" name="Picture 2" descr="SE16_17"/>
          <p:cNvPicPr>
            <a:picLocks noChangeAspect="1" noChangeArrowheads="1"/>
          </p:cNvPicPr>
          <p:nvPr/>
        </p:nvPicPr>
        <p:blipFill>
          <a:blip r:embed="rId2" cstate="print">
            <a:lum bright="-24000" contrast="24000"/>
          </a:blip>
          <a:srcRect l="19379" t="15886" r="20024" b="12787"/>
          <a:stretch>
            <a:fillRect/>
          </a:stretch>
        </p:blipFill>
        <p:spPr bwMode="auto">
          <a:xfrm>
            <a:off x="188913" y="2143125"/>
            <a:ext cx="5156200" cy="4552950"/>
          </a:xfrm>
          <a:prstGeom prst="rect">
            <a:avLst/>
          </a:prstGeom>
          <a:noFill/>
        </p:spPr>
      </p:pic>
      <p:sp>
        <p:nvSpPr>
          <p:cNvPr id="434179" name="Text Box 3"/>
          <p:cNvSpPr txBox="1">
            <a:spLocks noChangeArrowheads="1"/>
          </p:cNvSpPr>
          <p:nvPr/>
        </p:nvSpPr>
        <p:spPr bwMode="auto">
          <a:xfrm>
            <a:off x="481013" y="533400"/>
            <a:ext cx="6670414" cy="707886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/>
              <a:t>Traveling sinusoidal </a:t>
            </a:r>
            <a:r>
              <a:rPr lang="en-US" sz="4000" dirty="0"/>
              <a:t>waves</a:t>
            </a:r>
          </a:p>
        </p:txBody>
      </p:sp>
      <p:sp>
        <p:nvSpPr>
          <p:cNvPr id="434180" name="Text Box 4"/>
          <p:cNvSpPr txBox="1">
            <a:spLocks noChangeArrowheads="1"/>
          </p:cNvSpPr>
          <p:nvPr/>
        </p:nvSpPr>
        <p:spPr bwMode="auto">
          <a:xfrm>
            <a:off x="5634038" y="2501900"/>
            <a:ext cx="32416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Brown curve: </a:t>
            </a:r>
          </a:p>
          <a:p>
            <a:pPr>
              <a:spcBef>
                <a:spcPct val="50000"/>
              </a:spcBef>
            </a:pPr>
            <a:r>
              <a:rPr lang="en-US"/>
              <a:t>Snap shot at time t = 0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 u="sng"/>
              <a:t>Blue curve:</a:t>
            </a:r>
          </a:p>
          <a:p>
            <a:pPr>
              <a:spcBef>
                <a:spcPct val="50000"/>
              </a:spcBef>
            </a:pPr>
            <a:r>
              <a:rPr lang="en-US"/>
              <a:t>Snap shot at later time.  </a:t>
            </a:r>
          </a:p>
        </p:txBody>
      </p:sp>
      <p:sp>
        <p:nvSpPr>
          <p:cNvPr id="434181" name="Freeform 5"/>
          <p:cNvSpPr>
            <a:spLocks/>
          </p:cNvSpPr>
          <p:nvPr/>
        </p:nvSpPr>
        <p:spPr bwMode="auto">
          <a:xfrm>
            <a:off x="4243388" y="2693988"/>
            <a:ext cx="1381125" cy="801687"/>
          </a:xfrm>
          <a:custGeom>
            <a:avLst/>
            <a:gdLst/>
            <a:ahLst/>
            <a:cxnLst>
              <a:cxn ang="0">
                <a:pos x="1596" y="14"/>
              </a:cxn>
              <a:cxn ang="0">
                <a:pos x="793" y="42"/>
              </a:cxn>
              <a:cxn ang="0">
                <a:pos x="1029" y="269"/>
              </a:cxn>
              <a:cxn ang="0">
                <a:pos x="0" y="373"/>
              </a:cxn>
            </a:cxnLst>
            <a:rect l="0" t="0" r="r" b="b"/>
            <a:pathLst>
              <a:path w="1596" h="373">
                <a:moveTo>
                  <a:pt x="1596" y="14"/>
                </a:moveTo>
                <a:cubicBezTo>
                  <a:pt x="1241" y="7"/>
                  <a:pt x="887" y="0"/>
                  <a:pt x="793" y="42"/>
                </a:cubicBezTo>
                <a:cubicBezTo>
                  <a:pt x="699" y="84"/>
                  <a:pt x="1161" y="214"/>
                  <a:pt x="1029" y="269"/>
                </a:cubicBezTo>
                <a:cubicBezTo>
                  <a:pt x="897" y="324"/>
                  <a:pt x="448" y="348"/>
                  <a:pt x="0" y="373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4182" name="Freeform 6"/>
          <p:cNvSpPr>
            <a:spLocks/>
          </p:cNvSpPr>
          <p:nvPr/>
        </p:nvSpPr>
        <p:spPr bwMode="auto">
          <a:xfrm>
            <a:off x="4032250" y="4359275"/>
            <a:ext cx="1514475" cy="534988"/>
          </a:xfrm>
          <a:custGeom>
            <a:avLst/>
            <a:gdLst/>
            <a:ahLst/>
            <a:cxnLst>
              <a:cxn ang="0">
                <a:pos x="1048" y="27"/>
              </a:cxn>
              <a:cxn ang="0">
                <a:pos x="774" y="46"/>
              </a:cxn>
              <a:cxn ang="0">
                <a:pos x="690" y="301"/>
              </a:cxn>
              <a:cxn ang="0">
                <a:pos x="0" y="263"/>
              </a:cxn>
            </a:cxnLst>
            <a:rect l="0" t="0" r="r" b="b"/>
            <a:pathLst>
              <a:path w="1048" h="337">
                <a:moveTo>
                  <a:pt x="1048" y="27"/>
                </a:moveTo>
                <a:cubicBezTo>
                  <a:pt x="1002" y="30"/>
                  <a:pt x="834" y="0"/>
                  <a:pt x="774" y="46"/>
                </a:cubicBezTo>
                <a:cubicBezTo>
                  <a:pt x="714" y="92"/>
                  <a:pt x="819" y="265"/>
                  <a:pt x="690" y="301"/>
                </a:cubicBezTo>
                <a:cubicBezTo>
                  <a:pt x="561" y="337"/>
                  <a:pt x="144" y="271"/>
                  <a:pt x="0" y="263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190202</TotalTime>
  <Words>780</Words>
  <Application>Microsoft Office PowerPoint</Application>
  <PresentationFormat>On-screen Show (4:3)</PresentationFormat>
  <Paragraphs>109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Symbol</vt:lpstr>
      <vt:lpstr>Times New Roman</vt:lpstr>
      <vt:lpstr>Wingdings</vt:lpstr>
      <vt:lpstr>Default Design</vt:lpstr>
      <vt:lpstr>Equation</vt:lpstr>
      <vt:lpstr>PowerPoint Presentation</vt:lpstr>
      <vt:lpstr>Announcements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Stationary sin-function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</dc:creator>
  <cp:lastModifiedBy>Guthold, Martin</cp:lastModifiedBy>
  <cp:revision>275</cp:revision>
  <cp:lastPrinted>2018-11-27T16:49:25Z</cp:lastPrinted>
  <dcterms:created xsi:type="dcterms:W3CDTF">2001-09-11T22:22:56Z</dcterms:created>
  <dcterms:modified xsi:type="dcterms:W3CDTF">2018-11-27T18:51:50Z</dcterms:modified>
</cp:coreProperties>
</file>