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430" r:id="rId2"/>
    <p:sldId id="431" r:id="rId3"/>
    <p:sldId id="459" r:id="rId4"/>
    <p:sldId id="432" r:id="rId5"/>
    <p:sldId id="433" r:id="rId6"/>
    <p:sldId id="435" r:id="rId7"/>
    <p:sldId id="434" r:id="rId8"/>
    <p:sldId id="460" r:id="rId9"/>
    <p:sldId id="437" r:id="rId10"/>
    <p:sldId id="458" r:id="rId11"/>
    <p:sldId id="451" r:id="rId12"/>
    <p:sldId id="452" r:id="rId13"/>
    <p:sldId id="441" r:id="rId14"/>
    <p:sldId id="453" r:id="rId15"/>
    <p:sldId id="444" r:id="rId16"/>
    <p:sldId id="443" r:id="rId17"/>
    <p:sldId id="445" r:id="rId18"/>
    <p:sldId id="447" r:id="rId19"/>
    <p:sldId id="454" r:id="rId20"/>
    <p:sldId id="455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FFFF99"/>
    <a:srgbClr val="0000CC"/>
    <a:srgbClr val="3399FF"/>
    <a:srgbClr val="CC9900"/>
    <a:srgbClr val="CCFF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17" autoAdjust="0"/>
  </p:normalViewPr>
  <p:slideViewPr>
    <p:cSldViewPr snapToGrid="0">
      <p:cViewPr varScale="1">
        <p:scale>
          <a:sx n="50" d="100"/>
          <a:sy n="50" d="100"/>
        </p:scale>
        <p:origin x="4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2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9" rIns="91055" bIns="45529" numCol="1" anchor="t" anchorCtr="0" compatLnSpc="1">
            <a:prstTxWarp prst="textNoShape">
              <a:avLst/>
            </a:prstTxWarp>
          </a:bodyPr>
          <a:lstStyle>
            <a:lvl1pPr defTabSz="911109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9" rIns="91055" bIns="45529" numCol="1" anchor="t" anchorCtr="0" compatLnSpc="1">
            <a:prstTxWarp prst="textNoShape">
              <a:avLst/>
            </a:prstTxWarp>
          </a:bodyPr>
          <a:lstStyle>
            <a:lvl1pPr algn="r" defTabSz="911109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9" rIns="91055" bIns="45529" numCol="1" anchor="b" anchorCtr="0" compatLnSpc="1">
            <a:prstTxWarp prst="textNoShape">
              <a:avLst/>
            </a:prstTxWarp>
          </a:bodyPr>
          <a:lstStyle>
            <a:lvl1pPr defTabSz="911109"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9" rIns="91055" bIns="45529" numCol="1" anchor="b" anchorCtr="0" compatLnSpc="1">
            <a:prstTxWarp prst="textNoShape">
              <a:avLst/>
            </a:prstTxWarp>
          </a:bodyPr>
          <a:lstStyle>
            <a:lvl1pPr algn="r" defTabSz="911109">
              <a:defRPr sz="1200"/>
            </a:lvl1pPr>
          </a:lstStyle>
          <a:p>
            <a:fld id="{C2A9E2B6-9661-440E-BBEB-B3AF43823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3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D045-36B5-4E92-AB09-E871DB6FB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6D3D-79B4-43F5-9A23-20BC8DECD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746A7-2043-401D-AEDE-DF93BF026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6E616-5C5D-416A-A5AB-54C110DA2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22EF-3086-4FE7-9A9A-78800750B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48D48-860C-4D43-B88B-584BCC8A5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30634-B01D-4A03-B44F-8D9730EF2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A85BC-52FA-4C4B-B4AA-FC83A13C8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63F45-9FD7-4624-9596-2A82CD67E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B1A85-4A37-41CD-8CEA-C7AB97C58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6E5B-577D-4CFB-B2D3-54CB85EE8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ADFAF5-4B85-4007-B883-EDBC4F311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2.jpe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239713" y="2924175"/>
            <a:ext cx="4534306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We’ll </a:t>
            </a:r>
            <a:r>
              <a:rPr lang="en-US" dirty="0"/>
              <a:t>deal mainly with </a:t>
            </a:r>
            <a:r>
              <a:rPr lang="en-US" u="sng" dirty="0"/>
              <a:t>simple harmonic</a:t>
            </a:r>
            <a:r>
              <a:rPr lang="en-US" dirty="0"/>
              <a:t> oscillations where the position of the object is specified by a </a:t>
            </a:r>
            <a:r>
              <a:rPr lang="en-US" u="sng" dirty="0"/>
              <a:t>sinusoidal</a:t>
            </a:r>
            <a:r>
              <a:rPr lang="en-US" dirty="0"/>
              <a:t> function. </a:t>
            </a:r>
            <a:endParaRPr lang="en-US" dirty="0" smtClean="0"/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Mass on a spring</a:t>
            </a: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Energy</a:t>
            </a: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 smtClean="0"/>
              <a:t>Pendulum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84225" y="112713"/>
            <a:ext cx="7099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/>
              <a:t>Chapter 15:  Oscillatory motion</a:t>
            </a:r>
            <a:endParaRPr lang="en-US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12725" y="679450"/>
            <a:ext cx="8759825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Reading assignment: 	Chapter 15.1 to 15.5; 15.6 &amp; 15.7 cursory 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/>
              <a:t>Homework 15 (due Wednesday, Nov. 28):  QQ1, QQ2, QQ3, QQ4, QQ6, OQ1, OQ5, OQ7, OQ8, OQ10, OQ17</a:t>
            </a:r>
            <a:r>
              <a:rPr lang="en-US" smtClean="0"/>
              <a:t>, </a:t>
            </a:r>
            <a:r>
              <a:rPr lang="en-US" smtClean="0"/>
              <a:t>AE1, </a:t>
            </a:r>
            <a:r>
              <a:rPr lang="en-US" dirty="0" smtClean="0"/>
              <a:t>4, 5, 8, 9, 19, 22, 27</a:t>
            </a:r>
            <a:r>
              <a:rPr lang="en-US" smtClean="0"/>
              <a:t>, </a:t>
            </a:r>
            <a:r>
              <a:rPr lang="en-US" smtClean="0"/>
              <a:t>35, </a:t>
            </a:r>
            <a:r>
              <a:rPr lang="en-US" dirty="0" smtClean="0"/>
              <a:t>46 (plus chapter 14, problem 42). </a:t>
            </a:r>
            <a:endParaRPr lang="en-US" dirty="0"/>
          </a:p>
        </p:txBody>
      </p:sp>
      <p:pic>
        <p:nvPicPr>
          <p:cNvPr id="306181" name="Picture 5" descr="SE13_03B"/>
          <p:cNvPicPr>
            <a:picLocks noChangeAspect="1" noChangeArrowheads="1"/>
          </p:cNvPicPr>
          <p:nvPr/>
        </p:nvPicPr>
        <p:blipFill>
          <a:blip r:embed="rId2" cstate="print">
            <a:lum bright="-24000" contrast="24000"/>
          </a:blip>
          <a:srcRect l="18539" t="23802" r="18362" b="25807"/>
          <a:stretch>
            <a:fillRect/>
          </a:stretch>
        </p:blipFill>
        <p:spPr bwMode="auto">
          <a:xfrm>
            <a:off x="5294313" y="2764680"/>
            <a:ext cx="3522662" cy="211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3025" y="85725"/>
            <a:ext cx="2701925" cy="9255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i-clicker-1 &amp; 2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58738" y="1184338"/>
            <a:ext cx="8986837" cy="56323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/>
              <a:t>You’re standing at the end of a </a:t>
            </a:r>
            <a:r>
              <a:rPr lang="en-US" sz="2000" dirty="0" smtClean="0"/>
              <a:t>springboard (</a:t>
            </a:r>
            <a:r>
              <a:rPr lang="en-US" sz="2000" dirty="0" err="1" smtClean="0"/>
              <a:t>obey’s</a:t>
            </a:r>
            <a:r>
              <a:rPr lang="en-US" sz="2000" dirty="0" smtClean="0"/>
              <a:t> Hooke’s law, like a spring), </a:t>
            </a:r>
            <a:r>
              <a:rPr lang="en-US" sz="2000" dirty="0"/>
              <a:t>bouncing gently up and down without leaving the board’s </a:t>
            </a:r>
            <a:r>
              <a:rPr lang="en-US" sz="2000" dirty="0" smtClean="0"/>
              <a:t>surface (performing simple harmonic motion). </a:t>
            </a:r>
            <a:r>
              <a:rPr lang="en-US" sz="2000" dirty="0"/>
              <a:t>If you bounce harder (larger amplitude), the </a:t>
            </a:r>
            <a:r>
              <a:rPr lang="en-US" sz="2000" dirty="0" smtClean="0"/>
              <a:t>time, T, </a:t>
            </a:r>
            <a:r>
              <a:rPr lang="en-US" sz="2000" dirty="0"/>
              <a:t>it takes for each bounce </a:t>
            </a:r>
            <a:r>
              <a:rPr lang="en-US" sz="2000" dirty="0" smtClean="0"/>
              <a:t>will</a:t>
            </a:r>
            <a:endParaRPr lang="en-US" sz="2000" dirty="0"/>
          </a:p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lphaUcPeriod"/>
              <a:defRPr/>
            </a:pPr>
            <a:r>
              <a:rPr lang="en-US" sz="2000" dirty="0"/>
              <a:t>become shorter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lphaUcPeriod"/>
              <a:defRPr/>
            </a:pPr>
            <a:r>
              <a:rPr lang="en-US" sz="2000" dirty="0"/>
              <a:t>become longer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Tx/>
              <a:buAutoNum type="alphaUcPeriod"/>
              <a:defRPr/>
            </a:pPr>
            <a:r>
              <a:rPr lang="en-US" sz="2000" dirty="0"/>
              <a:t>remain the same</a:t>
            </a:r>
          </a:p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/>
          </a:p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 smtClean="0"/>
          </a:p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 smtClean="0"/>
          </a:p>
          <a:p>
            <a:pPr marL="50800" indent="-50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dirty="0" smtClean="0"/>
              <a:t>How </a:t>
            </a:r>
            <a:r>
              <a:rPr lang="en-US" sz="2000" dirty="0"/>
              <a:t>about if your friend walks up and bounces with you?  </a:t>
            </a:r>
          </a:p>
        </p:txBody>
      </p:sp>
      <p:pic>
        <p:nvPicPr>
          <p:cNvPr id="7172" name="Picture 4" descr="C:\tempie\Temporary Internet Files\Content.IE5\KJ4FJN6H\MPj043133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138" y="3095281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Text Box 3"/>
          <p:cNvSpPr txBox="1">
            <a:spLocks noChangeArrowheads="1"/>
          </p:cNvSpPr>
          <p:nvPr/>
        </p:nvSpPr>
        <p:spPr bwMode="auto">
          <a:xfrm>
            <a:off x="161925" y="1205230"/>
            <a:ext cx="4841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A </a:t>
            </a:r>
            <a:r>
              <a:rPr lang="en-US" dirty="0"/>
              <a:t>mass oscillates with an amplitude of 4.00 m, a frequency of 0.5 Hz and a phase angle of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/4.  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dirty="0"/>
              <a:t>What is the period T?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dirty="0"/>
              <a:t>Write an equation for the displacement of the particle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dirty="0" smtClean="0"/>
              <a:t>Determine the position, velocity and acceleration of the object at time t = 1.00s. 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endParaRPr lang="en-US" dirty="0"/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542925" y="163513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Black board example 15.1</a:t>
            </a:r>
          </a:p>
        </p:txBody>
      </p:sp>
      <p:pic>
        <p:nvPicPr>
          <p:cNvPr id="327685" name="Picture 5" descr="SE13_05"/>
          <p:cNvPicPr>
            <a:picLocks noChangeAspect="1" noChangeArrowheads="1"/>
          </p:cNvPicPr>
          <p:nvPr/>
        </p:nvPicPr>
        <p:blipFill>
          <a:blip r:embed="rId2" cstate="print"/>
          <a:srcRect l="29636" t="11015" r="21840" b="6406"/>
          <a:stretch>
            <a:fillRect/>
          </a:stretch>
        </p:blipFill>
        <p:spPr bwMode="auto">
          <a:xfrm>
            <a:off x="5200650" y="0"/>
            <a:ext cx="3943350" cy="5033963"/>
          </a:xfrm>
          <a:prstGeom prst="rect">
            <a:avLst/>
          </a:prstGeom>
          <a:noFill/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61925" y="5286693"/>
            <a:ext cx="8688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(d)  </a:t>
            </a:r>
            <a:r>
              <a:rPr lang="en-US" dirty="0"/>
              <a:t>Calculate the maximum velocity and acceleration of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215900" y="1865095"/>
            <a:ext cx="52584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spring stretches by 3.90 cm when a 10.0 g mass is hung from it. A 25.0 g mass attached to this spring oscillates in simple harmonic motion.    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479425" y="306388"/>
            <a:ext cx="4056063" cy="1169551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Black board example </a:t>
            </a:r>
            <a:r>
              <a:rPr lang="en-US" sz="2800" dirty="0" smtClean="0"/>
              <a:t>15.2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 err="1" smtClean="0"/>
              <a:t>i</a:t>
            </a:r>
            <a:r>
              <a:rPr lang="en-US" sz="2800" dirty="0" smtClean="0"/>
              <a:t>-clicker 3 &amp; 4</a:t>
            </a:r>
            <a:endParaRPr lang="en-US" sz="2800" dirty="0"/>
          </a:p>
        </p:txBody>
      </p:sp>
      <p:pic>
        <p:nvPicPr>
          <p:cNvPr id="328709" name="Picture 5" descr="SE13_05"/>
          <p:cNvPicPr>
            <a:picLocks noChangeAspect="1" noChangeArrowheads="1"/>
          </p:cNvPicPr>
          <p:nvPr/>
        </p:nvPicPr>
        <p:blipFill>
          <a:blip r:embed="rId2" cstate="print"/>
          <a:srcRect l="29636" t="11015" r="21840" b="6406"/>
          <a:stretch>
            <a:fillRect/>
          </a:stretch>
        </p:blipFill>
        <p:spPr bwMode="auto">
          <a:xfrm>
            <a:off x="5789779" y="306388"/>
            <a:ext cx="2782405" cy="3551935"/>
          </a:xfrm>
          <a:prstGeom prst="rect">
            <a:avLst/>
          </a:prstGeom>
          <a:noFill/>
        </p:spPr>
      </p:pic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215900" y="4012451"/>
            <a:ext cx="89281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dirty="0"/>
              <a:t>Calculate the period of the motion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ct val="50000"/>
              </a:spcBef>
              <a:buAutoNum type="alphaUcParenR"/>
            </a:pPr>
            <a:r>
              <a:rPr lang="en-US" dirty="0" smtClean="0"/>
              <a:t>0.63 s</a:t>
            </a:r>
            <a:r>
              <a:rPr lang="en-US" dirty="0"/>
              <a:t>	B)  </a:t>
            </a:r>
            <a:r>
              <a:rPr lang="en-US" dirty="0" smtClean="0"/>
              <a:t>1.00 s</a:t>
            </a:r>
            <a:r>
              <a:rPr lang="en-US" dirty="0"/>
              <a:t>	C)  1.43 s	D)  </a:t>
            </a:r>
            <a:r>
              <a:rPr lang="en-US" dirty="0" smtClean="0"/>
              <a:t>2.44 s</a:t>
            </a:r>
            <a:r>
              <a:rPr lang="en-US" dirty="0"/>
              <a:t>	E) </a:t>
            </a:r>
            <a:r>
              <a:rPr lang="en-US" dirty="0" smtClean="0"/>
              <a:t>3.14 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(b)  Calculate </a:t>
            </a:r>
            <a:r>
              <a:rPr lang="en-US" u="sng" dirty="0" smtClean="0"/>
              <a:t>frequency</a:t>
            </a:r>
            <a:r>
              <a:rPr lang="en-US" dirty="0" smtClean="0"/>
              <a:t> of the motion.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/>
              <a:t>A) 1.00 Hz	B)  1.21 Hz	C)  1.43 Hz	D)  1.50 Hz	E) 1.59 Hz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241300" y="768350"/>
            <a:ext cx="8620125" cy="27289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442" name="Picture 2" descr="SE13_09"/>
          <p:cNvPicPr>
            <a:picLocks noChangeAspect="1" noChangeArrowheads="1"/>
          </p:cNvPicPr>
          <p:nvPr/>
        </p:nvPicPr>
        <p:blipFill>
          <a:blip r:embed="rId3" cstate="print">
            <a:lum bright="-36000" contrast="36000"/>
          </a:blip>
          <a:srcRect l="2306" t="13881" r="2989" b="17656"/>
          <a:stretch>
            <a:fillRect/>
          </a:stretch>
        </p:blipFill>
        <p:spPr bwMode="auto">
          <a:xfrm>
            <a:off x="1774825" y="3563938"/>
            <a:ext cx="5892800" cy="3195637"/>
          </a:xfrm>
          <a:prstGeom prst="rect">
            <a:avLst/>
          </a:prstGeom>
          <a:noFill/>
        </p:spPr>
      </p:pic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3171825" y="820738"/>
          <a:ext cx="44100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4" name="Equation" r:id="rId4" imgW="2158920" imgH="393480" progId="Equation.3">
                  <p:embed/>
                </p:oleObj>
              </mc:Choice>
              <mc:Fallback>
                <p:oleObj name="Equation" r:id="rId4" imgW="21589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820738"/>
                        <a:ext cx="4410075" cy="80327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4" name="Object 4"/>
          <p:cNvGraphicFramePr>
            <a:graphicFrameLocks noChangeAspect="1"/>
          </p:cNvGraphicFramePr>
          <p:nvPr/>
        </p:nvGraphicFramePr>
        <p:xfrm>
          <a:off x="3171825" y="1749425"/>
          <a:ext cx="38528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5" name="Equation" r:id="rId6" imgW="1904760" imgH="393480" progId="Equation.3">
                  <p:embed/>
                </p:oleObj>
              </mc:Choice>
              <mc:Fallback>
                <p:oleObj name="Equation" r:id="rId6" imgW="19047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749425"/>
                        <a:ext cx="3852863" cy="7953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5" name="Object 5"/>
          <p:cNvGraphicFramePr>
            <a:graphicFrameLocks noChangeAspect="1"/>
          </p:cNvGraphicFramePr>
          <p:nvPr/>
        </p:nvGraphicFramePr>
        <p:xfrm>
          <a:off x="3171825" y="2655888"/>
          <a:ext cx="52927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6" name="Equation" r:id="rId8" imgW="2616120" imgH="393480" progId="Equation.3">
                  <p:embed/>
                </p:oleObj>
              </mc:Choice>
              <mc:Fallback>
                <p:oleObj name="Equation" r:id="rId8" imgW="2616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655888"/>
                        <a:ext cx="5292725" cy="79533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2079625" y="92075"/>
            <a:ext cx="5327650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Energy of </a:t>
            </a:r>
            <a:r>
              <a:rPr lang="en-US" sz="3200" dirty="0" smtClean="0"/>
              <a:t>a harmonic </a:t>
            </a:r>
            <a:r>
              <a:rPr lang="en-US" sz="3200" dirty="0"/>
              <a:t>oscillator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681038" y="1017588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Kinetic energy: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681038" y="1916113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Potential energy: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681038" y="2849563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Total energy: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90488" y="1020763"/>
            <a:ext cx="40592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0.200 kg mass is attached to a spring and undergoes simple harmonic motion with a period of 0.250 s. The total energy of the system is 2.00 J. 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238125" y="166688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Black board example 15.3</a:t>
            </a:r>
          </a:p>
        </p:txBody>
      </p:sp>
      <p:pic>
        <p:nvPicPr>
          <p:cNvPr id="329734" name="Picture 6" descr="SE13_06"/>
          <p:cNvPicPr>
            <a:picLocks noChangeAspect="1" noChangeArrowheads="1"/>
          </p:cNvPicPr>
          <p:nvPr/>
        </p:nvPicPr>
        <p:blipFill>
          <a:blip r:embed="rId2" cstate="print">
            <a:lum bright="-24000" contrast="24000"/>
          </a:blip>
          <a:srcRect l="4387" t="34193" r="33920" b="29114"/>
          <a:stretch>
            <a:fillRect/>
          </a:stretch>
        </p:blipFill>
        <p:spPr bwMode="auto">
          <a:xfrm>
            <a:off x="4318000" y="1046163"/>
            <a:ext cx="4775200" cy="2130425"/>
          </a:xfrm>
          <a:prstGeom prst="rect">
            <a:avLst/>
          </a:prstGeom>
          <a:noFill/>
        </p:spPr>
      </p:pic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77788" y="3497263"/>
            <a:ext cx="8990012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What is the force constant of the spring?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What is the amplitude of the motion?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What is the velocity of the mass when the displacement is 8.00 cm?</a:t>
            </a:r>
          </a:p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/>
              <a:t>What is the kinetic and potential energy of the system when the displacement is 8.00 cm?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SE13_13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26314" t="9271" r="25806" b="6380"/>
          <a:stretch>
            <a:fillRect/>
          </a:stretch>
        </p:blipFill>
        <p:spPr bwMode="auto">
          <a:xfrm>
            <a:off x="5176838" y="79375"/>
            <a:ext cx="3890962" cy="5141913"/>
          </a:xfrm>
          <a:prstGeom prst="rect">
            <a:avLst/>
          </a:prstGeom>
          <a:noFill/>
        </p:spPr>
      </p:pic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534988" y="266700"/>
            <a:ext cx="3309937" cy="107632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The physical pendulum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525463" y="1905000"/>
          <a:ext cx="3378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4" name="Equation" r:id="rId4" imgW="1244520" imgH="469800" progId="Equation.3">
                  <p:embed/>
                </p:oleObj>
              </mc:Choice>
              <mc:Fallback>
                <p:oleObj name="Equation" r:id="rId4" imgW="124452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905000"/>
                        <a:ext cx="3378200" cy="127476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365124" y="3368675"/>
            <a:ext cx="41116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For small </a:t>
            </a:r>
            <a:r>
              <a:rPr lang="en-US" sz="2000" dirty="0" smtClean="0"/>
              <a:t>angles (less </a:t>
            </a:r>
            <a:r>
              <a:rPr lang="en-US" sz="2000" dirty="0"/>
              <a:t>than about 10</a:t>
            </a:r>
            <a:r>
              <a:rPr lang="en-US" sz="2000" dirty="0" smtClean="0">
                <a:cs typeface="Times New Roman" pitchFamily="18" charset="0"/>
              </a:rPr>
              <a:t>°)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cs typeface="Times New Roman" pitchFamily="18" charset="0"/>
              </a:rPr>
              <a:t>Small angle approximation:  </a:t>
            </a:r>
            <a:r>
              <a:rPr lang="en-US" sz="2000" dirty="0" err="1" smtClean="0">
                <a:cs typeface="Times New Roman" pitchFamily="18" charset="0"/>
              </a:rPr>
              <a:t>sin</a:t>
            </a:r>
            <a:r>
              <a:rPr lang="en-US" sz="2000" dirty="0" err="1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dirty="0" smtClean="0">
                <a:cs typeface="Times New Roman" pitchFamily="18" charset="0"/>
              </a:rPr>
              <a:t> ~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q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417513" y="4643438"/>
            <a:ext cx="791686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I… moment of </a:t>
            </a:r>
            <a:r>
              <a:rPr lang="en-US" sz="1800" dirty="0" err="1"/>
              <a:t>interia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dirty="0"/>
              <a:t>m… mass of object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g… acceleration due to gravity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d… distance from pivot point to center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SE13_12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25826" t="13672" r="21352" b="7500"/>
          <a:stretch>
            <a:fillRect/>
          </a:stretch>
        </p:blipFill>
        <p:spPr bwMode="auto">
          <a:xfrm>
            <a:off x="4572000" y="330200"/>
            <a:ext cx="4292600" cy="4805363"/>
          </a:xfrm>
          <a:prstGeom prst="rect">
            <a:avLst/>
          </a:prstGeom>
          <a:noFill/>
        </p:spPr>
      </p:pic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534988" y="266700"/>
            <a:ext cx="3309937" cy="1563688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The (mathematical) pendulum </a:t>
            </a:r>
            <a:r>
              <a:rPr lang="en-US" sz="1200"/>
              <a:t>(point mass)</a:t>
            </a:r>
          </a:p>
        </p:txBody>
      </p:sp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784225" y="2070100"/>
          <a:ext cx="286067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0" name="Equation" r:id="rId4" imgW="1054080" imgH="469800" progId="Equation.3">
                  <p:embed/>
                </p:oleObj>
              </mc:Choice>
              <mc:Fallback>
                <p:oleObj name="Equation" r:id="rId4" imgW="105408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070100"/>
                        <a:ext cx="2860675" cy="127476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631825" y="3482975"/>
            <a:ext cx="3443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small motion (less than about 10</a:t>
            </a:r>
            <a:r>
              <a:rPr lang="en-US">
                <a:cs typeface="Times New Roman" pitchFamily="18" charset="0"/>
              </a:rPr>
              <a:t>°).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38125" y="166688"/>
            <a:ext cx="4056063" cy="52863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Black board example 15.4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53291" y="979632"/>
            <a:ext cx="5756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Find the period of a </a:t>
            </a:r>
            <a:r>
              <a:rPr lang="en-US" sz="2000" dirty="0" smtClean="0"/>
              <a:t>tennis ball swinging on a 4 m</a:t>
            </a:r>
            <a:r>
              <a:rPr lang="en-US" sz="2000" dirty="0"/>
              <a:t>) long </a:t>
            </a:r>
            <a:r>
              <a:rPr lang="en-US" sz="2000" dirty="0" smtClean="0"/>
              <a:t>string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09156" y="2101468"/>
            <a:ext cx="5611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A) 2.0 s	B)  2.2 s	C)  3.0 s	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/>
              <a:t>D)  3.4 s	E) 4.0 s 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1336" y="3688773"/>
            <a:ext cx="8645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S13_18AB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t="10469" b="16197"/>
          <a:stretch>
            <a:fillRect/>
          </a:stretch>
        </p:blipFill>
        <p:spPr bwMode="auto">
          <a:xfrm>
            <a:off x="508000" y="2335213"/>
            <a:ext cx="8126413" cy="4470400"/>
          </a:xfrm>
          <a:prstGeom prst="rect">
            <a:avLst/>
          </a:prstGeom>
          <a:noFill/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0" y="109538"/>
            <a:ext cx="9144000" cy="5889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Simple harmonic motion and uniform circular motion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966788" y="874713"/>
          <a:ext cx="6604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3" name="Equation" r:id="rId4" imgW="2489040" imgH="203040" progId="Equation.3">
                  <p:embed/>
                </p:oleObj>
              </mc:Choice>
              <mc:Fallback>
                <p:oleObj name="Equation" r:id="rId4" imgW="24890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874713"/>
                        <a:ext cx="6604000" cy="5397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0" name="Object 6"/>
          <p:cNvGraphicFramePr>
            <a:graphicFrameLocks noChangeAspect="1"/>
          </p:cNvGraphicFramePr>
          <p:nvPr/>
        </p:nvGraphicFramePr>
        <p:xfrm>
          <a:off x="950913" y="1647825"/>
          <a:ext cx="66500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4" name="Equation" r:id="rId6" imgW="2450880" imgH="203040" progId="Equation.3">
                  <p:embed/>
                </p:oleObj>
              </mc:Choice>
              <mc:Fallback>
                <p:oleObj name="Equation" r:id="rId6" imgW="24508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1647825"/>
                        <a:ext cx="6650037" cy="5397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 descr="F16_16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047750" y="3777571"/>
            <a:ext cx="6784975" cy="3036887"/>
          </a:xfrm>
          <a:prstGeom prst="rect">
            <a:avLst/>
          </a:prstGeom>
          <a:noFill/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14313" y="196850"/>
            <a:ext cx="5511800" cy="52322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Damped</a:t>
            </a:r>
            <a:r>
              <a:rPr lang="en-US" sz="2800" dirty="0"/>
              <a:t>, simple harmonic motion</a:t>
            </a:r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354013" y="1814513"/>
          <a:ext cx="38909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8" name="Equation" r:id="rId4" imgW="1752480" imgH="279360" progId="Equation.3">
                  <p:embed/>
                </p:oleObj>
              </mc:Choice>
              <mc:Fallback>
                <p:oleObj name="Equation" r:id="rId4" imgW="175248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814513"/>
                        <a:ext cx="3890962" cy="6207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349250" y="2673350"/>
          <a:ext cx="21748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39" name="Equation" r:id="rId6" imgW="977760" imgH="457200" progId="Equation.3">
                  <p:embed/>
                </p:oleObj>
              </mc:Choice>
              <mc:Fallback>
                <p:oleObj name="Equation" r:id="rId6" imgW="9777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673350"/>
                        <a:ext cx="2174875" cy="10175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16_15"/>
          <p:cNvPicPr>
            <a:picLocks noChangeAspect="1" noChangeArrowheads="1"/>
          </p:cNvPicPr>
          <p:nvPr/>
        </p:nvPicPr>
        <p:blipFill>
          <a:blip r:embed="rId8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962650" y="320675"/>
            <a:ext cx="2911475" cy="3787775"/>
          </a:xfrm>
          <a:prstGeom prst="rect">
            <a:avLst/>
          </a:prstGeom>
          <a:noFill/>
        </p:spPr>
      </p:pic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2609850" y="2892425"/>
            <a:ext cx="1419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 is damping constant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057275"/>
            <a:ext cx="16383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 constant, 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046163" y="187325"/>
            <a:ext cx="6292850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Simple harmonic motion/oscillation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25438" y="1093788"/>
            <a:ext cx="86233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</a:t>
            </a:r>
            <a:r>
              <a:rPr lang="en-US" sz="2800" u="sng" dirty="0"/>
              <a:t>Block attached to a spring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Motion of a swing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</a:t>
            </a:r>
            <a:r>
              <a:rPr lang="en-US" sz="2800" u="sng" dirty="0"/>
              <a:t>Motion of a pendulum (mathematical, physical)</a:t>
            </a:r>
            <a:r>
              <a:rPr lang="en-US" sz="2800" dirty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Vibrations of a stringed musical instrument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Motion of a cantilever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Oscillations of houses, bridges, …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/>
              <a:t>  </a:t>
            </a:r>
            <a:r>
              <a:rPr lang="en-US" sz="2800" dirty="0" smtClean="0"/>
              <a:t>All clocks use simple harmonic motion</a:t>
            </a:r>
            <a:endParaRPr lang="en-US" sz="2800" dirty="0"/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469900" y="5727700"/>
            <a:ext cx="824388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285" y="4751388"/>
            <a:ext cx="1547813" cy="21066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09532" y="6166151"/>
            <a:ext cx="595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Piezoelectric (quartz) tuning fork from a wrist watch</a:t>
            </a:r>
          </a:p>
          <a:p>
            <a:r>
              <a:rPr lang="en-US" sz="1600" dirty="0" smtClean="0"/>
              <a:t>(In a piezoelectric material, distortion creates voltage and vice versa)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F16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2152650" y="730250"/>
            <a:ext cx="4919663" cy="4395788"/>
          </a:xfrm>
          <a:noFill/>
          <a:ln/>
        </p:spPr>
      </p:pic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363" y="76200"/>
            <a:ext cx="8923337" cy="417513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smtClean="0"/>
              <a:t>Forced </a:t>
            </a:r>
            <a:r>
              <a:rPr lang="en-US" sz="3200" dirty="0"/>
              <a:t>(Driven) Oscillations and Resonance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923925" y="5203825"/>
            <a:ext cx="788035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damped, harmonic oscillator (ang. frequency 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) is driven by an outside, sinusoidal force with ang. frequency </a:t>
            </a:r>
            <a:r>
              <a:rPr lang="en-US">
                <a:latin typeface="Symbol" pitchFamily="18" charset="2"/>
              </a:rPr>
              <a:t>w</a:t>
            </a:r>
            <a:r>
              <a:rPr lang="en-US" baseline="-25000"/>
              <a:t>d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 </a:t>
            </a:r>
            <a:r>
              <a:rPr lang="en-US" b="1" u="sng">
                <a:sym typeface="Wingdings" pitchFamily="2" charset="2"/>
              </a:rPr>
              <a:t>Resonance</a:t>
            </a:r>
            <a:r>
              <a:rPr lang="en-US">
                <a:sym typeface="Wingdings" pitchFamily="2" charset="2"/>
              </a:rPr>
              <a:t> when </a:t>
            </a:r>
            <a:r>
              <a:rPr lang="en-US">
                <a:latin typeface="Symbol" pitchFamily="18" charset="2"/>
                <a:sym typeface="Wingdings" pitchFamily="2" charset="2"/>
              </a:rPr>
              <a:t>w</a:t>
            </a:r>
            <a:r>
              <a:rPr lang="en-US" baseline="-25000">
                <a:sym typeface="Wingdings" pitchFamily="2" charset="2"/>
              </a:rPr>
              <a:t>d</a:t>
            </a:r>
            <a:r>
              <a:rPr lang="en-US">
                <a:sym typeface="Wingdings" pitchFamily="2" charset="2"/>
              </a:rPr>
              <a:t> = </a:t>
            </a:r>
            <a:r>
              <a:rPr lang="en-US">
                <a:latin typeface="Symbol" pitchFamily="18" charset="2"/>
                <a:sym typeface="Wingdings" pitchFamily="2" charset="2"/>
              </a:rPr>
              <a:t>w</a:t>
            </a:r>
            <a:r>
              <a:rPr lang="en-US">
                <a:sym typeface="Wingdings" pitchFamily="2" charset="2"/>
              </a:rPr>
              <a:t> (can get very large amplitudes)</a:t>
            </a:r>
            <a:endParaRPr lang="en-US">
              <a:latin typeface="Symbol" pitchFamily="18" charset="2"/>
            </a:endParaRP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5602288" y="2509838"/>
            <a:ext cx="14192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 is damping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longitude and latitu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2" y="604838"/>
            <a:ext cx="858043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arriso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69" y="3842096"/>
            <a:ext cx="21542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1235" y="5795614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+mn-lt"/>
              </a:rPr>
              <a:t>Harrison’s H1  1735</a:t>
            </a:r>
          </a:p>
        </p:txBody>
      </p:sp>
      <p:pic>
        <p:nvPicPr>
          <p:cNvPr id="9221" name="Picture 8" descr="Harrison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6820" y="3849964"/>
            <a:ext cx="1336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559191" y="5272569"/>
            <a:ext cx="160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latin typeface="+mn-lt"/>
              </a:rPr>
              <a:t>Harrison’s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H4  1759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88234" y="67503"/>
            <a:ext cx="8637104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latin typeface="+mn-lt"/>
              </a:rPr>
              <a:t>Brief Aside: The </a:t>
            </a:r>
            <a:r>
              <a:rPr lang="en-US" b="1" dirty="0">
                <a:latin typeface="+mn-lt"/>
              </a:rPr>
              <a:t>Importance of </a:t>
            </a:r>
            <a:r>
              <a:rPr lang="en-US" b="1" dirty="0" smtClean="0">
                <a:latin typeface="+mn-lt"/>
              </a:rPr>
              <a:t>Time &amp; The </a:t>
            </a:r>
            <a:r>
              <a:rPr lang="en-US" b="1" dirty="0">
                <a:latin typeface="+mn-lt"/>
              </a:rPr>
              <a:t>Longitude Problem</a:t>
            </a:r>
          </a:p>
        </p:txBody>
      </p:sp>
      <p:pic>
        <p:nvPicPr>
          <p:cNvPr id="384011" name="Picture 11" descr="Longit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319" y="3835194"/>
            <a:ext cx="1529240" cy="2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107122" y="6417986"/>
            <a:ext cx="5716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http://www.rog.nmm.ac.uk/museum/harrison/longprob.html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4270" y="3826565"/>
            <a:ext cx="3240157" cy="230832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 smtClean="0"/>
              <a:t>Determine local time through sun.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Compare with time (accurate clock!) at port of departure (London).</a:t>
            </a:r>
          </a:p>
          <a:p>
            <a:pPr marL="342900" indent="-342900">
              <a:buAutoNum type="arabicParenR"/>
            </a:pPr>
            <a:r>
              <a:rPr lang="en-US" sz="1800" dirty="0" smtClean="0"/>
              <a:t>Each hour difference corresponds to 15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longitude (360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/24 hours). </a:t>
            </a:r>
            <a:endParaRPr lang="en-US" sz="18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SE13_01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 l="21176" t="10573" r="21684" b="6615"/>
          <a:stretch>
            <a:fillRect/>
          </a:stretch>
        </p:blipFill>
        <p:spPr bwMode="auto">
          <a:xfrm>
            <a:off x="469900" y="890588"/>
            <a:ext cx="3513138" cy="3819525"/>
          </a:xfrm>
          <a:prstGeom prst="rect">
            <a:avLst/>
          </a:prstGeom>
          <a:noFill/>
        </p:spPr>
      </p:pic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1452563" y="187325"/>
            <a:ext cx="6292850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Simple harmonic motion/oscillation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4638675" y="950913"/>
            <a:ext cx="3443288" cy="141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/>
              <a:t>Restoring force</a:t>
            </a:r>
            <a:r>
              <a:rPr lang="en-US" sz="3200"/>
              <a:t>: </a:t>
            </a:r>
          </a:p>
          <a:p>
            <a:pPr algn="ctr">
              <a:spcBef>
                <a:spcPct val="50000"/>
              </a:spcBef>
            </a:pPr>
            <a:r>
              <a:rPr lang="en-US" sz="3600"/>
              <a:t>F = - k</a:t>
            </a:r>
            <a:r>
              <a:rPr lang="en-US" sz="3600">
                <a:cs typeface="Times New Roman" pitchFamily="18" charset="0"/>
              </a:rPr>
              <a:t>·x</a:t>
            </a:r>
            <a:endParaRPr lang="en-US" sz="3600"/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423863" y="4894263"/>
            <a:ext cx="7691437" cy="181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/>
              <a:t>Acceleration and restoring force: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 proportional to  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/>
              <a:t>  directed toward the equilibrium position 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4670425" y="2701925"/>
            <a:ext cx="3403600" cy="168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/>
              <a:t>Acceleration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08231" name="Object 7"/>
          <p:cNvGraphicFramePr>
            <a:graphicFrameLocks noChangeAspect="1"/>
          </p:cNvGraphicFramePr>
          <p:nvPr/>
        </p:nvGraphicFramePr>
        <p:xfrm>
          <a:off x="5530850" y="3257550"/>
          <a:ext cx="18034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8" name="Equation" r:id="rId4" imgW="672840" imgH="393480" progId="Equation.3">
                  <p:embed/>
                </p:oleObj>
              </mc:Choice>
              <mc:Fallback>
                <p:oleObj name="Equation" r:id="rId4" imgW="6728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257550"/>
                        <a:ext cx="18034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1026"/>
          <p:cNvSpPr txBox="1">
            <a:spLocks noChangeArrowheads="1"/>
          </p:cNvSpPr>
          <p:nvPr/>
        </p:nvSpPr>
        <p:spPr bwMode="auto">
          <a:xfrm>
            <a:off x="327025" y="984250"/>
            <a:ext cx="85344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An object moves with simple harmonic motion whenever its acceleration is proportional to its displacement from some equilibrium position and is oppositely directed.</a:t>
            </a:r>
            <a:endParaRPr lang="en-US" sz="2000"/>
          </a:p>
        </p:txBody>
      </p:sp>
      <p:sp>
        <p:nvSpPr>
          <p:cNvPr id="309252" name="Text Box 1028"/>
          <p:cNvSpPr txBox="1">
            <a:spLocks noChangeArrowheads="1"/>
          </p:cNvSpPr>
          <p:nvPr/>
        </p:nvSpPr>
        <p:spPr bwMode="auto">
          <a:xfrm>
            <a:off x="1452563" y="174625"/>
            <a:ext cx="6292850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Simple harmonic motion/oscillation</a:t>
            </a:r>
          </a:p>
        </p:txBody>
      </p:sp>
      <p:graphicFrame>
        <p:nvGraphicFramePr>
          <p:cNvPr id="309254" name="Object 1030"/>
          <p:cNvGraphicFramePr>
            <a:graphicFrameLocks noChangeAspect="1"/>
          </p:cNvGraphicFramePr>
          <p:nvPr/>
        </p:nvGraphicFramePr>
        <p:xfrm>
          <a:off x="3406775" y="2657475"/>
          <a:ext cx="213201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7" name="Equation" r:id="rId3" imgW="863280" imgH="660240" progId="Equation.3">
                  <p:embed/>
                </p:oleObj>
              </mc:Choice>
              <mc:Fallback>
                <p:oleObj name="Equation" r:id="rId3" imgW="863280" imgH="660240" progId="Equation.3">
                  <p:embed/>
                  <p:pic>
                    <p:nvPicPr>
                      <p:cNvPr id="0" name="Picture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657475"/>
                        <a:ext cx="2132013" cy="162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6" name="Text Box 1032"/>
          <p:cNvSpPr txBox="1">
            <a:spLocks noChangeArrowheads="1"/>
          </p:cNvSpPr>
          <p:nvPr/>
        </p:nvSpPr>
        <p:spPr bwMode="auto">
          <a:xfrm>
            <a:off x="382588" y="4718050"/>
            <a:ext cx="756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Solution to this 2</a:t>
            </a:r>
            <a:r>
              <a:rPr lang="en-US" baseline="30000"/>
              <a:t>nd</a:t>
            </a:r>
            <a:r>
              <a:rPr lang="en-US"/>
              <a:t> order differential equation is: </a:t>
            </a:r>
          </a:p>
        </p:txBody>
      </p:sp>
      <p:graphicFrame>
        <p:nvGraphicFramePr>
          <p:cNvPr id="309257" name="Object 1033"/>
          <p:cNvGraphicFramePr>
            <a:graphicFrameLocks noChangeAspect="1"/>
          </p:cNvGraphicFramePr>
          <p:nvPr/>
        </p:nvGraphicFramePr>
        <p:xfrm>
          <a:off x="2317750" y="5353050"/>
          <a:ext cx="42814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8" name="Equation" r:id="rId5" imgW="1231560" imgH="203040" progId="Equation.3">
                  <p:embed/>
                </p:oleObj>
              </mc:Choice>
              <mc:Fallback>
                <p:oleObj name="Equation" r:id="rId5" imgW="1231560" imgH="203040" progId="Equation.3">
                  <p:embed/>
                  <p:pic>
                    <p:nvPicPr>
                      <p:cNvPr id="0" name="Picture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5353050"/>
                        <a:ext cx="4281488" cy="7064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8" name="Object 1034"/>
          <p:cNvGraphicFramePr>
            <a:graphicFrameLocks noChangeAspect="1"/>
          </p:cNvGraphicFramePr>
          <p:nvPr/>
        </p:nvGraphicFramePr>
        <p:xfrm>
          <a:off x="3030538" y="6308725"/>
          <a:ext cx="2312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9" name="Equation" r:id="rId7" imgW="1193760" imgH="203040" progId="Equation.3">
                  <p:embed/>
                </p:oleObj>
              </mc:Choice>
              <mc:Fallback>
                <p:oleObj name="Equation" r:id="rId7" imgW="1193760" imgH="203040" progId="Equation.3">
                  <p:embed/>
                  <p:pic>
                    <p:nvPicPr>
                      <p:cNvPr id="0" name="Picture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6308725"/>
                        <a:ext cx="23129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9" name="Text Box 1035"/>
          <p:cNvSpPr txBox="1">
            <a:spLocks noChangeArrowheads="1"/>
          </p:cNvSpPr>
          <p:nvPr/>
        </p:nvSpPr>
        <p:spPr bwMode="auto">
          <a:xfrm>
            <a:off x="2438400" y="6238875"/>
            <a:ext cx="69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14" name="Rectangle 18"/>
          <p:cNvSpPr>
            <a:spLocks noChangeArrowheads="1"/>
          </p:cNvSpPr>
          <p:nvPr/>
        </p:nvSpPr>
        <p:spPr bwMode="auto">
          <a:xfrm>
            <a:off x="4443412" y="2413952"/>
            <a:ext cx="4700588" cy="3072447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114425" y="180975"/>
            <a:ext cx="7180263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Properties of simple harmonic motion</a:t>
            </a:r>
          </a:p>
        </p:txBody>
      </p:sp>
      <p:pic>
        <p:nvPicPr>
          <p:cNvPr id="311299" name="Picture 3" descr="SE13_03A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</a:blip>
          <a:srcRect l="19028" t="23593" r="18207" b="25600"/>
          <a:stretch>
            <a:fillRect/>
          </a:stretch>
        </p:blipFill>
        <p:spPr bwMode="auto">
          <a:xfrm>
            <a:off x="273050" y="1285875"/>
            <a:ext cx="4086225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1300" name="Picture 4" descr="SE13_03B"/>
          <p:cNvPicPr>
            <a:picLocks noChangeAspect="1" noChangeArrowheads="1"/>
          </p:cNvPicPr>
          <p:nvPr/>
        </p:nvPicPr>
        <p:blipFill>
          <a:blip r:embed="rId4" cstate="print">
            <a:lum bright="-24000" contrast="24000"/>
          </a:blip>
          <a:srcRect l="18207" t="24037" r="18539" b="25598"/>
          <a:stretch>
            <a:fillRect/>
          </a:stretch>
        </p:blipFill>
        <p:spPr bwMode="auto">
          <a:xfrm>
            <a:off x="315913" y="5048250"/>
            <a:ext cx="3030537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11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55234"/>
              </p:ext>
            </p:extLst>
          </p:nvPr>
        </p:nvGraphicFramePr>
        <p:xfrm>
          <a:off x="4459288" y="1539875"/>
          <a:ext cx="4684711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6" name="Equation" r:id="rId5" imgW="1231560" imgH="203040" progId="Equation.3">
                  <p:embed/>
                </p:oleObj>
              </mc:Choice>
              <mc:Fallback>
                <p:oleObj name="Equation" r:id="rId5" imgW="12315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539875"/>
                        <a:ext cx="4684711" cy="7064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4448493" y="2950603"/>
            <a:ext cx="391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…Angular frequency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4448493" y="2398078"/>
            <a:ext cx="318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A…amplitude 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4448493" y="3503128"/>
            <a:ext cx="4021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…phase constant, phase </a:t>
            </a:r>
            <a:r>
              <a:rPr lang="en-US" sz="2000" dirty="0" smtClean="0"/>
              <a:t>angle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	</a:t>
            </a:r>
            <a:r>
              <a:rPr lang="en-US" sz="2000" dirty="0" smtClean="0">
                <a:sym typeface="Wingdings" panose="05000000000000000000" pitchFamily="2" charset="2"/>
              </a:rPr>
              <a:t> s</a:t>
            </a:r>
            <a:r>
              <a:rPr lang="en-US" sz="2000" dirty="0" smtClean="0"/>
              <a:t>hift </a:t>
            </a:r>
            <a:r>
              <a:rPr lang="en-US" sz="2000" dirty="0"/>
              <a:t>by </a:t>
            </a:r>
            <a:r>
              <a:rPr lang="en-US" sz="2000" dirty="0" smtClean="0">
                <a:latin typeface="Symbol" panose="05050102010706020507" pitchFamily="18" charset="2"/>
              </a:rPr>
              <a:t>f/w</a:t>
            </a:r>
            <a:endParaRPr lang="en-US" sz="2000" dirty="0">
              <a:latin typeface="Symbol" panose="05050102010706020507" pitchFamily="18" charset="2"/>
            </a:endParaRP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4459288" y="954723"/>
            <a:ext cx="379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Position of particle at time t: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90925" y="5868988"/>
          <a:ext cx="2994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7" name="Equation" r:id="rId7" imgW="1002960" imgH="203040" progId="Equation.3">
                  <p:embed/>
                </p:oleObj>
              </mc:Choice>
              <mc:Fallback>
                <p:oleObj name="Equation" r:id="rId7" imgW="100296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5868988"/>
                        <a:ext cx="2994025" cy="606425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4448492" y="4517317"/>
            <a:ext cx="467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T…period, </a:t>
            </a:r>
            <a:r>
              <a:rPr lang="en-US" sz="2000" dirty="0" smtClean="0">
                <a:sym typeface="Wingdings" pitchFamily="2" charset="2"/>
              </a:rPr>
              <a:t>time to complete one full cycle</a:t>
            </a:r>
            <a:endParaRPr lang="en-US" sz="2000" dirty="0"/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4418013" y="5069840"/>
            <a:ext cx="2536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Symbol" pitchFamily="18" charset="2"/>
              </a:rPr>
              <a:t>(w</a:t>
            </a:r>
            <a:r>
              <a:rPr lang="en-US" sz="2000" dirty="0"/>
              <a:t>t </a:t>
            </a:r>
            <a:r>
              <a:rPr lang="en-US" sz="2000" dirty="0">
                <a:latin typeface="Symbol" pitchFamily="18" charset="2"/>
              </a:rPr>
              <a:t>+ F)</a:t>
            </a:r>
            <a:r>
              <a:rPr lang="en-US" sz="2000" dirty="0"/>
              <a:t>…phase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152400" y="2263775"/>
            <a:ext cx="8821738" cy="1854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157163" y="4294188"/>
            <a:ext cx="8821737" cy="1074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92" name="Rectangle 20"/>
          <p:cNvSpPr>
            <a:spLocks noChangeArrowheads="1"/>
          </p:cNvSpPr>
          <p:nvPr/>
        </p:nvSpPr>
        <p:spPr bwMode="auto">
          <a:xfrm>
            <a:off x="177800" y="5594350"/>
            <a:ext cx="8821738" cy="10747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165100" y="950913"/>
            <a:ext cx="8821738" cy="1074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1114425" y="180975"/>
            <a:ext cx="7180263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Properties of simple harmonic motion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54000" y="1152525"/>
            <a:ext cx="2890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Displacement: 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3125788" y="1144588"/>
          <a:ext cx="428148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8" name="Equation" r:id="rId3" imgW="1231560" imgH="203040" progId="Equation.3">
                  <p:embed/>
                </p:oleObj>
              </mc:Choice>
              <mc:Fallback>
                <p:oleObj name="Equation" r:id="rId3" imgW="1231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1144588"/>
                        <a:ext cx="4281487" cy="706437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2979738" y="4454525"/>
          <a:ext cx="47228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9" name="Equation" r:id="rId5" imgW="1358640" imgH="203040" progId="Equation.3">
                  <p:embed/>
                </p:oleObj>
              </mc:Choice>
              <mc:Fallback>
                <p:oleObj name="Equation" r:id="rId5" imgW="13586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4454525"/>
                        <a:ext cx="4722812" cy="7064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2909888" y="5735638"/>
          <a:ext cx="51641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0" name="Equation" r:id="rId7" imgW="1485720" imgH="228600" progId="Equation.3">
                  <p:embed/>
                </p:oleObj>
              </mc:Choice>
              <mc:Fallback>
                <p:oleObj name="Equation" r:id="rId7" imgW="14857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5735638"/>
                        <a:ext cx="5164137" cy="7937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554038" y="2676525"/>
          <a:ext cx="12493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1" name="Equation" r:id="rId9" imgW="495000" imgH="393480" progId="Equation.3">
                  <p:embed/>
                </p:oleObj>
              </mc:Choice>
              <mc:Fallback>
                <p:oleObj name="Equation" r:id="rId9" imgW="4950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676525"/>
                        <a:ext cx="1249362" cy="9921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2882900" y="2676525"/>
          <a:ext cx="19542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2" name="Equation" r:id="rId11" imgW="774360" imgH="393480" progId="Equation.3">
                  <p:embed/>
                </p:oleObj>
              </mc:Choice>
              <mc:Fallback>
                <p:oleObj name="Equation" r:id="rId11" imgW="77436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676525"/>
                        <a:ext cx="1954213" cy="9921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6238875" y="2676525"/>
          <a:ext cx="22431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3" name="Equation" r:id="rId13" imgW="888840" imgH="393480" progId="Equation.3">
                  <p:embed/>
                </p:oleObj>
              </mc:Choice>
              <mc:Fallback>
                <p:oleObj name="Equation" r:id="rId13" imgW="8888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2676525"/>
                        <a:ext cx="2243138" cy="99218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450850" y="2265363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Period T: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2806700" y="2243138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Frequency: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122988" y="2233613"/>
            <a:ext cx="258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Angular frequency:</a:t>
            </a: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2781300" y="36068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Units: 1/s = 1 Hz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352425" y="4452938"/>
            <a:ext cx="194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Velocity:  </a:t>
            </a:r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306388" y="5816600"/>
            <a:ext cx="250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Acceleration: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SE13_04"/>
          <p:cNvPicPr>
            <a:picLocks noChangeAspect="1" noChangeArrowheads="1"/>
          </p:cNvPicPr>
          <p:nvPr/>
        </p:nvPicPr>
        <p:blipFill>
          <a:blip r:embed="rId3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t="10156" r="25981" b="6615"/>
          <a:stretch>
            <a:fillRect/>
          </a:stretch>
        </p:blipFill>
        <p:spPr bwMode="auto">
          <a:xfrm>
            <a:off x="114300" y="849313"/>
            <a:ext cx="3824288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1114425" y="104775"/>
            <a:ext cx="7180263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Properties of simple harmonic motion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081463" y="1347788"/>
          <a:ext cx="14811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0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1347788"/>
                        <a:ext cx="1481137" cy="6207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3960813" y="3027363"/>
          <a:ext cx="1930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1" name="Equation" r:id="rId6" imgW="711000" imgH="228600" progId="Equation.3">
                  <p:embed/>
                </p:oleObj>
              </mc:Choice>
              <mc:Fallback>
                <p:oleObj name="Equation" r:id="rId6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3027363"/>
                        <a:ext cx="1930400" cy="620712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3978275" y="4673600"/>
          <a:ext cx="217011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52" name="Equation" r:id="rId8" imgW="799920" imgH="241200" progId="Equation.3">
                  <p:embed/>
                </p:oleObj>
              </mc:Choice>
              <mc:Fallback>
                <p:oleObj name="Equation" r:id="rId8" imgW="799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4673600"/>
                        <a:ext cx="2170113" cy="655638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442913" y="5867400"/>
            <a:ext cx="78930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Phase of velocity differs by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/2 or 90</a:t>
            </a:r>
            <a:r>
              <a:rPr lang="en-US" sz="2000">
                <a:cs typeface="Times New Roman" pitchFamily="18" charset="0"/>
              </a:rPr>
              <a:t>° from phase of displacement.</a:t>
            </a:r>
          </a:p>
          <a:p>
            <a:pPr>
              <a:spcBef>
                <a:spcPct val="50000"/>
              </a:spcBef>
            </a:pPr>
            <a:r>
              <a:rPr lang="en-US" sz="2000"/>
              <a:t>Phase of acceleration differs by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 or 180</a:t>
            </a:r>
            <a:r>
              <a:rPr lang="en-US" sz="2000">
                <a:cs typeface="Times New Roman" pitchFamily="18" charset="0"/>
              </a:rPr>
              <a:t>° from phase of displacement.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>
          <a:xfrm>
            <a:off x="6005945" y="2014408"/>
            <a:ext cx="30222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 Displacement, velocity and acceleration vary </a:t>
            </a:r>
            <a:r>
              <a:rPr lang="en-US" sz="1600" dirty="0" err="1"/>
              <a:t>sinusoidally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Acceleration </a:t>
            </a:r>
            <a:r>
              <a:rPr lang="en-US" sz="1600" dirty="0"/>
              <a:t>of particle is proportional to the displacement, but is in the opposite direction (a  = - </a:t>
            </a:r>
            <a:r>
              <a:rPr lang="en-US" sz="1600" dirty="0">
                <a:latin typeface="Symbol" pitchFamily="18" charset="2"/>
              </a:rPr>
              <a:t>w</a:t>
            </a:r>
            <a:r>
              <a:rPr lang="en-US" sz="1600" baseline="30000" dirty="0"/>
              <a:t>2</a:t>
            </a:r>
            <a:r>
              <a:rPr lang="en-US" sz="1600" baseline="30000" dirty="0">
                <a:cs typeface="Times New Roman" pitchFamily="18" charset="0"/>
              </a:rPr>
              <a:t>·</a:t>
            </a:r>
            <a:r>
              <a:rPr lang="en-US" sz="1600" dirty="0"/>
              <a:t>x</a:t>
            </a:r>
            <a:r>
              <a:rPr lang="en-US" sz="1600" dirty="0" smtClean="0"/>
              <a:t>).</a:t>
            </a:r>
            <a:endParaRPr lang="en-US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 The frequency and period of the motion are independent of the amplitude. (demo).</a:t>
            </a:r>
          </a:p>
        </p:txBody>
      </p:sp>
    </p:spTree>
    <p:extLst>
      <p:ext uri="{BB962C8B-B14F-4D97-AF65-F5344CB8AC3E}">
        <p14:creationId xmlns:p14="http://schemas.microsoft.com/office/powerpoint/2010/main" val="29966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7" name="Picture 3" descr="SE13_05"/>
          <p:cNvPicPr>
            <a:picLocks noChangeAspect="1" noChangeArrowheads="1"/>
          </p:cNvPicPr>
          <p:nvPr/>
        </p:nvPicPr>
        <p:blipFill>
          <a:blip r:embed="rId3" cstate="print"/>
          <a:srcRect l="29636" t="11015" r="21840" b="6406"/>
          <a:stretch>
            <a:fillRect/>
          </a:stretch>
        </p:blipFill>
        <p:spPr bwMode="auto">
          <a:xfrm>
            <a:off x="4981575" y="203200"/>
            <a:ext cx="4048125" cy="5168900"/>
          </a:xfrm>
          <a:prstGeom prst="rect">
            <a:avLst/>
          </a:prstGeom>
          <a:noFill/>
        </p:spPr>
      </p:pic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161925" y="104775"/>
            <a:ext cx="4652963" cy="588963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The block-spring system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530225" y="1216025"/>
          <a:ext cx="29289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3" name="Equation" r:id="rId4" imgW="1079280" imgH="444240" progId="Equation.3">
                  <p:embed/>
                </p:oleObj>
              </mc:Choice>
              <mc:Fallback>
                <p:oleObj name="Equation" r:id="rId4" imgW="10792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216025"/>
                        <a:ext cx="2928938" cy="12065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0" name="Object 6"/>
          <p:cNvGraphicFramePr>
            <a:graphicFrameLocks noChangeAspect="1"/>
          </p:cNvGraphicFramePr>
          <p:nvPr/>
        </p:nvGraphicFramePr>
        <p:xfrm>
          <a:off x="565150" y="2973388"/>
          <a:ext cx="28590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4" name="Equation" r:id="rId6" imgW="1054080" imgH="444240" progId="Equation.3">
                  <p:embed/>
                </p:oleObj>
              </mc:Choice>
              <mc:Fallback>
                <p:oleObj name="Equation" r:id="rId6" imgW="105408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973388"/>
                        <a:ext cx="2859088" cy="120650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06363" y="4456113"/>
            <a:ext cx="77581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frequency </a:t>
            </a:r>
            <a:r>
              <a:rPr lang="en-US" b="1"/>
              <a:t>depends</a:t>
            </a:r>
            <a:r>
              <a:rPr lang="en-US"/>
              <a:t> only on: </a:t>
            </a:r>
          </a:p>
          <a:p>
            <a:pPr>
              <a:spcBef>
                <a:spcPct val="50000"/>
              </a:spcBef>
            </a:pPr>
            <a:r>
              <a:rPr lang="en-US"/>
              <a:t>	-  the mass of the block</a:t>
            </a:r>
          </a:p>
          <a:p>
            <a:pPr>
              <a:spcBef>
                <a:spcPct val="50000"/>
              </a:spcBef>
            </a:pPr>
            <a:r>
              <a:rPr lang="en-US"/>
              <a:t>	-  the force constant of the spring.  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155575" y="6253163"/>
            <a:ext cx="680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frequency does </a:t>
            </a:r>
            <a:r>
              <a:rPr lang="en-US" b="1" i="1"/>
              <a:t>not</a:t>
            </a:r>
            <a:r>
              <a:rPr lang="en-US"/>
              <a:t> depend on the amplitude.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154774</TotalTime>
  <Words>824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Forced (Driven) Oscillations and Resonance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237</cp:revision>
  <cp:lastPrinted>2012-11-15T14:01:20Z</cp:lastPrinted>
  <dcterms:created xsi:type="dcterms:W3CDTF">2001-09-11T22:22:56Z</dcterms:created>
  <dcterms:modified xsi:type="dcterms:W3CDTF">2018-11-29T12:49:26Z</dcterms:modified>
</cp:coreProperties>
</file>