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430" r:id="rId2"/>
    <p:sldId id="454" r:id="rId3"/>
    <p:sldId id="473" r:id="rId4"/>
    <p:sldId id="476" r:id="rId5"/>
    <p:sldId id="478" r:id="rId6"/>
    <p:sldId id="479" r:id="rId7"/>
    <p:sldId id="484" r:id="rId8"/>
    <p:sldId id="485" r:id="rId9"/>
    <p:sldId id="455" r:id="rId10"/>
    <p:sldId id="480" r:id="rId11"/>
    <p:sldId id="482" r:id="rId12"/>
    <p:sldId id="486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3399FF"/>
    <a:srgbClr val="CC9900"/>
    <a:srgbClr val="FFCCFF"/>
    <a:srgbClr val="CCFFFF"/>
    <a:srgbClr val="FF999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704" autoAdjust="0"/>
  </p:normalViewPr>
  <p:slideViewPr>
    <p:cSldViewPr snapToGrid="0">
      <p:cViewPr varScale="1">
        <p:scale>
          <a:sx n="75" d="100"/>
          <a:sy n="75" d="100"/>
        </p:scale>
        <p:origin x="-9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5" tIns="45529" rIns="91055" bIns="45529" numCol="1" anchor="t" anchorCtr="0" compatLnSpc="1">
            <a:prstTxWarp prst="textNoShape">
              <a:avLst/>
            </a:prstTxWarp>
          </a:bodyPr>
          <a:lstStyle>
            <a:lvl1pPr defTabSz="911109"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1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5" tIns="45529" rIns="91055" bIns="45529" numCol="1" anchor="t" anchorCtr="0" compatLnSpc="1">
            <a:prstTxWarp prst="textNoShape">
              <a:avLst/>
            </a:prstTxWarp>
          </a:bodyPr>
          <a:lstStyle>
            <a:lvl1pPr algn="r" defTabSz="911109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5" tIns="45529" rIns="91055" bIns="45529" numCol="1" anchor="b" anchorCtr="0" compatLnSpc="1">
            <a:prstTxWarp prst="textNoShape">
              <a:avLst/>
            </a:prstTxWarp>
          </a:bodyPr>
          <a:lstStyle>
            <a:lvl1pPr defTabSz="911109"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1" y="8831264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5" tIns="45529" rIns="91055" bIns="45529" numCol="1" anchor="b" anchorCtr="0" compatLnSpc="1">
            <a:prstTxWarp prst="textNoShape">
              <a:avLst/>
            </a:prstTxWarp>
          </a:bodyPr>
          <a:lstStyle>
            <a:lvl1pPr algn="r" defTabSz="911109">
              <a:defRPr sz="1200"/>
            </a:lvl1pPr>
          </a:lstStyle>
          <a:p>
            <a:fld id="{E251EEC7-926A-479C-B220-E30EE0FC28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7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318BD-3EE2-49ED-844C-488D66ACE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3894B-C7DF-4C19-A91E-72FBC7470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90FB5-A3CE-483F-B029-4F90AAA21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8E69B-4A25-4EB6-95A6-C3C8B96A3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F9EFA-67E0-4C38-A2B8-6426B121B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4B624-75F3-457F-98FB-D503BDF8B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B152D-A1BD-45C5-891C-C4AAE1C09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C9E4-C7CE-40C9-84C9-183BF81915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EA34-FDD6-4558-B8F4-AE0F78658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72F87-278C-4CA3-BE0A-659DF3F0F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0DE4C-717D-4113-BE59-ADACC7741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D11446-7493-43D7-9BE8-0D2093B298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Johannes_Kepler_1610.jpg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en.wikipedia.org/wiki/File:Nikolaus_Kopernikus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File:Justus_Sustermans_-_Portrait_of_Galileo_Galilei,_1636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en.wikipedia.org/wiki/File:GodfreyKneller-IsaacNewton-1689.jpg" TargetMode="External"/><Relationship Id="rId4" Type="http://schemas.openxmlformats.org/officeDocument/2006/relationships/hyperlink" Target="http://en.wikipedia.org/wiki/File:Tycho_Brahe.JPG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9.wmf"/><Relationship Id="rId9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369949" y="2798752"/>
            <a:ext cx="8499475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  Historically very interesting, </a:t>
            </a:r>
            <a:r>
              <a:rPr lang="en-US" dirty="0" smtClean="0"/>
              <a:t>heliocentric vs</a:t>
            </a:r>
            <a:r>
              <a:rPr lang="en-US" dirty="0"/>
              <a:t>. </a:t>
            </a:r>
            <a:r>
              <a:rPr lang="en-US" dirty="0" smtClean="0"/>
              <a:t>geocentric universe</a:t>
            </a:r>
            <a:endParaRPr lang="en-US" dirty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/>
              <a:t>  The main cast:  Copernicus, Brahe, Galileo, </a:t>
            </a:r>
            <a:r>
              <a:rPr lang="en-US" dirty="0" err="1"/>
              <a:t>Kepler</a:t>
            </a:r>
            <a:r>
              <a:rPr lang="en-US" dirty="0"/>
              <a:t>, </a:t>
            </a:r>
            <a:r>
              <a:rPr lang="en-US" dirty="0" smtClean="0"/>
              <a:t>Newton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dirty="0" smtClean="0"/>
              <a:t>  Satellite motion</a:t>
            </a:r>
            <a:endParaRPr lang="en-US" dirty="0"/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1004354" y="82584"/>
            <a:ext cx="7099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/>
              <a:t>Chapter 13:  The Law of Gravity</a:t>
            </a:r>
            <a:endParaRPr lang="en-US" dirty="0"/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755011" y="687599"/>
            <a:ext cx="7515225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Reading assignment: 	Chapter 13.1 to 13.5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smtClean="0"/>
              <a:t>Homework (due Wednesday, Nov. 14):  OQ1, OQ2, OQ5, OQ8, 2, 3, 6, 10, 13, 14, 18, 28, 33</a:t>
            </a:r>
            <a:r>
              <a:rPr lang="en-US" dirty="0"/>
              <a:t>	</a:t>
            </a:r>
            <a:endParaRPr lang="en-US" sz="1400" dirty="0"/>
          </a:p>
        </p:txBody>
      </p:sp>
      <p:pic>
        <p:nvPicPr>
          <p:cNvPr id="353282" name="Picture 2" descr="http://upload.wikimedia.org/wikipedia/commons/thumb/f/f2/Nikolaus_Kopernikus.jpg/225px-Nikolaus_Kopernikus.jpg">
            <a:hlinkClick r:id="rId2" tooltip="Portrait, 1580, Toruń Old Town City Hal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888" y="4568740"/>
            <a:ext cx="1360550" cy="158428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15937" y="6176044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Copernicus</a:t>
            </a:r>
          </a:p>
          <a:p>
            <a:pPr algn="ctr"/>
            <a:r>
              <a:rPr lang="en-US" sz="1800" dirty="0" smtClean="0"/>
              <a:t>1473 – 1543</a:t>
            </a:r>
            <a:endParaRPr lang="en-US" sz="1800" dirty="0"/>
          </a:p>
        </p:txBody>
      </p:sp>
      <p:pic>
        <p:nvPicPr>
          <p:cNvPr id="353284" name="Picture 4" descr="http://upload.wikimedia.org/wikipedia/commons/thumb/2/2b/Tycho_Brahe.JPG/250px-Tycho_Brah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979" y="4559320"/>
            <a:ext cx="1073926" cy="159370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30883" y="6176044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Brahe</a:t>
            </a:r>
          </a:p>
          <a:p>
            <a:pPr algn="ctr"/>
            <a:r>
              <a:rPr lang="en-US" sz="1800" dirty="0" smtClean="0"/>
              <a:t>1546 – 1601</a:t>
            </a:r>
            <a:endParaRPr lang="en-US" sz="1800" dirty="0"/>
          </a:p>
        </p:txBody>
      </p:sp>
      <p:pic>
        <p:nvPicPr>
          <p:cNvPr id="353286" name="Picture 6" descr="http://upload.wikimedia.org/wikipedia/commons/thumb/d/d4/Justus_Sustermans_-_Portrait_of_Galileo_Galilei%2C_1636.jpg/225px-Justus_Sustermans_-_Portrait_of_Galileo_Galilei%2C_1636.jpg">
            <a:hlinkClick r:id="rId6" tooltip="Portrait of Galileo Galilei by Giusto Sustermans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7446" y="4506582"/>
            <a:ext cx="1295279" cy="164644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057704" y="6176044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Galileo</a:t>
            </a:r>
          </a:p>
          <a:p>
            <a:pPr algn="ctr"/>
            <a:r>
              <a:rPr lang="en-US" sz="1800" dirty="0" smtClean="0"/>
              <a:t>1564 – 1642</a:t>
            </a:r>
            <a:endParaRPr lang="en-US" sz="1800" dirty="0"/>
          </a:p>
        </p:txBody>
      </p:sp>
      <p:pic>
        <p:nvPicPr>
          <p:cNvPr id="353288" name="Picture 8" descr="http://upload.wikimedia.org/wikipedia/commons/thumb/d/d4/Johannes_Kepler_1610.jpg/225px-Johannes_Kepler_1610.jpg">
            <a:hlinkClick r:id="rId8" tooltip="A 1610 portrait of Johannes Kepler by an unknown artist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38266" y="4560125"/>
            <a:ext cx="1159879" cy="1592901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5896402" y="6176044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err="1" smtClean="0"/>
              <a:t>Kepler</a:t>
            </a:r>
            <a:endParaRPr lang="en-US" sz="1800" dirty="0" smtClean="0"/>
          </a:p>
          <a:p>
            <a:pPr algn="ctr"/>
            <a:r>
              <a:rPr lang="en-US" sz="1800" dirty="0" smtClean="0"/>
              <a:t>1571 – 1630</a:t>
            </a:r>
            <a:endParaRPr lang="en-US" sz="1800" dirty="0"/>
          </a:p>
        </p:txBody>
      </p:sp>
      <p:pic>
        <p:nvPicPr>
          <p:cNvPr id="353290" name="Picture 10" descr="Head and shoulders portrait of man in black with shoulder-length gray hair, a large sharp nose, and an abstracted gaze">
            <a:hlinkClick r:id="rId10" tooltip="Godfrey Kneller's 1689 portrait of Isaac Newton(age 46)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03685" y="4524500"/>
            <a:ext cx="1185820" cy="1628526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7500930" y="6176044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Newton</a:t>
            </a:r>
          </a:p>
          <a:p>
            <a:pPr algn="ctr"/>
            <a:r>
              <a:rPr lang="en-US" sz="1800" dirty="0" smtClean="0"/>
              <a:t>1643 – 161727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Text Box 2"/>
          <p:cNvSpPr txBox="1">
            <a:spLocks noChangeArrowheads="1"/>
          </p:cNvSpPr>
          <p:nvPr/>
        </p:nvSpPr>
        <p:spPr bwMode="auto">
          <a:xfrm>
            <a:off x="259773" y="771670"/>
            <a:ext cx="870758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9600" indent="-609600">
              <a:spcBef>
                <a:spcPct val="50000"/>
              </a:spcBef>
            </a:pPr>
            <a:r>
              <a:rPr lang="en-US" u="sng" dirty="0" err="1"/>
              <a:t>Kepler’s</a:t>
            </a:r>
            <a:r>
              <a:rPr lang="en-US" u="sng" dirty="0"/>
              <a:t> third law (1619): </a:t>
            </a:r>
          </a:p>
          <a:p>
            <a:pPr marL="609600" indent="-609600">
              <a:spcBef>
                <a:spcPct val="50000"/>
              </a:spcBef>
            </a:pPr>
            <a:r>
              <a:rPr lang="en-US" dirty="0"/>
              <a:t>III.	The square of the orbital period, T, of any planet is proportional to the cube of the </a:t>
            </a:r>
            <a:r>
              <a:rPr lang="en-US" dirty="0" err="1"/>
              <a:t>semimajor</a:t>
            </a:r>
            <a:r>
              <a:rPr lang="en-US" dirty="0"/>
              <a:t> axis of the elliptical orbit, a. </a:t>
            </a:r>
          </a:p>
        </p:txBody>
      </p:sp>
      <p:sp>
        <p:nvSpPr>
          <p:cNvPr id="359427" name="Text Box 3"/>
          <p:cNvSpPr txBox="1">
            <a:spLocks noChangeArrowheads="1"/>
          </p:cNvSpPr>
          <p:nvPr/>
        </p:nvSpPr>
        <p:spPr bwMode="auto">
          <a:xfrm>
            <a:off x="1797050" y="165100"/>
            <a:ext cx="5459413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Kepler’s laws about planetary motion</a:t>
            </a:r>
          </a:p>
        </p:txBody>
      </p:sp>
      <p:graphicFrame>
        <p:nvGraphicFramePr>
          <p:cNvPr id="359430" name="Object 6"/>
          <p:cNvGraphicFramePr>
            <a:graphicFrameLocks noChangeAspect="1"/>
          </p:cNvGraphicFramePr>
          <p:nvPr/>
        </p:nvGraphicFramePr>
        <p:xfrm>
          <a:off x="4824409" y="2330884"/>
          <a:ext cx="17049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0" name="Equation" r:id="rId3" imgW="507960" imgH="203040" progId="Equation.3">
                  <p:embed/>
                </p:oleObj>
              </mc:Choice>
              <mc:Fallback>
                <p:oleObj name="Equation" r:id="rId3" imgW="5079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09" y="2330884"/>
                        <a:ext cx="1704975" cy="68262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431" name="Text Box 7"/>
          <p:cNvSpPr txBox="1">
            <a:spLocks noChangeArrowheads="1"/>
          </p:cNvSpPr>
          <p:nvPr/>
        </p:nvSpPr>
        <p:spPr bwMode="auto">
          <a:xfrm>
            <a:off x="1220497" y="5902761"/>
            <a:ext cx="371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Thus, for any two planets: </a:t>
            </a:r>
          </a:p>
        </p:txBody>
      </p:sp>
      <p:graphicFrame>
        <p:nvGraphicFramePr>
          <p:cNvPr id="359432" name="Object 8"/>
          <p:cNvGraphicFramePr>
            <a:graphicFrameLocks noChangeAspect="1"/>
          </p:cNvGraphicFramePr>
          <p:nvPr/>
        </p:nvGraphicFramePr>
        <p:xfrm>
          <a:off x="4824409" y="5566355"/>
          <a:ext cx="2114551" cy="1113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1" name="Equation" r:id="rId5" imgW="965160" imgH="507960" progId="Equation.3">
                  <p:embed/>
                </p:oleObj>
              </mc:Choice>
              <mc:Fallback>
                <p:oleObj name="Equation" r:id="rId5" imgW="965160" imgH="5079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09" y="5566355"/>
                        <a:ext cx="2114551" cy="1113414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433" name="Object 9"/>
          <p:cNvGraphicFramePr>
            <a:graphicFrameLocks noChangeAspect="1"/>
          </p:cNvGraphicFramePr>
          <p:nvPr/>
        </p:nvGraphicFramePr>
        <p:xfrm>
          <a:off x="4824409" y="3276745"/>
          <a:ext cx="3415578" cy="1183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2" name="Equation" r:id="rId7" imgW="1320480" imgH="457200" progId="Equation.DSMT4">
                  <p:embed/>
                </p:oleObj>
              </mc:Choice>
              <mc:Fallback>
                <p:oleObj name="Equation" r:id="rId7" imgW="132048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09" y="3276745"/>
                        <a:ext cx="3415578" cy="1183774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4759038" y="4515715"/>
            <a:ext cx="438496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/>
              <a:t>G… Gravitational constant G = 6.673</a:t>
            </a:r>
            <a:r>
              <a:rPr lang="en-US" sz="1400" dirty="0" smtClean="0">
                <a:cs typeface="Times New Roman" pitchFamily="18" charset="0"/>
              </a:rPr>
              <a:t>·10</a:t>
            </a:r>
            <a:r>
              <a:rPr lang="en-US" sz="1400" baseline="30000" dirty="0" smtClean="0">
                <a:cs typeface="Times New Roman" pitchFamily="18" charset="0"/>
              </a:rPr>
              <a:t>-11</a:t>
            </a:r>
            <a:r>
              <a:rPr lang="en-US" sz="1400" dirty="0" smtClean="0">
                <a:cs typeface="Times New Roman" pitchFamily="18" charset="0"/>
              </a:rPr>
              <a:t> N·m</a:t>
            </a:r>
            <a:r>
              <a:rPr lang="en-US" sz="1400" baseline="30000" dirty="0" smtClean="0">
                <a:cs typeface="Times New Roman" pitchFamily="18" charset="0"/>
              </a:rPr>
              <a:t>2</a:t>
            </a:r>
            <a:r>
              <a:rPr lang="en-US" sz="1400" dirty="0" smtClean="0">
                <a:cs typeface="Times New Roman" pitchFamily="18" charset="0"/>
              </a:rPr>
              <a:t>/kg</a:t>
            </a:r>
            <a:r>
              <a:rPr lang="en-US" sz="1400" baseline="30000" dirty="0" smtClean="0">
                <a:cs typeface="Times New Roman" pitchFamily="18" charset="0"/>
              </a:rPr>
              <a:t>2</a:t>
            </a:r>
            <a:endParaRPr lang="en-US" sz="1400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cs typeface="Times New Roman" pitchFamily="18" charset="0"/>
              </a:rPr>
              <a:t>M</a:t>
            </a:r>
            <a:r>
              <a:rPr lang="en-US" sz="1400" baseline="-25000" dirty="0" smtClean="0">
                <a:cs typeface="Times New Roman" pitchFamily="18" charset="0"/>
              </a:rPr>
              <a:t>S</a:t>
            </a:r>
            <a:r>
              <a:rPr lang="en-US" sz="1400" dirty="0" smtClean="0">
                <a:cs typeface="Times New Roman" pitchFamily="18" charset="0"/>
              </a:rPr>
              <a:t> … central mass, (i.e. mass of sun for planet motion)</a:t>
            </a:r>
            <a:endParaRPr lang="en-US" sz="1400" dirty="0">
              <a:cs typeface="Times New Roman" pitchFamily="18" charset="0"/>
            </a:endParaRPr>
          </a:p>
        </p:txBody>
      </p:sp>
      <p:pic>
        <p:nvPicPr>
          <p:cNvPr id="10" name="Picture 4" descr="NewPlanets"/>
          <p:cNvPicPr>
            <a:picLocks noChangeAspect="1" noChangeArrowheads="1"/>
          </p:cNvPicPr>
          <p:nvPr/>
        </p:nvPicPr>
        <p:blipFill>
          <a:blip r:embed="rId9" cstate="print"/>
          <a:srcRect t="22267"/>
          <a:stretch>
            <a:fillRect/>
          </a:stretch>
        </p:blipFill>
        <p:spPr bwMode="auto">
          <a:xfrm>
            <a:off x="124692" y="2347820"/>
            <a:ext cx="4328868" cy="2421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476" name="Picture 4" descr="NewPlanets"/>
          <p:cNvPicPr>
            <a:picLocks noChangeAspect="1" noChangeArrowheads="1"/>
          </p:cNvPicPr>
          <p:nvPr/>
        </p:nvPicPr>
        <p:blipFill>
          <a:blip r:embed="rId2" cstate="print"/>
          <a:srcRect t="6827"/>
          <a:stretch>
            <a:fillRect/>
          </a:stretch>
        </p:blipFill>
        <p:spPr bwMode="auto">
          <a:xfrm>
            <a:off x="531088" y="698500"/>
            <a:ext cx="8101375" cy="5432136"/>
          </a:xfrm>
          <a:prstGeom prst="rect">
            <a:avLst/>
          </a:prstGeom>
          <a:noFill/>
        </p:spPr>
      </p:pic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1905000" y="114300"/>
            <a:ext cx="5194300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All nine eight planets of the solar system</a:t>
            </a:r>
          </a:p>
        </p:txBody>
      </p:sp>
      <p:sp>
        <p:nvSpPr>
          <p:cNvPr id="361478" name="Line 6"/>
          <p:cNvSpPr>
            <a:spLocks noChangeShapeType="1"/>
          </p:cNvSpPr>
          <p:nvPr/>
        </p:nvSpPr>
        <p:spPr bwMode="auto">
          <a:xfrm>
            <a:off x="2486025" y="385763"/>
            <a:ext cx="585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58" name="Picture 2" descr="http://www.pas.rochester.edu/~blackman/ast104/planet_orbi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094" y="287060"/>
            <a:ext cx="5600988" cy="5600990"/>
          </a:xfrm>
          <a:prstGeom prst="rect">
            <a:avLst/>
          </a:prstGeom>
          <a:noFill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33993" y="266252"/>
            <a:ext cx="271000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 smtClean="0"/>
              <a:t>Inner solar system:</a:t>
            </a:r>
          </a:p>
          <a:p>
            <a:pPr marL="609600" indent="-609600">
              <a:spcBef>
                <a:spcPct val="50000"/>
              </a:spcBef>
            </a:pPr>
            <a:r>
              <a:rPr lang="en-US" sz="2000" dirty="0" smtClean="0"/>
              <a:t>Mercury</a:t>
            </a:r>
          </a:p>
          <a:p>
            <a:pPr marL="609600" indent="-609600">
              <a:spcBef>
                <a:spcPct val="50000"/>
              </a:spcBef>
            </a:pPr>
            <a:r>
              <a:rPr lang="en-US" sz="2000" dirty="0" smtClean="0"/>
              <a:t>Venus</a:t>
            </a:r>
          </a:p>
          <a:p>
            <a:pPr marL="609600" indent="-609600">
              <a:spcBef>
                <a:spcPct val="50000"/>
              </a:spcBef>
            </a:pPr>
            <a:r>
              <a:rPr lang="en-US" sz="2000" dirty="0" smtClean="0"/>
              <a:t>Earth</a:t>
            </a:r>
          </a:p>
          <a:p>
            <a:pPr marL="609600" indent="-609600">
              <a:spcBef>
                <a:spcPct val="50000"/>
              </a:spcBef>
            </a:pPr>
            <a:r>
              <a:rPr lang="en-US" sz="2000" dirty="0" smtClean="0"/>
              <a:t>Mars</a:t>
            </a:r>
          </a:p>
          <a:p>
            <a:pPr marL="609600" indent="-609600">
              <a:spcBef>
                <a:spcPct val="50000"/>
              </a:spcBef>
            </a:pPr>
            <a:endParaRPr lang="en-US" sz="2000" dirty="0" smtClean="0"/>
          </a:p>
          <a:p>
            <a:pPr marL="609600" indent="-609600">
              <a:spcBef>
                <a:spcPct val="50000"/>
              </a:spcBef>
            </a:pPr>
            <a:r>
              <a:rPr lang="en-US" u="sng" dirty="0" smtClean="0"/>
              <a:t>Outer solar system:</a:t>
            </a:r>
          </a:p>
          <a:p>
            <a:pPr marL="609600" indent="-609600">
              <a:spcBef>
                <a:spcPct val="50000"/>
              </a:spcBef>
            </a:pPr>
            <a:r>
              <a:rPr lang="en-US" sz="2000" dirty="0" smtClean="0"/>
              <a:t>Jupiter</a:t>
            </a:r>
          </a:p>
          <a:p>
            <a:pPr marL="609600" indent="-609600">
              <a:spcBef>
                <a:spcPct val="50000"/>
              </a:spcBef>
            </a:pPr>
            <a:r>
              <a:rPr lang="en-US" sz="2000" dirty="0" smtClean="0"/>
              <a:t>Saturn</a:t>
            </a:r>
          </a:p>
          <a:p>
            <a:pPr marL="609600" indent="-609600">
              <a:spcBef>
                <a:spcPct val="50000"/>
              </a:spcBef>
            </a:pPr>
            <a:r>
              <a:rPr lang="en-US" sz="2000" dirty="0" smtClean="0"/>
              <a:t>Uranus</a:t>
            </a:r>
          </a:p>
          <a:p>
            <a:pPr marL="609600" indent="-609600">
              <a:spcBef>
                <a:spcPct val="50000"/>
              </a:spcBef>
            </a:pPr>
            <a:r>
              <a:rPr lang="en-US" sz="2000" dirty="0" smtClean="0"/>
              <a:t>Neptune</a:t>
            </a:r>
          </a:p>
          <a:p>
            <a:pPr marL="609600" indent="-609600">
              <a:spcBef>
                <a:spcPct val="50000"/>
              </a:spcBef>
            </a:pPr>
            <a:r>
              <a:rPr lang="en-US" sz="2000" dirty="0" smtClean="0"/>
              <a:t>(Pluto)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91730" y="6194358"/>
            <a:ext cx="60615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M</a:t>
            </a:r>
            <a:r>
              <a:rPr lang="en-US" sz="2000" dirty="0" smtClean="0"/>
              <a:t>y </a:t>
            </a:r>
            <a:r>
              <a:rPr lang="en-US" sz="2000" b="1" dirty="0" smtClean="0"/>
              <a:t>V</a:t>
            </a:r>
            <a:r>
              <a:rPr lang="en-US" sz="2000" dirty="0" smtClean="0"/>
              <a:t>ery </a:t>
            </a:r>
            <a:r>
              <a:rPr lang="en-US" sz="2000" b="1" dirty="0" smtClean="0"/>
              <a:t>E</a:t>
            </a:r>
            <a:r>
              <a:rPr lang="en-US" sz="2000" dirty="0" smtClean="0"/>
              <a:t>ducated </a:t>
            </a:r>
            <a:r>
              <a:rPr lang="en-US" sz="2000" b="1" dirty="0" smtClean="0"/>
              <a:t>M</a:t>
            </a:r>
            <a:r>
              <a:rPr lang="en-US" sz="2000" dirty="0" smtClean="0"/>
              <a:t>other </a:t>
            </a:r>
            <a:r>
              <a:rPr lang="en-US" sz="2000" b="1" dirty="0" smtClean="0"/>
              <a:t>J</a:t>
            </a:r>
            <a:r>
              <a:rPr lang="en-US" sz="2000" dirty="0" smtClean="0"/>
              <a:t>ust </a:t>
            </a:r>
            <a:r>
              <a:rPr lang="en-US" sz="2000" b="1" dirty="0" smtClean="0"/>
              <a:t>S</a:t>
            </a:r>
            <a:r>
              <a:rPr lang="en-US" sz="2000" dirty="0" smtClean="0"/>
              <a:t>erved </a:t>
            </a:r>
            <a:r>
              <a:rPr lang="en-US" sz="2000" b="1" dirty="0" smtClean="0"/>
              <a:t>U</a:t>
            </a:r>
            <a:r>
              <a:rPr lang="en-US" sz="2000" dirty="0" smtClean="0"/>
              <a:t>s </a:t>
            </a:r>
            <a:r>
              <a:rPr lang="en-US" sz="2000" b="1" dirty="0" smtClean="0"/>
              <a:t>N</a:t>
            </a:r>
            <a:r>
              <a:rPr lang="en-US" sz="2000" dirty="0" smtClean="0"/>
              <a:t>ine (</a:t>
            </a:r>
            <a:r>
              <a:rPr lang="en-US" sz="2000" b="1" dirty="0" smtClean="0"/>
              <a:t>P</a:t>
            </a:r>
            <a:r>
              <a:rPr lang="en-US" sz="2000" dirty="0" smtClean="0"/>
              <a:t>lums)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Text Box 2"/>
          <p:cNvSpPr txBox="1">
            <a:spLocks noChangeArrowheads="1"/>
          </p:cNvSpPr>
          <p:nvPr/>
        </p:nvSpPr>
        <p:spPr bwMode="auto">
          <a:xfrm>
            <a:off x="179388" y="911225"/>
            <a:ext cx="87407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lvl="0" indent="-342900">
              <a:spcBef>
                <a:spcPct val="50000"/>
              </a:spcBef>
              <a:buFontTx/>
              <a:buChar char="-"/>
            </a:pPr>
            <a:r>
              <a:rPr lang="en-US" sz="2000" dirty="0" smtClean="0">
                <a:solidFill>
                  <a:srgbClr val="000000"/>
                </a:solidFill>
              </a:rPr>
              <a:t>Earth </a:t>
            </a:r>
            <a:r>
              <a:rPr lang="en-US" sz="2000" dirty="0">
                <a:solidFill>
                  <a:srgbClr val="000000"/>
                </a:solidFill>
              </a:rPr>
              <a:t>is round! Slowly accepted, starting in </a:t>
            </a:r>
            <a:r>
              <a:rPr lang="en-US" sz="2000" dirty="0" smtClean="0">
                <a:solidFill>
                  <a:srgbClr val="000000"/>
                </a:solidFill>
              </a:rPr>
              <a:t>ancient </a:t>
            </a:r>
            <a:r>
              <a:rPr lang="en-US" sz="2000" dirty="0">
                <a:solidFill>
                  <a:srgbClr val="000000"/>
                </a:solidFill>
              </a:rPr>
              <a:t>Greece, Magellan + </a:t>
            </a:r>
            <a:r>
              <a:rPr lang="en-US" sz="2000" dirty="0" err="1">
                <a:solidFill>
                  <a:srgbClr val="000000"/>
                </a:solidFill>
              </a:rPr>
              <a:t>Elcano</a:t>
            </a:r>
            <a:r>
              <a:rPr lang="en-US" sz="2000" dirty="0">
                <a:solidFill>
                  <a:srgbClr val="000000"/>
                </a:solidFill>
              </a:rPr>
              <a:t> circumnavigation (1519 – 1522). 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900" lvl="0" indent="-342900">
              <a:spcBef>
                <a:spcPct val="50000"/>
              </a:spcBef>
              <a:buFontTx/>
              <a:buChar char="-"/>
            </a:pPr>
            <a:r>
              <a:rPr lang="en-US" sz="2000" dirty="0" smtClean="0"/>
              <a:t>Ptolemy </a:t>
            </a:r>
            <a:r>
              <a:rPr lang="en-US" sz="2000" dirty="0"/>
              <a:t>(100 –170 A.D.) geocentric model: Sun revolves around earth (Wrong!)</a:t>
            </a:r>
          </a:p>
          <a:p>
            <a:pPr>
              <a:spcBef>
                <a:spcPct val="50000"/>
              </a:spcBef>
            </a:pPr>
            <a:r>
              <a:rPr lang="en-US" u="sng" dirty="0" smtClean="0"/>
              <a:t>From </a:t>
            </a:r>
            <a:r>
              <a:rPr lang="en-US" u="sng" dirty="0"/>
              <a:t>astronomical observations: </a:t>
            </a:r>
          </a:p>
          <a:p>
            <a:pPr marL="236538" indent="-236538">
              <a:spcBef>
                <a:spcPct val="50000"/>
              </a:spcBef>
              <a:buFontTx/>
              <a:buChar char="-"/>
            </a:pPr>
            <a:r>
              <a:rPr lang="en-US" sz="2000" dirty="0" smtClean="0"/>
              <a:t>Copernicus </a:t>
            </a:r>
            <a:r>
              <a:rPr lang="en-US" sz="2000" dirty="0"/>
              <a:t>(1473-1543) heliocentric model: Earth &amp; planets revolve around sun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 smtClean="0"/>
              <a:t>  Brahe (1546 - 1601)  Accurate observation of planetary motion 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 smtClean="0"/>
              <a:t>  Galileo </a:t>
            </a:r>
            <a:r>
              <a:rPr lang="en-US" sz="2000" dirty="0"/>
              <a:t>(1564 - 1642) (1610) supports the heliocentric model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 smtClean="0"/>
              <a:t>  </a:t>
            </a:r>
            <a:r>
              <a:rPr lang="en-US" sz="2000" dirty="0" err="1" smtClean="0"/>
              <a:t>Kepler</a:t>
            </a:r>
            <a:r>
              <a:rPr lang="en-US" sz="2000" dirty="0" smtClean="0"/>
              <a:t> </a:t>
            </a:r>
            <a:r>
              <a:rPr lang="en-US" sz="2000" dirty="0"/>
              <a:t>(1571-1630), 1609:  Laws I, II of planetary motion,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/>
              <a:t>  </a:t>
            </a:r>
            <a:r>
              <a:rPr lang="en-US" sz="2000" dirty="0" err="1"/>
              <a:t>Kepler</a:t>
            </a:r>
            <a:r>
              <a:rPr lang="en-US" sz="2000" dirty="0"/>
              <a:t> 1619: Law III of planetary motion</a:t>
            </a:r>
          </a:p>
        </p:txBody>
      </p:sp>
      <p:sp>
        <p:nvSpPr>
          <p:cNvPr id="331779" name="Text Box 3"/>
          <p:cNvSpPr txBox="1">
            <a:spLocks noChangeArrowheads="1"/>
          </p:cNvSpPr>
          <p:nvPr/>
        </p:nvSpPr>
        <p:spPr bwMode="auto">
          <a:xfrm>
            <a:off x="85677" y="5843164"/>
            <a:ext cx="89550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/>
              <a:t> Aristotle (384-322 B.C.) Heavier objects fall faster than light objects (Wrong!)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/>
              <a:t>  Galileo (1564 - 1642) Neglecting air resistance, all objects fall at same acceleration</a:t>
            </a:r>
          </a:p>
        </p:txBody>
      </p:sp>
      <p:sp>
        <p:nvSpPr>
          <p:cNvPr id="331780" name="Line 4"/>
          <p:cNvSpPr>
            <a:spLocks noChangeShapeType="1"/>
          </p:cNvSpPr>
          <p:nvPr/>
        </p:nvSpPr>
        <p:spPr bwMode="auto">
          <a:xfrm>
            <a:off x="147480" y="4997349"/>
            <a:ext cx="8834438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781" name="Rectangle 5"/>
          <p:cNvSpPr>
            <a:spLocks noChangeArrowheads="1"/>
          </p:cNvSpPr>
          <p:nvPr/>
        </p:nvSpPr>
        <p:spPr bwMode="auto">
          <a:xfrm>
            <a:off x="1885950" y="192088"/>
            <a:ext cx="5314950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Geocentric vs. heliocentric model of earth</a:t>
            </a:r>
          </a:p>
        </p:txBody>
      </p:sp>
      <p:sp>
        <p:nvSpPr>
          <p:cNvPr id="331782" name="Rectangle 6"/>
          <p:cNvSpPr>
            <a:spLocks noChangeArrowheads="1"/>
          </p:cNvSpPr>
          <p:nvPr/>
        </p:nvSpPr>
        <p:spPr bwMode="auto">
          <a:xfrm>
            <a:off x="3217863" y="5231819"/>
            <a:ext cx="2763837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About falling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Text Box 2"/>
          <p:cNvSpPr txBox="1">
            <a:spLocks noChangeArrowheads="1"/>
          </p:cNvSpPr>
          <p:nvPr/>
        </p:nvSpPr>
        <p:spPr bwMode="auto">
          <a:xfrm>
            <a:off x="1246188" y="138113"/>
            <a:ext cx="6724650" cy="5889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Newton’s Law of Universal Gravitation</a:t>
            </a:r>
          </a:p>
        </p:txBody>
      </p:sp>
      <p:sp>
        <p:nvSpPr>
          <p:cNvPr id="351235" name="Text Box 3"/>
          <p:cNvSpPr txBox="1">
            <a:spLocks noChangeArrowheads="1"/>
          </p:cNvSpPr>
          <p:nvPr/>
        </p:nvSpPr>
        <p:spPr bwMode="auto">
          <a:xfrm>
            <a:off x="342900" y="768350"/>
            <a:ext cx="7759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Every particle in the Universe attracts every other particle with a force of: </a:t>
            </a:r>
          </a:p>
        </p:txBody>
      </p:sp>
      <p:graphicFrame>
        <p:nvGraphicFramePr>
          <p:cNvPr id="351236" name="Object 4"/>
          <p:cNvGraphicFramePr>
            <a:graphicFrameLocks noChangeAspect="1"/>
          </p:cNvGraphicFramePr>
          <p:nvPr/>
        </p:nvGraphicFramePr>
        <p:xfrm>
          <a:off x="3937000" y="1338263"/>
          <a:ext cx="426085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43" name="Equation" r:id="rId3" imgW="1269720" imgH="393480" progId="Equation.DSMT4">
                  <p:embed/>
                </p:oleObj>
              </mc:Choice>
              <mc:Fallback>
                <p:oleObj name="Equation" r:id="rId3" imgW="12697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1338263"/>
                        <a:ext cx="4260850" cy="13208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1242" name="Group 10"/>
          <p:cNvGrpSpPr>
            <a:grpSpLocks/>
          </p:cNvGrpSpPr>
          <p:nvPr/>
        </p:nvGrpSpPr>
        <p:grpSpPr bwMode="auto">
          <a:xfrm>
            <a:off x="3840163" y="2809875"/>
            <a:ext cx="5303837" cy="1879600"/>
            <a:chOff x="2419" y="2130"/>
            <a:chExt cx="3341" cy="1184"/>
          </a:xfrm>
        </p:grpSpPr>
        <p:sp>
          <p:nvSpPr>
            <p:cNvPr id="351237" name="Text Box 5"/>
            <p:cNvSpPr txBox="1">
              <a:spLocks noChangeArrowheads="1"/>
            </p:cNvSpPr>
            <p:nvPr/>
          </p:nvSpPr>
          <p:spPr bwMode="auto">
            <a:xfrm>
              <a:off x="2419" y="2130"/>
              <a:ext cx="3341" cy="1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G… Gravitational constant G = 6.673</a:t>
              </a:r>
              <a:r>
                <a:rPr lang="en-US" sz="1800" dirty="0">
                  <a:cs typeface="Times New Roman" pitchFamily="18" charset="0"/>
                </a:rPr>
                <a:t>·10</a:t>
              </a:r>
              <a:r>
                <a:rPr lang="en-US" sz="1800" baseline="30000" dirty="0">
                  <a:cs typeface="Times New Roman" pitchFamily="18" charset="0"/>
                </a:rPr>
                <a:t>-11</a:t>
              </a:r>
              <a:r>
                <a:rPr lang="en-US" sz="1800" dirty="0">
                  <a:cs typeface="Times New Roman" pitchFamily="18" charset="0"/>
                </a:rPr>
                <a:t> N·m</a:t>
              </a:r>
              <a:r>
                <a:rPr lang="en-US" sz="1800" baseline="30000" dirty="0">
                  <a:cs typeface="Times New Roman" pitchFamily="18" charset="0"/>
                </a:rPr>
                <a:t>2</a:t>
              </a:r>
              <a:r>
                <a:rPr lang="en-US" sz="1800" dirty="0">
                  <a:cs typeface="Times New Roman" pitchFamily="18" charset="0"/>
                </a:rPr>
                <a:t>/kg</a:t>
              </a:r>
              <a:r>
                <a:rPr lang="en-US" sz="1800" baseline="30000" dirty="0">
                  <a:cs typeface="Times New Roman" pitchFamily="18" charset="0"/>
                </a:rPr>
                <a:t>2</a:t>
              </a:r>
              <a:endParaRPr lang="en-US" sz="1800" dirty="0">
                <a:cs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1800" dirty="0">
                  <a:cs typeface="Times New Roman" pitchFamily="18" charset="0"/>
                </a:rPr>
                <a:t>m</a:t>
              </a:r>
              <a:r>
                <a:rPr lang="en-US" sz="1800" baseline="-25000" dirty="0">
                  <a:cs typeface="Times New Roman" pitchFamily="18" charset="0"/>
                </a:rPr>
                <a:t>1</a:t>
              </a:r>
              <a:r>
                <a:rPr lang="en-US" sz="1800" dirty="0">
                  <a:cs typeface="Times New Roman" pitchFamily="18" charset="0"/>
                </a:rPr>
                <a:t>, m</a:t>
              </a:r>
              <a:r>
                <a:rPr lang="en-US" sz="1800" baseline="-25000" dirty="0">
                  <a:cs typeface="Times New Roman" pitchFamily="18" charset="0"/>
                </a:rPr>
                <a:t>2</a:t>
              </a:r>
              <a:r>
                <a:rPr lang="en-US" sz="1800" baseline="30000" dirty="0">
                  <a:cs typeface="Times New Roman" pitchFamily="18" charset="0"/>
                </a:rPr>
                <a:t> </a:t>
              </a:r>
              <a:r>
                <a:rPr lang="en-US" sz="1800" dirty="0">
                  <a:cs typeface="Times New Roman" pitchFamily="18" charset="0"/>
                </a:rPr>
                <a:t>…masses of particles 1 and 2</a:t>
              </a:r>
            </a:p>
            <a:p>
              <a:pPr>
                <a:spcBef>
                  <a:spcPct val="50000"/>
                </a:spcBef>
              </a:pPr>
              <a:r>
                <a:rPr lang="en-US" sz="1800" dirty="0">
                  <a:cs typeface="Times New Roman" pitchFamily="18" charset="0"/>
                </a:rPr>
                <a:t>r… distance separating these particles</a:t>
              </a:r>
            </a:p>
            <a:p>
              <a:pPr>
                <a:spcBef>
                  <a:spcPct val="50000"/>
                </a:spcBef>
              </a:pPr>
              <a:r>
                <a:rPr lang="en-US" sz="1800" dirty="0">
                  <a:cs typeface="Times New Roman" pitchFamily="18" charset="0"/>
                </a:rPr>
                <a:t>    … unit vector in r direction</a:t>
              </a:r>
            </a:p>
            <a:p>
              <a:pPr>
                <a:spcBef>
                  <a:spcPct val="50000"/>
                </a:spcBef>
              </a:pPr>
              <a:endParaRPr lang="en-US" sz="1800" baseline="-25000" dirty="0">
                <a:cs typeface="Times New Roman" pitchFamily="18" charset="0"/>
              </a:endParaRPr>
            </a:p>
          </p:txBody>
        </p:sp>
        <p:graphicFrame>
          <p:nvGraphicFramePr>
            <p:cNvPr id="351238" name="Object 6"/>
            <p:cNvGraphicFramePr>
              <a:graphicFrameLocks noChangeAspect="1"/>
            </p:cNvGraphicFramePr>
            <p:nvPr/>
          </p:nvGraphicFramePr>
          <p:xfrm>
            <a:off x="2427" y="2879"/>
            <a:ext cx="214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244" name="Equation" r:id="rId5" imgW="177480" imgH="228600" progId="Equation.DSMT4">
                    <p:embed/>
                  </p:oleObj>
                </mc:Choice>
                <mc:Fallback>
                  <p:oleObj name="Equation" r:id="rId5" imgW="177480" imgH="2286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7" y="2879"/>
                          <a:ext cx="214" cy="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51241" name="Picture 9" descr="SE14_01"/>
          <p:cNvPicPr>
            <a:picLocks noChangeAspect="1" noChangeArrowheads="1"/>
          </p:cNvPicPr>
          <p:nvPr/>
        </p:nvPicPr>
        <p:blipFill>
          <a:blip r:embed="rId7" cstate="print">
            <a:lum bright="-30000" contrast="24000"/>
          </a:blip>
          <a:srcRect l="25493" t="24245" r="22173" b="20494"/>
          <a:stretch>
            <a:fillRect/>
          </a:stretch>
        </p:blipFill>
        <p:spPr bwMode="auto">
          <a:xfrm>
            <a:off x="403225" y="1355725"/>
            <a:ext cx="3114675" cy="2466975"/>
          </a:xfrm>
          <a:prstGeom prst="rect">
            <a:avLst/>
          </a:prstGeom>
          <a:noFill/>
        </p:spPr>
      </p:pic>
      <p:grpSp>
        <p:nvGrpSpPr>
          <p:cNvPr id="351246" name="Group 14"/>
          <p:cNvGrpSpPr>
            <a:grpSpLocks/>
          </p:cNvGrpSpPr>
          <p:nvPr/>
        </p:nvGrpSpPr>
        <p:grpSpPr bwMode="auto">
          <a:xfrm>
            <a:off x="0" y="4600575"/>
            <a:ext cx="9144000" cy="2166938"/>
            <a:chOff x="0" y="2898"/>
            <a:chExt cx="5760" cy="1365"/>
          </a:xfrm>
        </p:grpSpPr>
        <p:sp>
          <p:nvSpPr>
            <p:cNvPr id="351243" name="Line 11"/>
            <p:cNvSpPr>
              <a:spLocks noChangeShapeType="1"/>
            </p:cNvSpPr>
            <p:nvPr/>
          </p:nvSpPr>
          <p:spPr bwMode="auto">
            <a:xfrm>
              <a:off x="0" y="289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351244" name="Picture 12" descr="SE14_03"/>
            <p:cNvPicPr>
              <a:picLocks noChangeAspect="1" noChangeArrowheads="1"/>
            </p:cNvPicPr>
            <p:nvPr/>
          </p:nvPicPr>
          <p:blipFill>
            <a:blip r:embed="rId8" cstate="print">
              <a:lum bright="-24000" contrast="24000"/>
            </a:blip>
            <a:srcRect l="18031" t="17865" r="18207" b="14792"/>
            <a:stretch>
              <a:fillRect/>
            </a:stretch>
          </p:blipFill>
          <p:spPr bwMode="auto">
            <a:xfrm>
              <a:off x="382" y="2954"/>
              <a:ext cx="1652" cy="1309"/>
            </a:xfrm>
            <a:prstGeom prst="rect">
              <a:avLst/>
            </a:prstGeom>
            <a:noFill/>
          </p:spPr>
        </p:pic>
        <p:sp>
          <p:nvSpPr>
            <p:cNvPr id="351245" name="Text Box 13"/>
            <p:cNvSpPr txBox="1">
              <a:spLocks noChangeArrowheads="1"/>
            </p:cNvSpPr>
            <p:nvPr/>
          </p:nvSpPr>
          <p:spPr bwMode="auto">
            <a:xfrm>
              <a:off x="2168" y="3205"/>
              <a:ext cx="3482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Experimentally confirmed.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Measuring the gravitational constant – Cavendish apparatus (1789)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Text Box 2"/>
          <p:cNvSpPr txBox="1">
            <a:spLocks noChangeArrowheads="1"/>
          </p:cNvSpPr>
          <p:nvPr/>
        </p:nvSpPr>
        <p:spPr bwMode="auto">
          <a:xfrm>
            <a:off x="195263" y="5284788"/>
            <a:ext cx="84058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/>
              <a:t>What is the attractive force you (m</a:t>
            </a:r>
            <a:r>
              <a:rPr lang="en-US" baseline="-25000"/>
              <a:t>1</a:t>
            </a:r>
            <a:r>
              <a:rPr lang="en-US"/>
              <a:t> = 100 kg) experience from the two people (m</a:t>
            </a:r>
            <a:r>
              <a:rPr lang="en-US" baseline="-25000"/>
              <a:t>2 </a:t>
            </a:r>
            <a:r>
              <a:rPr lang="en-US"/>
              <a:t>= m</a:t>
            </a:r>
            <a:r>
              <a:rPr lang="en-US" baseline="-25000"/>
              <a:t>3</a:t>
            </a:r>
            <a:r>
              <a:rPr lang="en-US"/>
              <a:t> = 70 kg) sitting in front of you. Assume a distance r = 0.5 m and an angle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 = 30</a:t>
            </a:r>
            <a:r>
              <a:rPr lang="en-US">
                <a:cs typeface="Times New Roman" pitchFamily="18" charset="0"/>
              </a:rPr>
              <a:t>° for both</a:t>
            </a:r>
            <a:r>
              <a:rPr lang="en-US"/>
              <a:t>?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76250" y="1236663"/>
            <a:ext cx="4056063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13.1</a:t>
            </a:r>
          </a:p>
        </p:txBody>
      </p:sp>
      <p:grpSp>
        <p:nvGrpSpPr>
          <p:cNvPr id="354320" name="Group 16"/>
          <p:cNvGrpSpPr>
            <a:grpSpLocks/>
          </p:cNvGrpSpPr>
          <p:nvPr/>
        </p:nvGrpSpPr>
        <p:grpSpPr bwMode="auto">
          <a:xfrm>
            <a:off x="5024438" y="473075"/>
            <a:ext cx="3582987" cy="4351338"/>
            <a:chOff x="3285" y="690"/>
            <a:chExt cx="2257" cy="2741"/>
          </a:xfrm>
        </p:grpSpPr>
        <p:pic>
          <p:nvPicPr>
            <p:cNvPr id="354311" name="Picture 7" descr="bd06651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21" y="690"/>
              <a:ext cx="785" cy="780"/>
            </a:xfrm>
            <a:prstGeom prst="rect">
              <a:avLst/>
            </a:prstGeom>
            <a:noFill/>
          </p:spPr>
        </p:pic>
        <p:pic>
          <p:nvPicPr>
            <p:cNvPr id="354312" name="Picture 8" descr="bd06651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57" y="1926"/>
              <a:ext cx="785" cy="780"/>
            </a:xfrm>
            <a:prstGeom prst="rect">
              <a:avLst/>
            </a:prstGeom>
            <a:noFill/>
          </p:spPr>
        </p:pic>
        <p:pic>
          <p:nvPicPr>
            <p:cNvPr id="354313" name="Picture 9" descr="bd06651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85" y="1926"/>
              <a:ext cx="785" cy="780"/>
            </a:xfrm>
            <a:prstGeom prst="rect">
              <a:avLst/>
            </a:prstGeom>
            <a:noFill/>
          </p:spPr>
        </p:pic>
        <p:sp>
          <p:nvSpPr>
            <p:cNvPr id="354314" name="Line 10"/>
            <p:cNvSpPr>
              <a:spLocks noChangeShapeType="1"/>
            </p:cNvSpPr>
            <p:nvPr/>
          </p:nvSpPr>
          <p:spPr bwMode="auto">
            <a:xfrm>
              <a:off x="4405" y="1499"/>
              <a:ext cx="0" cy="1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4315" name="Line 11"/>
            <p:cNvSpPr>
              <a:spLocks noChangeShapeType="1"/>
            </p:cNvSpPr>
            <p:nvPr/>
          </p:nvSpPr>
          <p:spPr bwMode="auto">
            <a:xfrm flipH="1">
              <a:off x="3611" y="1510"/>
              <a:ext cx="796" cy="1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4316" name="Line 12"/>
            <p:cNvSpPr>
              <a:spLocks noChangeShapeType="1"/>
            </p:cNvSpPr>
            <p:nvPr/>
          </p:nvSpPr>
          <p:spPr bwMode="auto">
            <a:xfrm>
              <a:off x="4403" y="1510"/>
              <a:ext cx="796" cy="1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4318" name="Arc 14"/>
            <p:cNvSpPr>
              <a:spLocks/>
            </p:cNvSpPr>
            <p:nvPr/>
          </p:nvSpPr>
          <p:spPr bwMode="auto">
            <a:xfrm flipH="1" flipV="1">
              <a:off x="4201" y="1884"/>
              <a:ext cx="204" cy="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19" name="Rectangle 15"/>
            <p:cNvSpPr>
              <a:spLocks noChangeArrowheads="1"/>
            </p:cNvSpPr>
            <p:nvPr/>
          </p:nvSpPr>
          <p:spPr bwMode="auto">
            <a:xfrm>
              <a:off x="4169" y="1921"/>
              <a:ext cx="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q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Text Box 2"/>
          <p:cNvSpPr txBox="1">
            <a:spLocks noChangeArrowheads="1"/>
          </p:cNvSpPr>
          <p:nvPr/>
        </p:nvSpPr>
        <p:spPr bwMode="auto">
          <a:xfrm>
            <a:off x="296863" y="198438"/>
            <a:ext cx="8577262" cy="5889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Free-Fall Acceleration and the Gravitational Force</a:t>
            </a:r>
          </a:p>
        </p:txBody>
      </p:sp>
      <p:graphicFrame>
        <p:nvGraphicFramePr>
          <p:cNvPr id="356355" name="Object 3"/>
          <p:cNvGraphicFramePr>
            <a:graphicFrameLocks noChangeAspect="1"/>
          </p:cNvGraphicFramePr>
          <p:nvPr/>
        </p:nvGraphicFramePr>
        <p:xfrm>
          <a:off x="4306888" y="1228725"/>
          <a:ext cx="3381375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63" name="Equation" r:id="rId3" imgW="1066680" imgH="685800" progId="Equation.3">
                  <p:embed/>
                </p:oleObj>
              </mc:Choice>
              <mc:Fallback>
                <p:oleObj name="Equation" r:id="rId3" imgW="106668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1228725"/>
                        <a:ext cx="3381375" cy="21732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280988" y="2119313"/>
            <a:ext cx="3159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Gravitational force:</a:t>
            </a:r>
          </a:p>
        </p:txBody>
      </p:sp>
      <p:sp>
        <p:nvSpPr>
          <p:cNvPr id="356357" name="Text Box 5"/>
          <p:cNvSpPr txBox="1">
            <a:spLocks noChangeArrowheads="1"/>
          </p:cNvSpPr>
          <p:nvPr/>
        </p:nvSpPr>
        <p:spPr bwMode="auto">
          <a:xfrm>
            <a:off x="2824163" y="4494213"/>
            <a:ext cx="1506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Thus</a:t>
            </a:r>
            <a:r>
              <a:rPr lang="en-US"/>
              <a:t>:</a:t>
            </a:r>
          </a:p>
        </p:txBody>
      </p:sp>
      <p:graphicFrame>
        <p:nvGraphicFramePr>
          <p:cNvPr id="356358" name="Object 6"/>
          <p:cNvGraphicFramePr>
            <a:graphicFrameLocks noChangeAspect="1"/>
          </p:cNvGraphicFramePr>
          <p:nvPr/>
        </p:nvGraphicFramePr>
        <p:xfrm>
          <a:off x="4633913" y="4029075"/>
          <a:ext cx="2473325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64" name="Equation" r:id="rId5" imgW="736560" imgH="431640" progId="Equation.DSMT4">
                  <p:embed/>
                </p:oleObj>
              </mc:Choice>
              <mc:Fallback>
                <p:oleObj name="Equation" r:id="rId5" imgW="73656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4029075"/>
                        <a:ext cx="2473325" cy="14493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6359" name="Text Box 7"/>
          <p:cNvSpPr txBox="1">
            <a:spLocks noChangeArrowheads="1"/>
          </p:cNvSpPr>
          <p:nvPr/>
        </p:nvSpPr>
        <p:spPr bwMode="auto">
          <a:xfrm>
            <a:off x="569913" y="5748338"/>
            <a:ext cx="8094662" cy="101441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g is not constant as we move up from the surface of the earth</a:t>
            </a:r>
            <a:r>
              <a:rPr lang="en-US" dirty="0" smtClean="0"/>
              <a:t>!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G is a universal constant (does not change at all).  </a:t>
            </a:r>
          </a:p>
        </p:txBody>
      </p:sp>
      <p:sp>
        <p:nvSpPr>
          <p:cNvPr id="356360" name="Freeform 8"/>
          <p:cNvSpPr>
            <a:spLocks/>
          </p:cNvSpPr>
          <p:nvPr/>
        </p:nvSpPr>
        <p:spPr bwMode="auto">
          <a:xfrm>
            <a:off x="5654675" y="1100138"/>
            <a:ext cx="1677988" cy="1660525"/>
          </a:xfrm>
          <a:custGeom>
            <a:avLst/>
            <a:gdLst/>
            <a:ahLst/>
            <a:cxnLst>
              <a:cxn ang="0">
                <a:pos x="215" y="57"/>
              </a:cxn>
              <a:cxn ang="0">
                <a:pos x="7" y="355"/>
              </a:cxn>
              <a:cxn ang="0">
                <a:pos x="0" y="545"/>
              </a:cxn>
              <a:cxn ang="0">
                <a:pos x="57" y="886"/>
              </a:cxn>
              <a:cxn ang="0">
                <a:pos x="348" y="1102"/>
              </a:cxn>
              <a:cxn ang="0">
                <a:pos x="627" y="1127"/>
              </a:cxn>
              <a:cxn ang="0">
                <a:pos x="912" y="1127"/>
              </a:cxn>
              <a:cxn ang="0">
                <a:pos x="1038" y="1089"/>
              </a:cxn>
              <a:cxn ang="0">
                <a:pos x="1070" y="1007"/>
              </a:cxn>
              <a:cxn ang="0">
                <a:pos x="1095" y="893"/>
              </a:cxn>
              <a:cxn ang="0">
                <a:pos x="1114" y="779"/>
              </a:cxn>
              <a:cxn ang="0">
                <a:pos x="1114" y="646"/>
              </a:cxn>
              <a:cxn ang="0">
                <a:pos x="994" y="513"/>
              </a:cxn>
              <a:cxn ang="0">
                <a:pos x="924" y="462"/>
              </a:cxn>
              <a:cxn ang="0">
                <a:pos x="861" y="367"/>
              </a:cxn>
              <a:cxn ang="0">
                <a:pos x="836" y="152"/>
              </a:cxn>
              <a:cxn ang="0">
                <a:pos x="766" y="51"/>
              </a:cxn>
              <a:cxn ang="0">
                <a:pos x="627" y="13"/>
              </a:cxn>
              <a:cxn ang="0">
                <a:pos x="589" y="13"/>
              </a:cxn>
              <a:cxn ang="0">
                <a:pos x="412" y="0"/>
              </a:cxn>
              <a:cxn ang="0">
                <a:pos x="323" y="19"/>
              </a:cxn>
              <a:cxn ang="0">
                <a:pos x="215" y="57"/>
              </a:cxn>
            </a:cxnLst>
            <a:rect l="0" t="0" r="r" b="b"/>
            <a:pathLst>
              <a:path w="1114" h="1127">
                <a:moveTo>
                  <a:pt x="215" y="57"/>
                </a:moveTo>
                <a:lnTo>
                  <a:pt x="7" y="355"/>
                </a:lnTo>
                <a:lnTo>
                  <a:pt x="0" y="545"/>
                </a:lnTo>
                <a:lnTo>
                  <a:pt x="57" y="886"/>
                </a:lnTo>
                <a:lnTo>
                  <a:pt x="348" y="1102"/>
                </a:lnTo>
                <a:lnTo>
                  <a:pt x="627" y="1127"/>
                </a:lnTo>
                <a:lnTo>
                  <a:pt x="912" y="1127"/>
                </a:lnTo>
                <a:lnTo>
                  <a:pt x="1038" y="1089"/>
                </a:lnTo>
                <a:lnTo>
                  <a:pt x="1070" y="1007"/>
                </a:lnTo>
                <a:lnTo>
                  <a:pt x="1095" y="893"/>
                </a:lnTo>
                <a:lnTo>
                  <a:pt x="1114" y="779"/>
                </a:lnTo>
                <a:lnTo>
                  <a:pt x="1114" y="646"/>
                </a:lnTo>
                <a:lnTo>
                  <a:pt x="994" y="513"/>
                </a:lnTo>
                <a:lnTo>
                  <a:pt x="924" y="462"/>
                </a:lnTo>
                <a:lnTo>
                  <a:pt x="861" y="367"/>
                </a:lnTo>
                <a:lnTo>
                  <a:pt x="836" y="152"/>
                </a:lnTo>
                <a:lnTo>
                  <a:pt x="766" y="51"/>
                </a:lnTo>
                <a:lnTo>
                  <a:pt x="627" y="13"/>
                </a:lnTo>
                <a:lnTo>
                  <a:pt x="589" y="13"/>
                </a:lnTo>
                <a:lnTo>
                  <a:pt x="412" y="0"/>
                </a:lnTo>
                <a:lnTo>
                  <a:pt x="323" y="19"/>
                </a:lnTo>
                <a:lnTo>
                  <a:pt x="215" y="5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160338" y="4652963"/>
            <a:ext cx="8869362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/>
              <a:t>What is the value of g  in the ISS space station that is at an altitude of 400 km.  Assume M</a:t>
            </a:r>
            <a:r>
              <a:rPr lang="en-US" baseline="-25000"/>
              <a:t>E</a:t>
            </a:r>
            <a:r>
              <a:rPr lang="en-US"/>
              <a:t> = 5.960</a:t>
            </a:r>
            <a:r>
              <a:rPr lang="en-US">
                <a:cs typeface="Times New Roman" pitchFamily="18" charset="0"/>
              </a:rPr>
              <a:t>·10</a:t>
            </a:r>
            <a:r>
              <a:rPr lang="en-US" baseline="30000">
                <a:cs typeface="Times New Roman" pitchFamily="18" charset="0"/>
              </a:rPr>
              <a:t>24</a:t>
            </a:r>
            <a:r>
              <a:rPr lang="en-US">
                <a:cs typeface="Times New Roman" pitchFamily="18" charset="0"/>
              </a:rPr>
              <a:t> kg and R</a:t>
            </a:r>
            <a:r>
              <a:rPr lang="en-US" baseline="-25000">
                <a:cs typeface="Times New Roman" pitchFamily="18" charset="0"/>
              </a:rPr>
              <a:t>E</a:t>
            </a:r>
            <a:r>
              <a:rPr lang="en-US">
                <a:cs typeface="Times New Roman" pitchFamily="18" charset="0"/>
              </a:rPr>
              <a:t> = 6.370·10</a:t>
            </a:r>
            <a:r>
              <a:rPr lang="en-US" baseline="30000">
                <a:cs typeface="Times New Roman" pitchFamily="18" charset="0"/>
              </a:rPr>
              <a:t>6</a:t>
            </a:r>
            <a:r>
              <a:rPr lang="en-US">
                <a:cs typeface="Times New Roman" pitchFamily="18" charset="0"/>
              </a:rPr>
              <a:t> m.  </a:t>
            </a:r>
          </a:p>
          <a:p>
            <a:pPr marL="457200" indent="-457200">
              <a:spcBef>
                <a:spcPct val="50000"/>
              </a:spcBef>
              <a:buFontTx/>
              <a:buAutoNum type="alphaLcPeriod"/>
            </a:pPr>
            <a:r>
              <a:rPr lang="en-US">
                <a:cs typeface="Times New Roman" pitchFamily="18" charset="0"/>
              </a:rPr>
              <a:t>Why does it feel like g = 0? 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455613" y="271463"/>
            <a:ext cx="3503612" cy="13795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Black board example 13.2</a:t>
            </a:r>
          </a:p>
          <a:p>
            <a:pPr algn="ctr">
              <a:spcBef>
                <a:spcPct val="50000"/>
              </a:spcBef>
            </a:pPr>
            <a:r>
              <a:rPr lang="en-US"/>
              <a:t>Variation of g with altitude</a:t>
            </a:r>
          </a:p>
        </p:txBody>
      </p:sp>
      <p:sp>
        <p:nvSpPr>
          <p:cNvPr id="357391" name="Rectangle 15"/>
          <p:cNvSpPr>
            <a:spLocks noChangeArrowheads="1"/>
          </p:cNvSpPr>
          <p:nvPr/>
        </p:nvSpPr>
        <p:spPr bwMode="auto">
          <a:xfrm>
            <a:off x="4275138" y="3756025"/>
            <a:ext cx="4435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The ISS photographed from shuttle Discovery in 2006. </a:t>
            </a:r>
          </a:p>
          <a:p>
            <a:pPr algn="ctr">
              <a:spcBef>
                <a:spcPct val="50000"/>
              </a:spcBef>
            </a:pPr>
            <a:r>
              <a:rPr lang="en-US" sz="1200"/>
              <a:t>From http://www.daviddarling.info/encyclopedia/I/ISS.html </a:t>
            </a:r>
          </a:p>
        </p:txBody>
      </p:sp>
      <p:pic>
        <p:nvPicPr>
          <p:cNvPr id="357392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5288" y="246063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738" name="Picture 2" descr="SE14_14"/>
          <p:cNvPicPr>
            <a:picLocks noChangeAspect="1" noChangeArrowheads="1"/>
          </p:cNvPicPr>
          <p:nvPr/>
        </p:nvPicPr>
        <p:blipFill>
          <a:blip r:embed="rId3" cstate="print">
            <a:lum bright="-18000" contrast="60000"/>
          </a:blip>
          <a:srcRect l="24086" t="10782" r="24966" b="7735"/>
          <a:stretch>
            <a:fillRect/>
          </a:stretch>
        </p:blipFill>
        <p:spPr bwMode="auto">
          <a:xfrm>
            <a:off x="5221288" y="223838"/>
            <a:ext cx="3698875" cy="4438650"/>
          </a:xfrm>
          <a:prstGeom prst="rect">
            <a:avLst/>
          </a:prstGeom>
          <a:noFill/>
        </p:spPr>
      </p:pic>
      <p:sp>
        <p:nvSpPr>
          <p:cNvPr id="372739" name="Text Box 3"/>
          <p:cNvSpPr txBox="1">
            <a:spLocks noChangeArrowheads="1"/>
          </p:cNvSpPr>
          <p:nvPr/>
        </p:nvSpPr>
        <p:spPr bwMode="auto">
          <a:xfrm>
            <a:off x="271463" y="271463"/>
            <a:ext cx="4143375" cy="8771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Gravitational potential </a:t>
            </a:r>
            <a:r>
              <a:rPr lang="en-US" dirty="0" smtClean="0"/>
              <a:t>energy</a:t>
            </a:r>
          </a:p>
          <a:p>
            <a:pPr>
              <a:spcBef>
                <a:spcPct val="50000"/>
              </a:spcBef>
            </a:pPr>
            <a:r>
              <a:rPr lang="en-US" sz="1200" dirty="0" smtClean="0"/>
              <a:t>(similar equation for charge-charge interaction)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graphicFrame>
        <p:nvGraphicFramePr>
          <p:cNvPr id="372740" name="Object 4"/>
          <p:cNvGraphicFramePr>
            <a:graphicFrameLocks noChangeAspect="1"/>
          </p:cNvGraphicFramePr>
          <p:nvPr/>
        </p:nvGraphicFramePr>
        <p:xfrm>
          <a:off x="295275" y="1660525"/>
          <a:ext cx="4184650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43" name="Equation" r:id="rId4" imgW="1218960" imgH="393480" progId="Equation.3">
                  <p:embed/>
                </p:oleObj>
              </mc:Choice>
              <mc:Fallback>
                <p:oleObj name="Equation" r:id="rId4" imgW="12189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1660525"/>
                        <a:ext cx="4184650" cy="1350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257175" y="3271838"/>
            <a:ext cx="34290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5613" indent="-455613">
              <a:spcBef>
                <a:spcPct val="50000"/>
              </a:spcBef>
              <a:buFontTx/>
              <a:buChar char="•"/>
            </a:pPr>
            <a:r>
              <a:rPr lang="en-US" sz="2800"/>
              <a:t>Notice the – sign </a:t>
            </a:r>
          </a:p>
          <a:p>
            <a:pPr marL="455613" indent="-455613">
              <a:spcBef>
                <a:spcPct val="50000"/>
              </a:spcBef>
              <a:buFontTx/>
              <a:buChar char="•"/>
            </a:pPr>
            <a:r>
              <a:rPr lang="en-US" sz="2800"/>
              <a:t>U = 0 at infinity</a:t>
            </a:r>
          </a:p>
        </p:txBody>
      </p:sp>
      <p:sp>
        <p:nvSpPr>
          <p:cNvPr id="372742" name="Rectangle 6"/>
          <p:cNvSpPr>
            <a:spLocks noChangeArrowheads="1"/>
          </p:cNvSpPr>
          <p:nvPr/>
        </p:nvSpPr>
        <p:spPr bwMode="auto">
          <a:xfrm>
            <a:off x="271463" y="4545013"/>
            <a:ext cx="852963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5613" indent="-455613">
              <a:spcBef>
                <a:spcPct val="50000"/>
              </a:spcBef>
              <a:buFontTx/>
              <a:buChar char="•"/>
            </a:pPr>
            <a:r>
              <a:rPr lang="en-US" sz="2800"/>
              <a:t>U will get smaller (more negative) as r gets smaller. </a:t>
            </a:r>
          </a:p>
          <a:p>
            <a:pPr marL="455613" indent="-455613">
              <a:spcBef>
                <a:spcPct val="50000"/>
              </a:spcBef>
              <a:buFontTx/>
              <a:buChar char="•"/>
            </a:pPr>
            <a:r>
              <a:rPr lang="en-US" sz="2800"/>
              <a:t>“Falling down” means loosing gravit. potential energy.</a:t>
            </a:r>
          </a:p>
          <a:p>
            <a:pPr marL="455613" indent="-455613">
              <a:spcBef>
                <a:spcPct val="50000"/>
              </a:spcBef>
              <a:buFontTx/>
              <a:buChar char="•"/>
            </a:pPr>
            <a:r>
              <a:rPr lang="en-US" sz="2800"/>
              <a:t>Use only when far away from earth; otherwise use approximation U = mgh.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Text Box 2"/>
          <p:cNvSpPr txBox="1">
            <a:spLocks noChangeArrowheads="1"/>
          </p:cNvSpPr>
          <p:nvPr/>
        </p:nvSpPr>
        <p:spPr bwMode="auto">
          <a:xfrm>
            <a:off x="103908" y="5306726"/>
            <a:ext cx="893618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dirty="0"/>
              <a:t>What is the escape speed of a particle on earth (ignore air resistance</a:t>
            </a:r>
            <a:r>
              <a:rPr lang="en-US" dirty="0" smtClean="0"/>
              <a:t>)?</a:t>
            </a:r>
          </a:p>
          <a:p>
            <a:pPr marL="457200" indent="-457200">
              <a:spcBef>
                <a:spcPct val="50000"/>
              </a:spcBef>
            </a:pPr>
            <a:r>
              <a:rPr lang="en-US" dirty="0" smtClean="0"/>
              <a:t>A)  ~10,000 m/s      B) ~11,000 m/s	C) ~20,000 m/s    D) ~22,000 m/s</a:t>
            </a:r>
            <a:endParaRPr lang="en-US" dirty="0"/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2935288" y="4787900"/>
            <a:ext cx="6056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First Rocket Launch from Cape Canaveral (NASA); July 1950</a:t>
            </a:r>
            <a:endParaRPr lang="en-US" sz="1600"/>
          </a:p>
        </p:txBody>
      </p:sp>
      <p:pic>
        <p:nvPicPr>
          <p:cNvPr id="373764" name="Picture 4" descr="bumper_na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50" y="0"/>
            <a:ext cx="6127750" cy="4703763"/>
          </a:xfrm>
          <a:prstGeom prst="rect">
            <a:avLst/>
          </a:prstGeom>
          <a:noFill/>
        </p:spPr>
      </p:pic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257175" y="185738"/>
            <a:ext cx="2374900" cy="83185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Black board example 13.3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Text Box 2"/>
          <p:cNvSpPr txBox="1">
            <a:spLocks noChangeArrowheads="1"/>
          </p:cNvSpPr>
          <p:nvPr/>
        </p:nvSpPr>
        <p:spPr bwMode="auto">
          <a:xfrm>
            <a:off x="511175" y="1195388"/>
            <a:ext cx="82184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r>
              <a:rPr lang="en-US" u="sng" dirty="0" err="1"/>
              <a:t>Kepler’s</a:t>
            </a:r>
            <a:r>
              <a:rPr lang="en-US" u="sng" dirty="0"/>
              <a:t> first two laws (1609): </a:t>
            </a:r>
          </a:p>
          <a:p>
            <a:pPr marL="609600" indent="-609600">
              <a:spcBef>
                <a:spcPct val="50000"/>
              </a:spcBef>
              <a:buFontTx/>
              <a:buAutoNum type="romanUcPeriod"/>
            </a:pPr>
            <a:r>
              <a:rPr lang="en-US" dirty="0"/>
              <a:t>Planets move in elliptical paths around the sun. The sun is in one of the focal points (foci) of the </a:t>
            </a:r>
            <a:r>
              <a:rPr lang="en-US" dirty="0" smtClean="0"/>
              <a:t>ellipse.  </a:t>
            </a:r>
            <a:endParaRPr lang="en-US" dirty="0"/>
          </a:p>
          <a:p>
            <a:pPr marL="609600" indent="-609600">
              <a:spcBef>
                <a:spcPct val="50000"/>
              </a:spcBef>
              <a:buFontTx/>
              <a:buAutoNum type="romanUcPeriod"/>
            </a:pPr>
            <a:r>
              <a:rPr lang="en-US" dirty="0"/>
              <a:t>The radius vector drawn from the sun to a planet sweeps out equal areas in equal time intervals (Law of equal areas). </a:t>
            </a:r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214314" y="88900"/>
            <a:ext cx="8686800" cy="10156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/>
              <a:t>Kepler’s</a:t>
            </a:r>
            <a:r>
              <a:rPr lang="en-US" dirty="0"/>
              <a:t> laws about planetary motion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These laws hold true for any object in </a:t>
            </a:r>
            <a:r>
              <a:rPr lang="en-US" dirty="0" smtClean="0"/>
              <a:t>orbit around a central mass</a:t>
            </a:r>
            <a:endParaRPr lang="en-US" dirty="0"/>
          </a:p>
        </p:txBody>
      </p:sp>
      <p:pic>
        <p:nvPicPr>
          <p:cNvPr id="332804" name="Picture 4" descr="SE14_05"/>
          <p:cNvPicPr>
            <a:picLocks noChangeAspect="1" noChangeArrowheads="1"/>
          </p:cNvPicPr>
          <p:nvPr/>
        </p:nvPicPr>
        <p:blipFill>
          <a:blip r:embed="rId2" cstate="print">
            <a:lum bright="-24000" contrast="24000"/>
          </a:blip>
          <a:srcRect l="19028" t="20522" r="19183" b="15886"/>
          <a:stretch>
            <a:fillRect/>
          </a:stretch>
        </p:blipFill>
        <p:spPr bwMode="auto">
          <a:xfrm>
            <a:off x="214313" y="3708400"/>
            <a:ext cx="3824287" cy="2952750"/>
          </a:xfrm>
          <a:prstGeom prst="rect">
            <a:avLst/>
          </a:prstGeom>
          <a:noFill/>
        </p:spPr>
      </p:pic>
      <p:pic>
        <p:nvPicPr>
          <p:cNvPr id="332805" name="Picture 5" descr="SE14_08"/>
          <p:cNvPicPr>
            <a:picLocks noChangeAspect="1" noChangeArrowheads="1"/>
          </p:cNvPicPr>
          <p:nvPr/>
        </p:nvPicPr>
        <p:blipFill>
          <a:blip r:embed="rId3" cstate="print">
            <a:lum bright="-24000" contrast="24000"/>
          </a:blip>
          <a:srcRect l="21527" t="28438" r="21684" b="25365"/>
          <a:stretch>
            <a:fillRect/>
          </a:stretch>
        </p:blipFill>
        <p:spPr bwMode="auto">
          <a:xfrm>
            <a:off x="4554538" y="3811588"/>
            <a:ext cx="4346575" cy="2652712"/>
          </a:xfrm>
          <a:prstGeom prst="rect">
            <a:avLst/>
          </a:prstGeom>
          <a:noFill/>
        </p:spPr>
      </p:pic>
      <p:sp>
        <p:nvSpPr>
          <p:cNvPr id="332806" name="Text Box 6"/>
          <p:cNvSpPr txBox="1">
            <a:spLocks noChangeArrowheads="1"/>
          </p:cNvSpPr>
          <p:nvPr/>
        </p:nvSpPr>
        <p:spPr bwMode="auto">
          <a:xfrm>
            <a:off x="4902200" y="3492500"/>
            <a:ext cx="368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Area S-A-B equals area S-D-C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144839</TotalTime>
  <Words>679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Martin Guthold WFU</cp:lastModifiedBy>
  <cp:revision>228</cp:revision>
  <cp:lastPrinted>2012-11-08T13:26:02Z</cp:lastPrinted>
  <dcterms:created xsi:type="dcterms:W3CDTF">2001-09-11T22:22:56Z</dcterms:created>
  <dcterms:modified xsi:type="dcterms:W3CDTF">2012-11-13T11:23:13Z</dcterms:modified>
</cp:coreProperties>
</file>