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431" r:id="rId2"/>
    <p:sldId id="282" r:id="rId3"/>
    <p:sldId id="430" r:id="rId4"/>
    <p:sldId id="397" r:id="rId5"/>
    <p:sldId id="421" r:id="rId6"/>
    <p:sldId id="422" r:id="rId7"/>
    <p:sldId id="425" r:id="rId8"/>
    <p:sldId id="424" r:id="rId9"/>
    <p:sldId id="404" r:id="rId10"/>
    <p:sldId id="406" r:id="rId11"/>
    <p:sldId id="429" r:id="rId12"/>
    <p:sldId id="426" r:id="rId13"/>
    <p:sldId id="427" r:id="rId14"/>
    <p:sldId id="411" r:id="rId15"/>
    <p:sldId id="414" r:id="rId16"/>
    <p:sldId id="415" r:id="rId17"/>
    <p:sldId id="428" r:id="rId18"/>
    <p:sldId id="432" r:id="rId19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CC"/>
    <a:srgbClr val="3399FF"/>
    <a:srgbClr val="CC9900"/>
    <a:srgbClr val="FFCCFF"/>
    <a:srgbClr val="CCFFFF"/>
    <a:srgbClr val="FF9999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649" autoAdjust="0"/>
  </p:normalViewPr>
  <p:slideViewPr>
    <p:cSldViewPr snapToGrid="0">
      <p:cViewPr varScale="1">
        <p:scale>
          <a:sx n="49" d="100"/>
          <a:sy n="49" d="100"/>
        </p:scale>
        <p:origin x="42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7" tIns="46030" rIns="92057" bIns="46030" numCol="1" anchor="t" anchorCtr="0" compatLnSpc="1">
            <a:prstTxWarp prst="textNoShape">
              <a:avLst/>
            </a:prstTxWarp>
          </a:bodyPr>
          <a:lstStyle>
            <a:lvl1pPr defTabSz="921131">
              <a:defRPr sz="12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8" y="0"/>
            <a:ext cx="304334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7" tIns="46030" rIns="92057" bIns="46030" numCol="1" anchor="t" anchorCtr="0" compatLnSpc="1">
            <a:prstTxWarp prst="textNoShape">
              <a:avLst/>
            </a:prstTxWarp>
          </a:bodyPr>
          <a:lstStyle>
            <a:lvl1pPr algn="r" defTabSz="921131">
              <a:defRPr sz="1200"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329"/>
            <a:ext cx="3043343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7" tIns="46030" rIns="92057" bIns="46030" numCol="1" anchor="b" anchorCtr="0" compatLnSpc="1">
            <a:prstTxWarp prst="textNoShape">
              <a:avLst/>
            </a:prstTxWarp>
          </a:bodyPr>
          <a:lstStyle>
            <a:lvl1pPr defTabSz="921131">
              <a:defRPr sz="1200"/>
            </a:lvl1pPr>
          </a:lstStyle>
          <a:p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8" y="8843329"/>
            <a:ext cx="3043343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7" tIns="46030" rIns="92057" bIns="46030" numCol="1" anchor="b" anchorCtr="0" compatLnSpc="1">
            <a:prstTxWarp prst="textNoShape">
              <a:avLst/>
            </a:prstTxWarp>
          </a:bodyPr>
          <a:lstStyle>
            <a:lvl1pPr algn="r" defTabSz="921131">
              <a:defRPr sz="1200"/>
            </a:lvl1pPr>
          </a:lstStyle>
          <a:p>
            <a:fld id="{D9BD4EA9-BC80-4885-A0F6-51EDF91F91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50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8DFC3-CF20-4C70-B1A0-578ACE472A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9DBC5-1D6C-4D95-A85A-83E24DE801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9F6ED-B3E6-48B4-B1BC-A3D38706AC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D60C6-D710-426B-82EC-E9669242AC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49F0A-EBEC-48A3-A55E-75ED81B658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5BAD0-D5C3-4ED9-83AB-13413B4985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3B2DB-E941-40EC-9FF4-9153C11A04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FE70E-C8BA-4340-8602-3512FF456F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84A57-8044-443A-B941-0DF933E490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D2996-8EB1-4255-85C0-B8CF682D24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DBE67-BFB0-4170-9B70-6CD1DFADE5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36FA65-660B-4E6C-8351-695A349AD51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fu.edu/~gutholdm/Physics113/phy113.html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22069" y="330200"/>
            <a:ext cx="8765177" cy="60478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61963" indent="-461963" algn="l">
              <a:lnSpc>
                <a:spcPct val="150000"/>
              </a:lnSpc>
              <a:spcBef>
                <a:spcPct val="50000"/>
              </a:spcBef>
            </a:pPr>
            <a:r>
              <a:rPr lang="en-US" b="1" u="sng" dirty="0"/>
              <a:t>Announcements</a:t>
            </a:r>
            <a:r>
              <a:rPr lang="en-US" dirty="0"/>
              <a:t>:</a:t>
            </a:r>
          </a:p>
          <a:p>
            <a:pPr marL="461963" indent="-461963" algn="l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Midterm </a:t>
            </a:r>
            <a:r>
              <a:rPr lang="en-US" dirty="0" smtClean="0">
                <a:solidFill>
                  <a:srgbClr val="FF0000"/>
                </a:solidFill>
              </a:rPr>
              <a:t>2 </a:t>
            </a:r>
            <a:r>
              <a:rPr lang="en-US" dirty="0">
                <a:solidFill>
                  <a:srgbClr val="FF0000"/>
                </a:solidFill>
              </a:rPr>
              <a:t>coming </a:t>
            </a:r>
            <a:r>
              <a:rPr lang="en-US" dirty="0" smtClean="0">
                <a:solidFill>
                  <a:srgbClr val="FF0000"/>
                </a:solidFill>
              </a:rPr>
              <a:t>up Monday Nov. 12 </a:t>
            </a:r>
            <a:r>
              <a:rPr lang="en-US" dirty="0" smtClean="0"/>
              <a:t>, </a:t>
            </a:r>
            <a:r>
              <a:rPr lang="en-US" dirty="0"/>
              <a:t>(two evening </a:t>
            </a:r>
            <a:r>
              <a:rPr lang="en-US" dirty="0" smtClean="0"/>
              <a:t>times, </a:t>
            </a:r>
            <a:r>
              <a:rPr lang="en-US" dirty="0"/>
              <a:t>5-6 pm or 6-7 pm</a:t>
            </a:r>
            <a:r>
              <a:rPr lang="en-US" dirty="0" smtClean="0"/>
              <a:t>), Olin 101.</a:t>
            </a:r>
          </a:p>
          <a:p>
            <a:pPr marL="461963" indent="-461963" algn="l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dirty="0" smtClean="0"/>
              <a:t>Material</a:t>
            </a:r>
            <a:r>
              <a:rPr lang="en-US" dirty="0"/>
              <a:t>: </a:t>
            </a:r>
            <a:r>
              <a:rPr lang="en-US" dirty="0" smtClean="0"/>
              <a:t>Chapters 6 – 14 (through HW 14.1 (pressure)).  </a:t>
            </a:r>
            <a:endParaRPr lang="en-US" dirty="0"/>
          </a:p>
          <a:p>
            <a:pPr marL="461963" indent="-461963" algn="l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dirty="0" smtClean="0"/>
              <a:t>I’ll provide key equations (last page of exam). </a:t>
            </a:r>
          </a:p>
          <a:p>
            <a:pPr marL="461963" indent="-461963" algn="l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dirty="0" smtClean="0"/>
              <a:t>You are allowed to use a </a:t>
            </a:r>
            <a:r>
              <a:rPr lang="en-US" u="sng" dirty="0" smtClean="0"/>
              <a:t>non-programmable</a:t>
            </a:r>
            <a:r>
              <a:rPr lang="en-US" dirty="0" smtClean="0"/>
              <a:t> calculator</a:t>
            </a:r>
            <a:endParaRPr lang="en-US" dirty="0"/>
          </a:p>
          <a:p>
            <a:pPr marL="461963" indent="-461963" algn="l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dirty="0" smtClean="0"/>
              <a:t>I will put practice exams </a:t>
            </a:r>
            <a:r>
              <a:rPr lang="en-US" dirty="0"/>
              <a:t>on our class web page </a:t>
            </a:r>
            <a:r>
              <a:rPr lang="en-US" sz="1800" dirty="0"/>
              <a:t>(</a:t>
            </a:r>
            <a:r>
              <a:rPr lang="en-US" sz="1800" dirty="0">
                <a:hlinkClick r:id="rId2"/>
              </a:rPr>
              <a:t>http://www.wfu.edu/~gutholdm/Physics113/phy113.html</a:t>
            </a:r>
            <a:r>
              <a:rPr lang="en-US" sz="1800" dirty="0" smtClean="0"/>
              <a:t>)</a:t>
            </a:r>
          </a:p>
          <a:p>
            <a:pPr marL="461963" indent="-461963" algn="l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dirty="0" smtClean="0"/>
              <a:t>I’ll also update all grades by tomorrow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1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7" name="Text Box 5"/>
          <p:cNvSpPr txBox="1">
            <a:spLocks noChangeArrowheads="1"/>
          </p:cNvSpPr>
          <p:nvPr/>
        </p:nvSpPr>
        <p:spPr bwMode="auto">
          <a:xfrm>
            <a:off x="4755731" y="874060"/>
            <a:ext cx="4056063" cy="528637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/>
              <a:t>Black board example </a:t>
            </a:r>
            <a:r>
              <a:rPr lang="en-US" sz="2800" dirty="0" smtClean="0"/>
              <a:t>12.3</a:t>
            </a:r>
            <a:endParaRPr lang="en-US" sz="2800" dirty="0"/>
          </a:p>
        </p:txBody>
      </p:sp>
      <p:sp>
        <p:nvSpPr>
          <p:cNvPr id="279576" name="Rectangle 24"/>
          <p:cNvSpPr>
            <a:spLocks noChangeArrowheads="1"/>
          </p:cNvSpPr>
          <p:nvPr/>
        </p:nvSpPr>
        <p:spPr bwMode="auto">
          <a:xfrm>
            <a:off x="155277" y="3717355"/>
            <a:ext cx="883344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</a:rPr>
              <a:t>You are holding a 10 kg mass as shown schematically in the picture.  Your underarm (of negligible mass) is 0.5 m long, and your biceps muscle attaches to the underarm at 0.05 m from the elbow joint.  With what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</a:rPr>
              <a:t>force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</a:rPr>
              <a:t> is your biceps muscle pulling on the underarm bone</a:t>
            </a:r>
            <a:r>
              <a:rPr lang="en-US" dirty="0" smtClean="0">
                <a:ea typeface="SimSun" pitchFamily="2" charset="-122"/>
              </a:rPr>
              <a:t>?</a:t>
            </a:r>
          </a:p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</a:rPr>
              <a:t>A)  10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</a:rPr>
              <a:t> N	B) 98 N	C) 490 N	D) 980 N	4900 N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79564" name="Group 12"/>
          <p:cNvGrpSpPr>
            <a:grpSpLocks/>
          </p:cNvGrpSpPr>
          <p:nvPr/>
        </p:nvGrpSpPr>
        <p:grpSpPr bwMode="auto">
          <a:xfrm>
            <a:off x="0" y="0"/>
            <a:ext cx="5203100" cy="3428533"/>
            <a:chOff x="3240" y="5556"/>
            <a:chExt cx="4530" cy="2985"/>
          </a:xfrm>
        </p:grpSpPr>
        <p:sp>
          <p:nvSpPr>
            <p:cNvPr id="279575" name="Line 23"/>
            <p:cNvSpPr>
              <a:spLocks noChangeShapeType="1"/>
            </p:cNvSpPr>
            <p:nvPr/>
          </p:nvSpPr>
          <p:spPr bwMode="auto">
            <a:xfrm>
              <a:off x="4350" y="7386"/>
              <a:ext cx="0" cy="1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79574" name="Line 22"/>
            <p:cNvSpPr>
              <a:spLocks noChangeShapeType="1"/>
            </p:cNvSpPr>
            <p:nvPr/>
          </p:nvSpPr>
          <p:spPr bwMode="auto">
            <a:xfrm>
              <a:off x="4155" y="5556"/>
              <a:ext cx="0" cy="205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79573" name="Line 21"/>
            <p:cNvSpPr>
              <a:spLocks noChangeShapeType="1"/>
            </p:cNvSpPr>
            <p:nvPr/>
          </p:nvSpPr>
          <p:spPr bwMode="auto">
            <a:xfrm>
              <a:off x="4140" y="7581"/>
              <a:ext cx="2355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79572" name="Oval 20" descr="Narrow vertical"/>
            <p:cNvSpPr>
              <a:spLocks noChangeArrowheads="1"/>
            </p:cNvSpPr>
            <p:nvPr/>
          </p:nvSpPr>
          <p:spPr bwMode="auto">
            <a:xfrm>
              <a:off x="4230" y="5841"/>
              <a:ext cx="240" cy="1650"/>
            </a:xfrm>
            <a:prstGeom prst="ellipse">
              <a:avLst/>
            </a:prstGeom>
            <a:pattFill prst="narVert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79571" name="Rectangle 19"/>
            <p:cNvSpPr>
              <a:spLocks noChangeArrowheads="1"/>
            </p:cNvSpPr>
            <p:nvPr/>
          </p:nvSpPr>
          <p:spPr bwMode="auto">
            <a:xfrm>
              <a:off x="6277" y="7836"/>
              <a:ext cx="383" cy="645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79570" name="Line 18"/>
            <p:cNvSpPr>
              <a:spLocks noChangeShapeType="1"/>
            </p:cNvSpPr>
            <p:nvPr/>
          </p:nvSpPr>
          <p:spPr bwMode="auto">
            <a:xfrm>
              <a:off x="6465" y="7566"/>
              <a:ext cx="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79569" name="Line 17"/>
            <p:cNvSpPr>
              <a:spLocks noChangeShapeType="1"/>
            </p:cNvSpPr>
            <p:nvPr/>
          </p:nvSpPr>
          <p:spPr bwMode="auto">
            <a:xfrm flipH="1" flipV="1">
              <a:off x="4185" y="5616"/>
              <a:ext cx="15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79568" name="Text Box 16"/>
            <p:cNvSpPr txBox="1">
              <a:spLocks noChangeArrowheads="1"/>
            </p:cNvSpPr>
            <p:nvPr/>
          </p:nvSpPr>
          <p:spPr bwMode="auto">
            <a:xfrm>
              <a:off x="3240" y="6141"/>
              <a:ext cx="1005" cy="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</a:rPr>
                <a:t>Upper arm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9567" name="Text Box 15"/>
            <p:cNvSpPr txBox="1">
              <a:spLocks noChangeArrowheads="1"/>
            </p:cNvSpPr>
            <p:nvPr/>
          </p:nvSpPr>
          <p:spPr bwMode="auto">
            <a:xfrm>
              <a:off x="4590" y="7626"/>
              <a:ext cx="1620" cy="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</a:rPr>
                <a:t>Under arm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9566" name="Text Box 14"/>
            <p:cNvSpPr txBox="1">
              <a:spLocks noChangeArrowheads="1"/>
            </p:cNvSpPr>
            <p:nvPr/>
          </p:nvSpPr>
          <p:spPr bwMode="auto">
            <a:xfrm>
              <a:off x="6645" y="7926"/>
              <a:ext cx="1125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</a:rPr>
                <a:t>10 kg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9565" name="Text Box 13"/>
            <p:cNvSpPr txBox="1">
              <a:spLocks noChangeArrowheads="1"/>
            </p:cNvSpPr>
            <p:nvPr/>
          </p:nvSpPr>
          <p:spPr bwMode="auto">
            <a:xfrm>
              <a:off x="4425" y="6531"/>
              <a:ext cx="1620" cy="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</a:rPr>
                <a:t>Biceps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5682" y="153755"/>
            <a:ext cx="4056063" cy="528637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/>
              <a:t>Black board example </a:t>
            </a:r>
            <a:r>
              <a:rPr lang="en-US" sz="2800" dirty="0" smtClean="0"/>
              <a:t>12.4</a:t>
            </a:r>
            <a:endParaRPr lang="en-US" sz="2800" dirty="0"/>
          </a:p>
        </p:txBody>
      </p:sp>
      <p:pic>
        <p:nvPicPr>
          <p:cNvPr id="317445" name="Picture 5" descr="http://www.webassign.net/serpop/10-16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8587" y="142226"/>
            <a:ext cx="4494913" cy="389637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47650" y="1296412"/>
            <a:ext cx="4057650" cy="2343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 smtClean="0">
                <a:latin typeface="Arial" charset="0"/>
                <a:cs typeface="Arial" charset="0"/>
              </a:rPr>
              <a:t>A person with weight 700 N stands </a:t>
            </a:r>
            <a:r>
              <a:rPr lang="en-US" sz="2000" i="1" dirty="0" smtClean="0">
                <a:latin typeface="Arial" charset="0"/>
                <a:cs typeface="Arial" charset="0"/>
              </a:rPr>
              <a:t>d</a:t>
            </a:r>
            <a:r>
              <a:rPr lang="en-US" sz="2000" dirty="0" smtClean="0">
                <a:latin typeface="Arial" charset="0"/>
                <a:cs typeface="Arial" charset="0"/>
              </a:rPr>
              <a:t> = 4.00 m away from the wall on a </a:t>
            </a:r>
            <a:r>
              <a:rPr lang="en-US" sz="2000" i="1" dirty="0" smtClean="0">
                <a:latin typeface="Arial" charset="0"/>
                <a:cs typeface="Arial" charset="0"/>
              </a:rPr>
              <a:t>l</a:t>
            </a:r>
            <a:r>
              <a:rPr lang="en-US" sz="2000" dirty="0" smtClean="0">
                <a:latin typeface="Arial" charset="0"/>
                <a:cs typeface="Arial" charset="0"/>
              </a:rPr>
              <a:t> = 10.00 m beam, as shown in this figure. The weight of the beam is 3000 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4709458"/>
            <a:ext cx="83629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(a) Find the tension in the wire.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(b) Find the horizontal component of the hinge force.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(c) Find the vertical component of the hinge force (homework).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Text Box 2"/>
          <p:cNvSpPr txBox="1">
            <a:spLocks noChangeArrowheads="1"/>
          </p:cNvSpPr>
          <p:nvPr/>
        </p:nvSpPr>
        <p:spPr bwMode="auto">
          <a:xfrm>
            <a:off x="2146300" y="279400"/>
            <a:ext cx="4706938" cy="588963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Elastic properties of solids</a:t>
            </a:r>
          </a:p>
        </p:txBody>
      </p:sp>
      <p:sp>
        <p:nvSpPr>
          <p:cNvPr id="300035" name="Text Box 3"/>
          <p:cNvSpPr txBox="1">
            <a:spLocks noChangeArrowheads="1"/>
          </p:cNvSpPr>
          <p:nvPr/>
        </p:nvSpPr>
        <p:spPr bwMode="auto">
          <a:xfrm>
            <a:off x="577850" y="1720850"/>
            <a:ext cx="7597775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/>
              <a:t>We will consider three types of deformations and define an elastic modulus for each.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/>
              <a:t>Change in length. </a:t>
            </a:r>
            <a:r>
              <a:rPr lang="en-US" b="1"/>
              <a:t>YOUNG’S MODULUS</a:t>
            </a:r>
            <a:r>
              <a:rPr lang="en-US"/>
              <a:t> measures the resistance of a solid to a change in its length.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/>
              <a:t>Shearing. </a:t>
            </a:r>
            <a:r>
              <a:rPr lang="en-US" b="1"/>
              <a:t>SHEAR MODULUS</a:t>
            </a:r>
            <a:r>
              <a:rPr lang="en-US"/>
              <a:t> measures the resistance to shearing.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/>
              <a:t>Change in volume. </a:t>
            </a:r>
            <a:r>
              <a:rPr lang="en-US" b="1"/>
              <a:t>BULK MODULUS</a:t>
            </a:r>
            <a:r>
              <a:rPr lang="en-US"/>
              <a:t> measures the resistance to changes in volume.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ext Box 2"/>
          <p:cNvSpPr txBox="1">
            <a:spLocks noChangeArrowheads="1"/>
          </p:cNvSpPr>
          <p:nvPr/>
        </p:nvSpPr>
        <p:spPr bwMode="auto">
          <a:xfrm>
            <a:off x="2146300" y="279400"/>
            <a:ext cx="4706938" cy="588963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Elastic properties of solids</a:t>
            </a:r>
          </a:p>
        </p:txBody>
      </p:sp>
      <p:sp>
        <p:nvSpPr>
          <p:cNvPr id="301059" name="Text Box 3"/>
          <p:cNvSpPr txBox="1">
            <a:spLocks noChangeArrowheads="1"/>
          </p:cNvSpPr>
          <p:nvPr/>
        </p:nvSpPr>
        <p:spPr bwMode="auto">
          <a:xfrm>
            <a:off x="565150" y="2044700"/>
            <a:ext cx="8161338" cy="278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/>
              <a:t>Definitions of </a:t>
            </a:r>
            <a:r>
              <a:rPr lang="en-US" sz="3200" b="1" u="sng"/>
              <a:t>stress</a:t>
            </a:r>
            <a:r>
              <a:rPr lang="en-US" sz="3200" u="sng"/>
              <a:t> and </a:t>
            </a:r>
            <a:r>
              <a:rPr lang="en-US" sz="3200" b="1" u="sng"/>
              <a:t>strain</a:t>
            </a:r>
            <a:r>
              <a:rPr lang="en-US" sz="3200" u="sng"/>
              <a:t>.</a:t>
            </a:r>
          </a:p>
          <a:p>
            <a:pPr>
              <a:spcBef>
                <a:spcPct val="50000"/>
              </a:spcBef>
            </a:pPr>
            <a:endParaRPr lang="en-US" sz="3200" u="sng"/>
          </a:p>
          <a:p>
            <a:pPr>
              <a:spcBef>
                <a:spcPct val="50000"/>
              </a:spcBef>
            </a:pPr>
            <a:r>
              <a:rPr lang="en-US" sz="3200" b="1"/>
              <a:t>Stress</a:t>
            </a:r>
            <a:r>
              <a:rPr lang="en-US" sz="3200"/>
              <a:t>: Force per unit cross sectional area.</a:t>
            </a:r>
          </a:p>
          <a:p>
            <a:pPr>
              <a:spcBef>
                <a:spcPct val="50000"/>
              </a:spcBef>
            </a:pPr>
            <a:r>
              <a:rPr lang="en-US" sz="3200" b="1"/>
              <a:t>Strain</a:t>
            </a:r>
            <a:r>
              <a:rPr lang="en-US" sz="3200"/>
              <a:t>: Measure of the degree of deformation.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 descr="SE12_13"/>
          <p:cNvPicPr>
            <a:picLocks noChangeAspect="1" noChangeArrowheads="1"/>
          </p:cNvPicPr>
          <p:nvPr/>
        </p:nvPicPr>
        <p:blipFill>
          <a:blip r:embed="rId3" cstate="print">
            <a:lum bright="-24000" contrast="30000"/>
          </a:blip>
          <a:srcRect l="20200" t="22501" r="17386" b="20287"/>
          <a:stretch>
            <a:fillRect/>
          </a:stretch>
        </p:blipFill>
        <p:spPr bwMode="auto">
          <a:xfrm>
            <a:off x="174625" y="193675"/>
            <a:ext cx="5072063" cy="3487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4676" name="Text Box 4"/>
          <p:cNvSpPr txBox="1">
            <a:spLocks noChangeArrowheads="1"/>
          </p:cNvSpPr>
          <p:nvPr/>
        </p:nvSpPr>
        <p:spPr bwMode="auto">
          <a:xfrm>
            <a:off x="4246563" y="173038"/>
            <a:ext cx="4706937" cy="588962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Elastic properties of solids</a:t>
            </a:r>
          </a:p>
        </p:txBody>
      </p:sp>
      <p:sp>
        <p:nvSpPr>
          <p:cNvPr id="284677" name="Text Box 5"/>
          <p:cNvSpPr txBox="1">
            <a:spLocks noChangeArrowheads="1"/>
          </p:cNvSpPr>
          <p:nvPr/>
        </p:nvSpPr>
        <p:spPr bwMode="auto">
          <a:xfrm>
            <a:off x="457200" y="3979863"/>
            <a:ext cx="4181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Young’s modulus:</a:t>
            </a:r>
          </a:p>
        </p:txBody>
      </p:sp>
      <p:graphicFrame>
        <p:nvGraphicFramePr>
          <p:cNvPr id="284678" name="Object 6"/>
          <p:cNvGraphicFramePr>
            <a:graphicFrameLocks noChangeAspect="1"/>
          </p:cNvGraphicFramePr>
          <p:nvPr/>
        </p:nvGraphicFramePr>
        <p:xfrm>
          <a:off x="2182813" y="4878388"/>
          <a:ext cx="4506912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96" name="Equation" r:id="rId4" imgW="1663560" imgH="431640" progId="Equation.3">
                  <p:embed/>
                </p:oleObj>
              </mc:Choice>
              <mc:Fallback>
                <p:oleObj name="Equation" r:id="rId4" imgW="166356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813" y="4878388"/>
                        <a:ext cx="4506912" cy="1169987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2" descr="SE12_15"/>
          <p:cNvPicPr>
            <a:picLocks noChangeAspect="1" noChangeArrowheads="1"/>
          </p:cNvPicPr>
          <p:nvPr/>
        </p:nvPicPr>
        <p:blipFill>
          <a:blip r:embed="rId3" cstate="print">
            <a:lum bright="-24000" contrast="24000"/>
          </a:blip>
          <a:srcRect t="21849" b="37943"/>
          <a:stretch>
            <a:fillRect/>
          </a:stretch>
        </p:blipFill>
        <p:spPr bwMode="auto">
          <a:xfrm>
            <a:off x="441325" y="1243013"/>
            <a:ext cx="8126413" cy="2451100"/>
          </a:xfrm>
          <a:prstGeom prst="rect">
            <a:avLst/>
          </a:prstGeom>
          <a:noFill/>
        </p:spPr>
      </p:pic>
      <p:sp>
        <p:nvSpPr>
          <p:cNvPr id="287748" name="Text Box 4"/>
          <p:cNvSpPr txBox="1">
            <a:spLocks noChangeArrowheads="1"/>
          </p:cNvSpPr>
          <p:nvPr/>
        </p:nvSpPr>
        <p:spPr bwMode="auto">
          <a:xfrm>
            <a:off x="1987550" y="293688"/>
            <a:ext cx="4706938" cy="588962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Elastic properties of solids</a:t>
            </a:r>
          </a:p>
        </p:txBody>
      </p:sp>
      <p:sp>
        <p:nvSpPr>
          <p:cNvPr id="287749" name="Text Box 5"/>
          <p:cNvSpPr txBox="1">
            <a:spLocks noChangeArrowheads="1"/>
          </p:cNvSpPr>
          <p:nvPr/>
        </p:nvSpPr>
        <p:spPr bwMode="auto">
          <a:xfrm>
            <a:off x="457200" y="3979863"/>
            <a:ext cx="4181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Shear modulus:</a:t>
            </a:r>
          </a:p>
        </p:txBody>
      </p:sp>
      <p:graphicFrame>
        <p:nvGraphicFramePr>
          <p:cNvPr id="287750" name="Object 6"/>
          <p:cNvGraphicFramePr>
            <a:graphicFrameLocks noChangeAspect="1"/>
          </p:cNvGraphicFramePr>
          <p:nvPr/>
        </p:nvGraphicFramePr>
        <p:xfrm>
          <a:off x="2371725" y="4929188"/>
          <a:ext cx="41275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68" name="Equation" r:id="rId4" imgW="1523880" imgH="393480" progId="Equation.3">
                  <p:embed/>
                </p:oleObj>
              </mc:Choice>
              <mc:Fallback>
                <p:oleObj name="Equation" r:id="rId4" imgW="152388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725" y="4929188"/>
                        <a:ext cx="4127500" cy="1066800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 descr="SE12_16"/>
          <p:cNvPicPr>
            <a:picLocks noChangeAspect="1" noChangeArrowheads="1"/>
          </p:cNvPicPr>
          <p:nvPr/>
        </p:nvPicPr>
        <p:blipFill>
          <a:blip r:embed="rId3" cstate="print">
            <a:lum bright="-24000" contrast="24000"/>
          </a:blip>
          <a:srcRect l="19516" t="16328" r="20355" b="12787"/>
          <a:stretch>
            <a:fillRect/>
          </a:stretch>
        </p:blipFill>
        <p:spPr bwMode="auto">
          <a:xfrm>
            <a:off x="4257675" y="7938"/>
            <a:ext cx="4886325" cy="4321175"/>
          </a:xfrm>
          <a:prstGeom prst="rect">
            <a:avLst/>
          </a:prstGeom>
          <a:noFill/>
        </p:spPr>
      </p:pic>
      <p:sp>
        <p:nvSpPr>
          <p:cNvPr id="288772" name="Text Box 4"/>
          <p:cNvSpPr txBox="1">
            <a:spLocks noChangeArrowheads="1"/>
          </p:cNvSpPr>
          <p:nvPr/>
        </p:nvSpPr>
        <p:spPr bwMode="auto">
          <a:xfrm>
            <a:off x="109538" y="163513"/>
            <a:ext cx="4706937" cy="588962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Elastic properties of solids</a:t>
            </a:r>
          </a:p>
        </p:txBody>
      </p:sp>
      <p:sp>
        <p:nvSpPr>
          <p:cNvPr id="288773" name="Text Box 5"/>
          <p:cNvSpPr txBox="1">
            <a:spLocks noChangeArrowheads="1"/>
          </p:cNvSpPr>
          <p:nvPr/>
        </p:nvSpPr>
        <p:spPr bwMode="auto">
          <a:xfrm>
            <a:off x="457200" y="3751263"/>
            <a:ext cx="4181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Bulk modulus:</a:t>
            </a:r>
          </a:p>
        </p:txBody>
      </p:sp>
      <p:graphicFrame>
        <p:nvGraphicFramePr>
          <p:cNvPr id="288774" name="Object 6"/>
          <p:cNvGraphicFramePr>
            <a:graphicFrameLocks noChangeAspect="1"/>
          </p:cNvGraphicFramePr>
          <p:nvPr/>
        </p:nvGraphicFramePr>
        <p:xfrm>
          <a:off x="1254125" y="4789488"/>
          <a:ext cx="6364288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92" name="Equation" r:id="rId4" imgW="2349360" imgH="431640" progId="Equation.3">
                  <p:embed/>
                </p:oleObj>
              </mc:Choice>
              <mc:Fallback>
                <p:oleObj name="Equation" r:id="rId4" imgW="234936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4789488"/>
                        <a:ext cx="6364288" cy="1169987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8775" name="Text Box 7"/>
          <p:cNvSpPr txBox="1">
            <a:spLocks noChangeArrowheads="1"/>
          </p:cNvSpPr>
          <p:nvPr/>
        </p:nvSpPr>
        <p:spPr bwMode="auto">
          <a:xfrm>
            <a:off x="5673725" y="6118225"/>
            <a:ext cx="242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P…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5" name="Rectangle 5"/>
          <p:cNvSpPr>
            <a:spLocks noChangeArrowheads="1"/>
          </p:cNvSpPr>
          <p:nvPr/>
        </p:nvSpPr>
        <p:spPr bwMode="auto">
          <a:xfrm>
            <a:off x="8031163" y="604838"/>
            <a:ext cx="188912" cy="3979862"/>
          </a:xfrm>
          <a:prstGeom prst="rect">
            <a:avLst/>
          </a:prstGeom>
          <a:gradFill rotWithShape="0">
            <a:gsLst>
              <a:gs pos="0">
                <a:srgbClr val="4D4D4D"/>
              </a:gs>
              <a:gs pos="50000">
                <a:srgbClr val="4D4D4D">
                  <a:gamma/>
                  <a:tint val="21176"/>
                  <a:invGamma/>
                </a:srgbClr>
              </a:gs>
              <a:gs pos="100000">
                <a:srgbClr val="4D4D4D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2086" name="Rectangle 6"/>
          <p:cNvSpPr>
            <a:spLocks noChangeArrowheads="1"/>
          </p:cNvSpPr>
          <p:nvPr/>
        </p:nvSpPr>
        <p:spPr bwMode="auto">
          <a:xfrm>
            <a:off x="7489825" y="4581525"/>
            <a:ext cx="1371600" cy="1558925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2087" name="Text Box 7"/>
          <p:cNvSpPr txBox="1">
            <a:spLocks noChangeArrowheads="1"/>
          </p:cNvSpPr>
          <p:nvPr/>
        </p:nvSpPr>
        <p:spPr bwMode="auto">
          <a:xfrm>
            <a:off x="746125" y="242888"/>
            <a:ext cx="4056063" cy="528637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Black board example 12.5</a:t>
            </a:r>
          </a:p>
        </p:txBody>
      </p:sp>
      <p:sp>
        <p:nvSpPr>
          <p:cNvPr id="302088" name="Text Box 8"/>
          <p:cNvSpPr txBox="1">
            <a:spLocks noChangeArrowheads="1"/>
          </p:cNvSpPr>
          <p:nvPr/>
        </p:nvSpPr>
        <p:spPr bwMode="auto">
          <a:xfrm>
            <a:off x="673100" y="1895475"/>
            <a:ext cx="5889625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200 kg load is hung on a wire with a length of 4.00 m, a cross-sectional area of 2.00</a:t>
            </a:r>
            <a:r>
              <a:rPr lang="en-US">
                <a:cs typeface="Times New Roman" pitchFamily="18" charset="0"/>
              </a:rPr>
              <a:t>·10</a:t>
            </a:r>
            <a:r>
              <a:rPr lang="en-US" baseline="30000">
                <a:cs typeface="Times New Roman" pitchFamily="18" charset="0"/>
              </a:rPr>
              <a:t>-5</a:t>
            </a:r>
            <a:r>
              <a:rPr lang="en-US">
                <a:cs typeface="Times New Roman" pitchFamily="18" charset="0"/>
              </a:rPr>
              <a:t> m and a Youngs modulus of 8.00·10</a:t>
            </a:r>
            <a:r>
              <a:rPr lang="en-US" baseline="30000">
                <a:cs typeface="Times New Roman" pitchFamily="18" charset="0"/>
              </a:rPr>
              <a:t>10</a:t>
            </a:r>
            <a:r>
              <a:rPr lang="en-US">
                <a:cs typeface="Times New Roman" pitchFamily="18" charset="0"/>
              </a:rPr>
              <a:t> N/m</a:t>
            </a:r>
            <a:r>
              <a:rPr lang="en-US" baseline="30000">
                <a:cs typeface="Times New Roman" pitchFamily="18" charset="0"/>
              </a:rPr>
              <a:t>2</a:t>
            </a:r>
            <a:r>
              <a:rPr lang="en-US">
                <a:cs typeface="Times New Roman" pitchFamily="18" charset="0"/>
              </a:rPr>
              <a:t>.  </a:t>
            </a:r>
          </a:p>
          <a:p>
            <a:pPr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What is its increase in length?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5" y="519536"/>
            <a:ext cx="7467079" cy="573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75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19418" y="3945065"/>
            <a:ext cx="8688388" cy="2677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dirty="0"/>
              <a:t> Objects in </a:t>
            </a:r>
            <a:r>
              <a:rPr lang="en-US" b="1" dirty="0"/>
              <a:t>static equilibrium</a:t>
            </a:r>
            <a:r>
              <a:rPr lang="en-US" dirty="0"/>
              <a:t> don’t </a:t>
            </a:r>
            <a:r>
              <a:rPr lang="en-US" dirty="0" smtClean="0"/>
              <a:t>move,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net</a:t>
            </a:r>
            <a:r>
              <a:rPr lang="en-US" dirty="0" smtClean="0"/>
              <a:t> = 0, </a:t>
            </a:r>
            <a:r>
              <a:rPr lang="en-US" dirty="0" err="1">
                <a:latin typeface="Symbol" pitchFamily="18" charset="2"/>
              </a:rPr>
              <a:t>t</a:t>
            </a:r>
            <a:r>
              <a:rPr lang="en-US" baseline="-25000" dirty="0" err="1" smtClean="0"/>
              <a:t>net</a:t>
            </a:r>
            <a:r>
              <a:rPr lang="en-US" dirty="0" smtClean="0"/>
              <a:t> = 0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Important for posture of human body, biomechanics.</a:t>
            </a:r>
            <a:endParaRPr lang="en-US" dirty="0"/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Important civil </a:t>
            </a:r>
            <a:r>
              <a:rPr lang="en-US" dirty="0"/>
              <a:t>and mechanical engineers and architects.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We’ll </a:t>
            </a:r>
            <a:r>
              <a:rPr lang="en-US" dirty="0"/>
              <a:t>also learn about </a:t>
            </a:r>
            <a:r>
              <a:rPr lang="en-US" b="1" dirty="0"/>
              <a:t>elastic (reversible) deformations</a:t>
            </a:r>
            <a:r>
              <a:rPr lang="en-US" dirty="0"/>
              <a:t>.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b="1" dirty="0" smtClean="0"/>
              <a:t>Plastic </a:t>
            </a:r>
            <a:r>
              <a:rPr lang="en-US" b="1" dirty="0"/>
              <a:t>deformations</a:t>
            </a:r>
            <a:r>
              <a:rPr lang="en-US" dirty="0"/>
              <a:t> are irreversible (like play dough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84225" y="112713"/>
            <a:ext cx="7099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/>
              <a:t>Chapter 12: Static Equilibrium and Elasticity</a:t>
            </a:r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810311" y="1355725"/>
            <a:ext cx="7515225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/>
              <a:t>Reading assignment: 	Chapter 12.1 to 12.4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/>
              <a:t>Homework  </a:t>
            </a:r>
            <a:r>
              <a:rPr lang="en-US" dirty="0" smtClean="0"/>
              <a:t>12 (due Thursday, Nov. ): 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 smtClean="0"/>
              <a:t>QQ1, QQ3, OQ2, OQ9, AE2, 3, 10, 11, 33, 28, 39, 49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733528" y="4003594"/>
            <a:ext cx="23477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775614" y="4053022"/>
            <a:ext cx="23477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3" r="14030" b="11689"/>
          <a:stretch/>
        </p:blipFill>
        <p:spPr bwMode="auto">
          <a:xfrm>
            <a:off x="1437255" y="862227"/>
            <a:ext cx="6255135" cy="584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4903" y="172988"/>
            <a:ext cx="6019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 was not in static equilibrium</a:t>
            </a:r>
            <a:endParaRPr lang="en-US" sz="3600" dirty="0"/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" y="858152"/>
            <a:ext cx="9098280" cy="585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27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 descr="balance_rock"/>
          <p:cNvPicPr>
            <a:picLocks noChangeAspect="1" noChangeArrowheads="1"/>
          </p:cNvPicPr>
          <p:nvPr/>
        </p:nvPicPr>
        <p:blipFill>
          <a:blip r:embed="rId2" cstate="print"/>
          <a:srcRect l="9943" t="9816" r="42125"/>
          <a:stretch>
            <a:fillRect/>
          </a:stretch>
        </p:blipFill>
        <p:spPr bwMode="auto">
          <a:xfrm>
            <a:off x="4759325" y="1046163"/>
            <a:ext cx="4181475" cy="5170487"/>
          </a:xfrm>
          <a:prstGeom prst="rect">
            <a:avLst/>
          </a:prstGeom>
          <a:noFill/>
        </p:spPr>
      </p:pic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498475" y="2663825"/>
            <a:ext cx="3913188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Objects in static equilibrium don’t move or rotate.</a:t>
            </a:r>
          </a:p>
        </p:txBody>
      </p:sp>
      <p:sp>
        <p:nvSpPr>
          <p:cNvPr id="270340" name="Text Box 4"/>
          <p:cNvSpPr txBox="1">
            <a:spLocks noChangeArrowheads="1"/>
          </p:cNvSpPr>
          <p:nvPr/>
        </p:nvSpPr>
        <p:spPr bwMode="auto">
          <a:xfrm>
            <a:off x="217488" y="157163"/>
            <a:ext cx="5419725" cy="528637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Conditions for static equilibrium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23" name="Rectangle 11"/>
          <p:cNvSpPr>
            <a:spLocks noChangeArrowheads="1"/>
          </p:cNvSpPr>
          <p:nvPr/>
        </p:nvSpPr>
        <p:spPr bwMode="auto">
          <a:xfrm>
            <a:off x="5745192" y="2159033"/>
            <a:ext cx="3174525" cy="46558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15" name="Text Box 3"/>
          <p:cNvSpPr txBox="1">
            <a:spLocks noChangeArrowheads="1"/>
          </p:cNvSpPr>
          <p:nvPr/>
        </p:nvSpPr>
        <p:spPr bwMode="auto">
          <a:xfrm>
            <a:off x="268288" y="391514"/>
            <a:ext cx="5419725" cy="10763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Conditions for static equilibrium</a:t>
            </a:r>
          </a:p>
          <a:p>
            <a:pPr algn="ctr">
              <a:spcBef>
                <a:spcPct val="50000"/>
              </a:spcBef>
            </a:pPr>
            <a:r>
              <a:rPr lang="en-US"/>
              <a:t>(For extended objects)</a:t>
            </a:r>
          </a:p>
        </p:txBody>
      </p:sp>
      <p:sp>
        <p:nvSpPr>
          <p:cNvPr id="294916" name="Text Box 4"/>
          <p:cNvSpPr txBox="1">
            <a:spLocks noChangeArrowheads="1"/>
          </p:cNvSpPr>
          <p:nvPr/>
        </p:nvSpPr>
        <p:spPr bwMode="auto">
          <a:xfrm>
            <a:off x="277724" y="2106943"/>
            <a:ext cx="4363289" cy="4708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dirty="0"/>
              <a:t>The net force acting on the particle must be zero.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en-US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en-US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dirty="0"/>
              <a:t>The net torque about any axis acting on the particle must be zero. 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en-US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dirty="0"/>
              <a:t>The angular and linear speeds must be zero.</a:t>
            </a:r>
          </a:p>
        </p:txBody>
      </p:sp>
      <p:graphicFrame>
        <p:nvGraphicFramePr>
          <p:cNvPr id="294917" name="Object 5"/>
          <p:cNvGraphicFramePr>
            <a:graphicFrameLocks noChangeAspect="1"/>
          </p:cNvGraphicFramePr>
          <p:nvPr/>
        </p:nvGraphicFramePr>
        <p:xfrm>
          <a:off x="1623924" y="3029281"/>
          <a:ext cx="14446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09" name="Equation" r:id="rId3" imgW="533160" imgH="241200" progId="Equation.3">
                  <p:embed/>
                </p:oleObj>
              </mc:Choice>
              <mc:Fallback>
                <p:oleObj name="Equation" r:id="rId3" imgW="53316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3924" y="3029281"/>
                        <a:ext cx="1444625" cy="654050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4918" name="Object 6"/>
          <p:cNvGraphicFramePr>
            <a:graphicFrameLocks noChangeAspect="1"/>
          </p:cNvGraphicFramePr>
          <p:nvPr/>
        </p:nvGraphicFramePr>
        <p:xfrm>
          <a:off x="1677899" y="5145418"/>
          <a:ext cx="141287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10" name="Equation" r:id="rId5" imgW="507960" imgH="215640" progId="Equation.3">
                  <p:embed/>
                </p:oleObj>
              </mc:Choice>
              <mc:Fallback>
                <p:oleObj name="Equation" r:id="rId5" imgW="50796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899" y="5145418"/>
                        <a:ext cx="1412875" cy="601663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4919" name="Text Box 7"/>
          <p:cNvSpPr txBox="1">
            <a:spLocks noChangeArrowheads="1"/>
          </p:cNvSpPr>
          <p:nvPr/>
        </p:nvSpPr>
        <p:spPr bwMode="auto">
          <a:xfrm>
            <a:off x="5822145" y="2095500"/>
            <a:ext cx="32686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We restrict ourselves to forces in the x-y plane. Thus:</a:t>
            </a:r>
          </a:p>
        </p:txBody>
      </p:sp>
      <p:graphicFrame>
        <p:nvGraphicFramePr>
          <p:cNvPr id="294920" name="Object 8"/>
          <p:cNvGraphicFramePr>
            <a:graphicFrameLocks noChangeAspect="1"/>
          </p:cNvGraphicFramePr>
          <p:nvPr/>
        </p:nvGraphicFramePr>
        <p:xfrm>
          <a:off x="6574620" y="3525838"/>
          <a:ext cx="16510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11" name="Equation" r:id="rId7" imgW="609480" imgH="228600" progId="Equation.3">
                  <p:embed/>
                </p:oleObj>
              </mc:Choice>
              <mc:Fallback>
                <p:oleObj name="Equation" r:id="rId7" imgW="60948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4620" y="3525838"/>
                        <a:ext cx="1651000" cy="619125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4921" name="Object 9"/>
          <p:cNvGraphicFramePr>
            <a:graphicFrameLocks noChangeAspect="1"/>
          </p:cNvGraphicFramePr>
          <p:nvPr/>
        </p:nvGraphicFramePr>
        <p:xfrm>
          <a:off x="6642882" y="5805488"/>
          <a:ext cx="15144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12" name="Equation" r:id="rId9" imgW="558720" imgH="215640" progId="Equation.3">
                  <p:embed/>
                </p:oleObj>
              </mc:Choice>
              <mc:Fallback>
                <p:oleObj name="Equation" r:id="rId9" imgW="558720" imgH="215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882" y="5805488"/>
                        <a:ext cx="1514475" cy="584200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4922" name="Object 10"/>
          <p:cNvGraphicFramePr>
            <a:graphicFrameLocks noChangeAspect="1"/>
          </p:cNvGraphicFramePr>
          <p:nvPr/>
        </p:nvGraphicFramePr>
        <p:xfrm>
          <a:off x="6574620" y="4648200"/>
          <a:ext cx="16510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13" name="Equation" r:id="rId11" imgW="609480" imgH="241200" progId="Equation.3">
                  <p:embed/>
                </p:oleObj>
              </mc:Choice>
              <mc:Fallback>
                <p:oleObj name="Equation" r:id="rId11" imgW="609480" imgH="241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4620" y="4648200"/>
                        <a:ext cx="1651000" cy="654050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4924" name="Line 12"/>
          <p:cNvSpPr>
            <a:spLocks noChangeShapeType="1"/>
          </p:cNvSpPr>
          <p:nvPr/>
        </p:nvSpPr>
        <p:spPr bwMode="auto">
          <a:xfrm>
            <a:off x="4810786" y="4488822"/>
            <a:ext cx="7397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4" name="Picture 2" descr="SE12_01"/>
          <p:cNvPicPr>
            <a:picLocks noChangeAspect="1" noChangeArrowheads="1"/>
          </p:cNvPicPr>
          <p:nvPr/>
        </p:nvPicPr>
        <p:blipFill>
          <a:blip r:embed="rId13" cstate="print">
            <a:lum bright="-30000" contrast="30000"/>
          </a:blip>
          <a:srcRect l="21997" t="16745" r="22173" b="12578"/>
          <a:stretch>
            <a:fillRect/>
          </a:stretch>
        </p:blipFill>
        <p:spPr bwMode="auto">
          <a:xfrm>
            <a:off x="6383548" y="24714"/>
            <a:ext cx="1961915" cy="18633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Text Box 3"/>
          <p:cNvSpPr txBox="1">
            <a:spLocks noChangeArrowheads="1"/>
          </p:cNvSpPr>
          <p:nvPr/>
        </p:nvSpPr>
        <p:spPr bwMode="auto">
          <a:xfrm>
            <a:off x="76200" y="2116138"/>
            <a:ext cx="4343400" cy="7112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Center of gravity</a:t>
            </a:r>
          </a:p>
        </p:txBody>
      </p:sp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78600" y="4884738"/>
            <a:ext cx="8978901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/>
              <a:t>Consider an extended object.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dirty="0"/>
              <a:t>  The gravitational force </a:t>
            </a:r>
            <a:r>
              <a:rPr lang="en-US" dirty="0" smtClean="0"/>
              <a:t>mg </a:t>
            </a:r>
            <a:r>
              <a:rPr lang="en-US" dirty="0"/>
              <a:t>always acts on </a:t>
            </a:r>
            <a:r>
              <a:rPr lang="en-US" b="1" dirty="0"/>
              <a:t>the center of gravity</a:t>
            </a:r>
            <a:r>
              <a:rPr lang="en-US" dirty="0"/>
              <a:t>!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dirty="0" smtClean="0"/>
              <a:t>The </a:t>
            </a:r>
            <a:r>
              <a:rPr lang="en-US" dirty="0"/>
              <a:t>center of gravity is equal to the center of mass (see Chapter 9</a:t>
            </a:r>
            <a:r>
              <a:rPr lang="en-US" dirty="0" smtClean="0"/>
              <a:t>) </a:t>
            </a:r>
            <a:r>
              <a:rPr lang="en-US" sz="1200" dirty="0" smtClean="0"/>
              <a:t>(unless gravity is not uniform)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295942" name="Picture 6" descr="SE12_06"/>
          <p:cNvPicPr>
            <a:picLocks noChangeAspect="1" noChangeArrowheads="1"/>
          </p:cNvPicPr>
          <p:nvPr/>
        </p:nvPicPr>
        <p:blipFill>
          <a:blip r:embed="rId3" cstate="print">
            <a:lum bright="-30000" contrast="30000"/>
          </a:blip>
          <a:srcRect l="20024" t="10130" r="20688" b="7057"/>
          <a:stretch>
            <a:fillRect/>
          </a:stretch>
        </p:blipFill>
        <p:spPr bwMode="auto">
          <a:xfrm>
            <a:off x="4783138" y="182563"/>
            <a:ext cx="4194175" cy="4394200"/>
          </a:xfrm>
          <a:prstGeom prst="rect">
            <a:avLst/>
          </a:prstGeom>
          <a:noFill/>
        </p:spPr>
      </p:pic>
      <p:sp>
        <p:nvSpPr>
          <p:cNvPr id="295943" name="Text Box 7"/>
          <p:cNvSpPr txBox="1">
            <a:spLocks noChangeArrowheads="1"/>
          </p:cNvSpPr>
          <p:nvPr/>
        </p:nvSpPr>
        <p:spPr bwMode="auto">
          <a:xfrm>
            <a:off x="284163" y="314325"/>
            <a:ext cx="3973512" cy="107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How do we treat the gravitational force? </a:t>
            </a:r>
          </a:p>
        </p:txBody>
      </p:sp>
      <p:graphicFrame>
        <p:nvGraphicFramePr>
          <p:cNvPr id="295944" name="Object 8"/>
          <p:cNvGraphicFramePr>
            <a:graphicFrameLocks noChangeAspect="1"/>
          </p:cNvGraphicFramePr>
          <p:nvPr/>
        </p:nvGraphicFramePr>
        <p:xfrm>
          <a:off x="1239838" y="3244850"/>
          <a:ext cx="1768475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63" name="Equation" r:id="rId4" imgW="812520" imgH="482400" progId="Equation.3">
                  <p:embed/>
                </p:oleObj>
              </mc:Choice>
              <mc:Fallback>
                <p:oleObj name="Equation" r:id="rId4" imgW="812520" imgH="4824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8" y="3244850"/>
                        <a:ext cx="1768475" cy="1049338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ext Box 2"/>
          <p:cNvSpPr txBox="1">
            <a:spLocks noChangeArrowheads="1"/>
          </p:cNvSpPr>
          <p:nvPr/>
        </p:nvSpPr>
        <p:spPr bwMode="auto">
          <a:xfrm>
            <a:off x="268288" y="676308"/>
            <a:ext cx="8616920" cy="5816977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u="sng" dirty="0"/>
              <a:t>Problem-solving </a:t>
            </a:r>
            <a:r>
              <a:rPr lang="en-US" u="sng" dirty="0" smtClean="0"/>
              <a:t>approach:</a:t>
            </a:r>
            <a:endParaRPr lang="en-US" u="sng" dirty="0"/>
          </a:p>
          <a:p>
            <a:pPr>
              <a:spcBef>
                <a:spcPct val="50000"/>
              </a:spcBef>
            </a:pPr>
            <a:r>
              <a:rPr lang="en-US" u="sng" dirty="0"/>
              <a:t>Objects in static </a:t>
            </a:r>
            <a:r>
              <a:rPr lang="en-US" u="sng" dirty="0" smtClean="0"/>
              <a:t>equilibrium.  </a:t>
            </a:r>
            <a:r>
              <a:rPr lang="en-US" dirty="0" smtClean="0"/>
              <a:t>(we will only consider objects that are homogeneous, symmetric, and in a uniform gravitational field.)</a:t>
            </a:r>
            <a:endParaRPr lang="en-US" u="sng" dirty="0"/>
          </a:p>
          <a:p>
            <a:pPr marL="457200" indent="-457200">
              <a:spcBef>
                <a:spcPct val="50000"/>
              </a:spcBef>
            </a:pPr>
            <a:endParaRPr lang="en-US" u="sng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dirty="0"/>
              <a:t>Draw a free body diagram. </a:t>
            </a:r>
          </a:p>
          <a:p>
            <a:pPr marL="914400" lvl="1" indent="-457200">
              <a:spcBef>
                <a:spcPct val="50000"/>
              </a:spcBef>
              <a:buFontTx/>
              <a:buChar char="-"/>
            </a:pPr>
            <a:r>
              <a:rPr lang="en-US" dirty="0"/>
              <a:t>Show and label all the external forces acting on the object.</a:t>
            </a:r>
          </a:p>
          <a:p>
            <a:pPr marL="914400" lvl="1" indent="-457200">
              <a:spcBef>
                <a:spcPct val="50000"/>
              </a:spcBef>
              <a:buFontTx/>
              <a:buChar char="-"/>
            </a:pPr>
            <a:r>
              <a:rPr lang="en-US" dirty="0"/>
              <a:t>Indicate where the forces are applied.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dirty="0"/>
              <a:t>Establish a convenient coordinate system for forces. Then apply condition 1: Net force must equal zero.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dirty="0"/>
              <a:t>Establish a convenient coordinate system for </a:t>
            </a:r>
            <a:r>
              <a:rPr lang="en-US" dirty="0" smtClean="0"/>
              <a:t>torque </a:t>
            </a:r>
            <a:r>
              <a:rPr lang="en-US" b="1" dirty="0" smtClean="0"/>
              <a:t>(pick convenient pivot).</a:t>
            </a:r>
            <a:r>
              <a:rPr lang="en-US" dirty="0" smtClean="0"/>
              <a:t> </a:t>
            </a:r>
            <a:r>
              <a:rPr lang="en-US" dirty="0"/>
              <a:t>Then apply condition 2: Net torque must equal zero.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7" name="Picture 3" descr="balrock"/>
          <p:cNvPicPr>
            <a:picLocks noChangeAspect="1" noChangeArrowheads="1"/>
          </p:cNvPicPr>
          <p:nvPr/>
        </p:nvPicPr>
        <p:blipFill>
          <a:blip r:embed="rId2" cstate="print"/>
          <a:srcRect r="4805" b="4767"/>
          <a:stretch>
            <a:fillRect/>
          </a:stretch>
        </p:blipFill>
        <p:spPr bwMode="auto">
          <a:xfrm>
            <a:off x="4606506" y="179132"/>
            <a:ext cx="4285172" cy="4286535"/>
          </a:xfrm>
          <a:prstGeom prst="rect">
            <a:avLst/>
          </a:prstGeom>
          <a:noFill/>
        </p:spPr>
      </p:pic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396577" y="2325688"/>
            <a:ext cx="3711575" cy="1077218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Balanced </a:t>
            </a:r>
            <a:r>
              <a:rPr lang="en-US" sz="4000" dirty="0" smtClean="0"/>
              <a:t>Rock</a:t>
            </a:r>
          </a:p>
          <a:p>
            <a:pPr>
              <a:spcBef>
                <a:spcPct val="50000"/>
              </a:spcBef>
            </a:pPr>
            <a:r>
              <a:rPr lang="en-US" sz="1600" dirty="0" smtClean="0"/>
              <a:t>(Garden of the Gods, Colorado Springs)</a:t>
            </a:r>
            <a:endParaRPr lang="en-US" sz="1400" dirty="0"/>
          </a:p>
        </p:txBody>
      </p:sp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142875" y="4824469"/>
            <a:ext cx="88630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For this system to be in static equilibrium, the center of gravity must be </a:t>
            </a:r>
            <a:r>
              <a:rPr lang="en-US" dirty="0" smtClean="0"/>
              <a:t>over </a:t>
            </a:r>
            <a:r>
              <a:rPr lang="en-US" dirty="0"/>
              <a:t>the </a:t>
            </a:r>
            <a:r>
              <a:rPr lang="en-US"/>
              <a:t>support </a:t>
            </a:r>
            <a:r>
              <a:rPr lang="en-US" smtClean="0"/>
              <a:t>point.  </a:t>
            </a:r>
            <a:r>
              <a:rPr lang="en-US" smtClean="0">
                <a:sym typeface="Wingdings" pitchFamily="2" charset="2"/>
              </a:rPr>
              <a:t>  </a:t>
            </a:r>
            <a:r>
              <a:rPr lang="en-US" smtClean="0"/>
              <a:t>  </a:t>
            </a:r>
            <a:endParaRPr lang="en-US" dirty="0"/>
          </a:p>
        </p:txBody>
      </p:sp>
      <p:sp>
        <p:nvSpPr>
          <p:cNvPr id="297990" name="Text Box 6"/>
          <p:cNvSpPr txBox="1">
            <a:spLocks noChangeArrowheads="1"/>
          </p:cNvSpPr>
          <p:nvPr/>
        </p:nvSpPr>
        <p:spPr bwMode="auto">
          <a:xfrm>
            <a:off x="149225" y="166688"/>
            <a:ext cx="4056063" cy="528637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Black board example 12.1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1026" descr="SE12_07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</a:blip>
          <a:srcRect l="5626" t="11458" r="5313" b="10365"/>
          <a:stretch>
            <a:fillRect/>
          </a:stretch>
        </p:blipFill>
        <p:spPr bwMode="auto">
          <a:xfrm>
            <a:off x="3175000" y="63500"/>
            <a:ext cx="5892800" cy="3879850"/>
          </a:xfrm>
          <a:prstGeom prst="rect">
            <a:avLst/>
          </a:prstGeom>
          <a:noFill/>
        </p:spPr>
      </p:pic>
      <p:sp>
        <p:nvSpPr>
          <p:cNvPr id="277507" name="Text Box 1027"/>
          <p:cNvSpPr txBox="1">
            <a:spLocks noChangeArrowheads="1"/>
          </p:cNvSpPr>
          <p:nvPr/>
        </p:nvSpPr>
        <p:spPr bwMode="auto">
          <a:xfrm>
            <a:off x="98425" y="4132263"/>
            <a:ext cx="89693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/>
              <a:t>A uniform 40.0 N board supports a father (800 N) and daughter (350 N) as shown. The support is under the center of gravity of the board and the father is 1.00 m from the center.</a:t>
            </a:r>
          </a:p>
          <a:p>
            <a:pPr marL="457200" indent="-457200">
              <a:spcBef>
                <a:spcPct val="50000"/>
              </a:spcBef>
              <a:buFontTx/>
              <a:buAutoNum type="alphaLcParenBoth"/>
            </a:pPr>
            <a:r>
              <a:rPr lang="en-US"/>
              <a:t>Determine the magnitude of the upward force </a:t>
            </a:r>
            <a:r>
              <a:rPr lang="en-US" b="1"/>
              <a:t> n</a:t>
            </a:r>
            <a:r>
              <a:rPr lang="en-US"/>
              <a:t> exerted on the board by the support. </a:t>
            </a:r>
          </a:p>
          <a:p>
            <a:pPr marL="457200" indent="-457200">
              <a:spcBef>
                <a:spcPct val="50000"/>
              </a:spcBef>
              <a:buFontTx/>
              <a:buAutoNum type="alphaLcParenBoth"/>
            </a:pPr>
            <a:r>
              <a:rPr lang="en-US"/>
              <a:t>Determine where the child should sit to balance the system.</a:t>
            </a:r>
          </a:p>
        </p:txBody>
      </p:sp>
      <p:sp>
        <p:nvSpPr>
          <p:cNvPr id="277508" name="Text Box 1028"/>
          <p:cNvSpPr txBox="1">
            <a:spLocks noChangeArrowheads="1"/>
          </p:cNvSpPr>
          <p:nvPr/>
        </p:nvSpPr>
        <p:spPr bwMode="auto">
          <a:xfrm>
            <a:off x="149226" y="166688"/>
            <a:ext cx="2749250" cy="954107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/>
              <a:t>Black board example </a:t>
            </a:r>
            <a:r>
              <a:rPr lang="en-US" sz="2800" dirty="0" smtClean="0"/>
              <a:t>12.2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98218</TotalTime>
  <Words>750</Words>
  <Application>Microsoft Office PowerPoint</Application>
  <PresentationFormat>On-screen Show (4:3)</PresentationFormat>
  <Paragraphs>79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SimSun</vt:lpstr>
      <vt:lpstr>Arial</vt:lpstr>
      <vt:lpstr>Symbol</vt:lpstr>
      <vt:lpstr>Times New Roman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</dc:creator>
  <cp:lastModifiedBy>Guthold, Martin</cp:lastModifiedBy>
  <cp:revision>211</cp:revision>
  <cp:lastPrinted>2018-11-01T16:12:16Z</cp:lastPrinted>
  <dcterms:created xsi:type="dcterms:W3CDTF">2001-09-11T22:22:56Z</dcterms:created>
  <dcterms:modified xsi:type="dcterms:W3CDTF">2018-11-07T17:50:58Z</dcterms:modified>
</cp:coreProperties>
</file>