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313" r:id="rId5"/>
    <p:sldId id="324" r:id="rId6"/>
    <p:sldId id="314" r:id="rId7"/>
    <p:sldId id="315" r:id="rId8"/>
    <p:sldId id="308" r:id="rId9"/>
    <p:sldId id="318" r:id="rId10"/>
    <p:sldId id="320" r:id="rId11"/>
    <p:sldId id="321" r:id="rId12"/>
    <p:sldId id="325" r:id="rId13"/>
    <p:sldId id="323" r:id="rId14"/>
    <p:sldId id="296" r:id="rId15"/>
    <p:sldId id="282" r:id="rId16"/>
    <p:sldId id="298" r:id="rId17"/>
    <p:sldId id="316" r:id="rId18"/>
    <p:sldId id="317" r:id="rId19"/>
    <p:sldId id="302" r:id="rId20"/>
    <p:sldId id="303" r:id="rId21"/>
    <p:sldId id="304" r:id="rId22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FF99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0" autoAdjust="0"/>
    <p:restoredTop sz="94660"/>
  </p:normalViewPr>
  <p:slideViewPr>
    <p:cSldViewPr snapToGrid="0">
      <p:cViewPr varScale="1">
        <p:scale>
          <a:sx n="50" d="100"/>
          <a:sy n="50" d="100"/>
        </p:scale>
        <p:origin x="32" y="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5" tIns="46213" rIns="92425" bIns="46213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5" tIns="46213" rIns="92425" bIns="46213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329"/>
            <a:ext cx="3043343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5" tIns="46213" rIns="92425" bIns="46213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329"/>
            <a:ext cx="3043343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5" tIns="46213" rIns="92425" bIns="46213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E850FDFA-3EF8-46D6-A299-5EA3DAE90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26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36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36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EBBC6FB-91E4-4BFC-9B47-BFCAF981275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79687"/>
            <a:ext cx="5618480" cy="366577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738"/>
            <a:ext cx="3043343" cy="46736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1738"/>
            <a:ext cx="3043343" cy="46736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3BD9089-D121-47E8-BF23-0FCFA749E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1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48D3-C667-4AFB-BB24-C57E3E92DB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C5A27-79D4-4DCD-B54A-454AD375F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819E6-0113-4014-829E-329DF831E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AF902-41C9-4B9B-9775-186C67FF5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6C3A-3BD9-4F4F-AB15-FC2377F42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1857F-15D5-491E-AF23-E53E51123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FC1F-EA85-483F-8F9F-B3B97129A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550FE-8919-4805-B634-AB9C04642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9D3B4-83B8-49E9-8E46-8D0D3A3F7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8DCA7-6813-491D-BBBD-70B08F61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75E7-B5A6-4309-AF19-33518F19D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1544C-B5AF-4E6A-8B7E-56CA67644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FF9E657-27BA-44D8-AD81-56A1B728D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1.iclicker.com/products/reef-pollin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93961" y="4414663"/>
            <a:ext cx="8756073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/>
              <a:t>SCHEDULE</a:t>
            </a:r>
            <a:endParaRPr lang="en-US" sz="1600" b="1" dirty="0"/>
          </a:p>
          <a:p>
            <a:r>
              <a:rPr lang="en-US" sz="1600" u="sng" dirty="0" smtClean="0"/>
              <a:t>Lectures</a:t>
            </a:r>
            <a:r>
              <a:rPr lang="en-US" sz="1600" dirty="0" smtClean="0"/>
              <a:t>: </a:t>
            </a:r>
            <a:r>
              <a:rPr lang="en-US" sz="1600" dirty="0"/>
              <a:t>	</a:t>
            </a:r>
            <a:r>
              <a:rPr lang="en-US" sz="1600" dirty="0" smtClean="0"/>
              <a:t>	Tuesday</a:t>
            </a:r>
            <a:r>
              <a:rPr lang="en-US" sz="1600" dirty="0"/>
              <a:t>, </a:t>
            </a:r>
            <a:r>
              <a:rPr lang="en-US" sz="1600" dirty="0" smtClean="0"/>
              <a:t>Thursday, 12:30 </a:t>
            </a:r>
            <a:r>
              <a:rPr lang="en-US" sz="1600" dirty="0"/>
              <a:t>p</a:t>
            </a:r>
            <a:r>
              <a:rPr lang="en-US" sz="1600" dirty="0" smtClean="0"/>
              <a:t>m </a:t>
            </a:r>
            <a:r>
              <a:rPr lang="en-US" sz="1600" dirty="0"/>
              <a:t>– </a:t>
            </a:r>
            <a:r>
              <a:rPr lang="en-US" sz="1600" dirty="0" smtClean="0"/>
              <a:t>1:45 </a:t>
            </a:r>
            <a:r>
              <a:rPr lang="en-US" sz="1600" dirty="0"/>
              <a:t>pm; room Olin </a:t>
            </a:r>
            <a:r>
              <a:rPr lang="en-US" sz="1600" dirty="0" smtClean="0"/>
              <a:t>101</a:t>
            </a:r>
          </a:p>
          <a:p>
            <a:endParaRPr lang="en-US" sz="1600" dirty="0"/>
          </a:p>
          <a:p>
            <a:r>
              <a:rPr lang="en-US" sz="1600" u="sng" dirty="0" smtClean="0"/>
              <a:t>Labs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All students </a:t>
            </a:r>
            <a:r>
              <a:rPr lang="en-US" sz="1600" b="1" dirty="0"/>
              <a:t>must</a:t>
            </a:r>
            <a:r>
              <a:rPr lang="en-US" sz="1600" dirty="0"/>
              <a:t> also enroll in one laboratory session</a:t>
            </a:r>
            <a:r>
              <a:rPr lang="en-US" sz="1600" dirty="0" smtClean="0"/>
              <a:t>.</a:t>
            </a:r>
            <a:r>
              <a:rPr lang="en-US" sz="1600" b="1" dirty="0" smtClean="0"/>
              <a:t>   </a:t>
            </a:r>
            <a:r>
              <a:rPr lang="en-US" sz="1600" b="1" dirty="0"/>
              <a:t>Labs will begin </a:t>
            </a:r>
            <a:r>
              <a:rPr lang="en-US" sz="1600" b="1" u="sng" dirty="0" smtClean="0"/>
              <a:t>next week (week of Sept. 3)</a:t>
            </a:r>
            <a:r>
              <a:rPr lang="en-US" sz="1600" dirty="0" smtClean="0"/>
              <a:t>; </a:t>
            </a:r>
            <a:r>
              <a:rPr lang="en-US" sz="1600" dirty="0"/>
              <a:t>room Olin </a:t>
            </a:r>
            <a:r>
              <a:rPr lang="en-US" sz="1600" dirty="0" smtClean="0"/>
              <a:t>104; </a:t>
            </a:r>
            <a:r>
              <a:rPr lang="en-US" sz="1600" dirty="0"/>
              <a:t>no lab </a:t>
            </a:r>
            <a:r>
              <a:rPr lang="en-US" sz="1600" dirty="0" smtClean="0"/>
              <a:t>Thanksgiving week.  </a:t>
            </a:r>
            <a:endParaRPr lang="en-US" sz="1600" dirty="0"/>
          </a:p>
          <a:p>
            <a:r>
              <a:rPr lang="en-US" sz="1600" dirty="0"/>
              <a:t>Labs </a:t>
            </a:r>
            <a:r>
              <a:rPr lang="en-US" sz="1600" u="sng" dirty="0"/>
              <a:t>cannot</a:t>
            </a:r>
            <a:r>
              <a:rPr lang="en-US" sz="1600" dirty="0"/>
              <a:t> be made up on other days.  </a:t>
            </a:r>
          </a:p>
          <a:p>
            <a:r>
              <a:rPr lang="en-US" sz="1600" u="sng" dirty="0"/>
              <a:t>Attendance in the labs is required.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-3513"/>
            <a:ext cx="9143999" cy="52322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 PHYISCS </a:t>
            </a:r>
            <a:r>
              <a:rPr lang="en-US" dirty="0" smtClean="0"/>
              <a:t>113   </a:t>
            </a:r>
            <a:r>
              <a:rPr lang="en-US" dirty="0"/>
              <a:t>SYLLABUS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5999" y="73224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1600" b="1" dirty="0">
                <a:solidFill>
                  <a:srgbClr val="000000"/>
                </a:solidFill>
              </a:rPr>
              <a:t>Physics 113 – Fall 2018</a:t>
            </a:r>
          </a:p>
          <a:p>
            <a:pPr lvl="0" algn="ctr"/>
            <a:r>
              <a:rPr lang="en-US" sz="1600" b="1" dirty="0">
                <a:solidFill>
                  <a:srgbClr val="000000"/>
                </a:solidFill>
              </a:rPr>
              <a:t>Prof. Martin Guthold </a:t>
            </a:r>
          </a:p>
          <a:p>
            <a:pPr lvl="0" algn="ctr"/>
            <a:r>
              <a:rPr lang="en-US" sz="1600" b="1" dirty="0">
                <a:solidFill>
                  <a:srgbClr val="000000"/>
                </a:solidFill>
              </a:rPr>
              <a:t>Office: Olin 302, Lab: Olin 202</a:t>
            </a:r>
          </a:p>
          <a:p>
            <a:pPr lvl="0" algn="ctr"/>
            <a:r>
              <a:rPr lang="en-US" sz="1600" b="1" dirty="0">
                <a:solidFill>
                  <a:srgbClr val="000000"/>
                </a:solidFill>
              </a:rPr>
              <a:t>Phone: 758-4977 (office), 608-7304 (cell)</a:t>
            </a:r>
          </a:p>
          <a:p>
            <a:pPr lvl="0" algn="ctr"/>
            <a:r>
              <a:rPr lang="en-US" sz="1600" b="1" dirty="0">
                <a:solidFill>
                  <a:srgbClr val="000000"/>
                </a:solidFill>
              </a:rPr>
              <a:t>Home: 923-9902</a:t>
            </a:r>
          </a:p>
          <a:p>
            <a:pPr lvl="0" algn="ctr"/>
            <a:r>
              <a:rPr lang="en-US" sz="1600" b="1" dirty="0">
                <a:solidFill>
                  <a:srgbClr val="000000"/>
                </a:solidFill>
              </a:rPr>
              <a:t>e-mail: </a:t>
            </a:r>
            <a:r>
              <a:rPr lang="en-US" sz="1600" u="sng" dirty="0">
                <a:solidFill>
                  <a:srgbClr val="0000FF"/>
                </a:solidFill>
              </a:rPr>
              <a:t>gutholdm@wfu.edu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215412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en-US" sz="1600" b="1" dirty="0">
              <a:solidFill>
                <a:srgbClr val="000000"/>
              </a:solidFill>
            </a:endParaRPr>
          </a:p>
          <a:p>
            <a:pPr lvl="0" algn="ctr"/>
            <a:r>
              <a:rPr lang="en-US" sz="1600" b="1" dirty="0">
                <a:solidFill>
                  <a:srgbClr val="000000"/>
                </a:solidFill>
              </a:rPr>
              <a:t>OFFICE HOURS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</a:rPr>
              <a:t>Mo, We, Fr, 1:00-2:00 pm, 302 Olin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</a:rPr>
              <a:t>Feel free to drop by any time and I’ll try to accommodate you.</a:t>
            </a:r>
          </a:p>
        </p:txBody>
      </p:sp>
      <p:sp>
        <p:nvSpPr>
          <p:cNvPr id="8" name="Rectangle 7"/>
          <p:cNvSpPr/>
          <p:nvPr/>
        </p:nvSpPr>
        <p:spPr>
          <a:xfrm>
            <a:off x="193962" y="3530613"/>
            <a:ext cx="8756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solidFill>
                  <a:srgbClr val="000000"/>
                </a:solidFill>
              </a:rPr>
              <a:t>Physics </a:t>
            </a:r>
            <a:r>
              <a:rPr lang="en-US" sz="1600" dirty="0">
                <a:solidFill>
                  <a:srgbClr val="000000"/>
                </a:solidFill>
              </a:rPr>
              <a:t>113 is the first course in a two-semester sequence in calculus-based general Physics. It </a:t>
            </a:r>
            <a:r>
              <a:rPr lang="en-US" sz="1600" u="sng" dirty="0">
                <a:solidFill>
                  <a:srgbClr val="000000"/>
                </a:solidFill>
              </a:rPr>
              <a:t>does</a:t>
            </a:r>
            <a:r>
              <a:rPr lang="en-US" sz="1600" dirty="0">
                <a:solidFill>
                  <a:srgbClr val="000000"/>
                </a:solidFill>
              </a:rPr>
              <a:t> require the use of calculus and some vector calculations. (Calculus (Math 111) and Physics 113 may be taken at the same time).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4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Assign-1.jpg"/>
          <p:cNvPicPr>
            <a:picLocks noChangeAspect="1"/>
          </p:cNvPicPr>
          <p:nvPr/>
        </p:nvPicPr>
        <p:blipFill>
          <a:blip r:embed="rId2" cstate="print"/>
          <a:srcRect l="7609" t="6709" r="6420" b="39565"/>
          <a:stretch>
            <a:fillRect/>
          </a:stretch>
        </p:blipFill>
        <p:spPr>
          <a:xfrm>
            <a:off x="298174" y="1292088"/>
            <a:ext cx="6538066" cy="52876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 bwMode="auto">
          <a:xfrm>
            <a:off x="5068957" y="3518452"/>
            <a:ext cx="3896139" cy="18609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9999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 smtClean="0"/>
              <a:t>A few slides about </a:t>
            </a:r>
            <a:r>
              <a:rPr lang="en-US" sz="3200" dirty="0" err="1" smtClean="0"/>
              <a:t>WebAssign</a:t>
            </a:r>
            <a:r>
              <a:rPr lang="en-US" sz="3200" dirty="0" smtClean="0"/>
              <a:t>: Log-in</a:t>
            </a:r>
            <a:endParaRPr lang="en-US" sz="32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007704" y="3558209"/>
            <a:ext cx="3409122" cy="34786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526157" y="3717235"/>
            <a:ext cx="353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Your e-mail address: e.g. </a:t>
            </a:r>
            <a:r>
              <a:rPr lang="en-US" sz="1800" dirty="0" err="1" smtClean="0"/>
              <a:t>gutholdm</a:t>
            </a:r>
            <a:endParaRPr lang="en-US" sz="18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007704" y="3866322"/>
            <a:ext cx="3538331" cy="44726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559288" y="4098235"/>
            <a:ext cx="293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wfu</a:t>
            </a:r>
            <a:endParaRPr lang="en-US" sz="18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961322" y="4247322"/>
            <a:ext cx="3538331" cy="44726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546035" y="4505739"/>
            <a:ext cx="3538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Set your own password</a:t>
            </a:r>
          </a:p>
          <a:p>
            <a:r>
              <a:rPr lang="en-US" sz="1800" dirty="0" smtClean="0"/>
              <a:t>(initial password WFU[student ID]</a:t>
            </a:r>
          </a:p>
          <a:p>
            <a:r>
              <a:rPr lang="en-US" sz="1800" dirty="0" smtClean="0"/>
              <a:t>e.g. WFU01060309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6184067" y="5456583"/>
            <a:ext cx="2782957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Some students who already have accounts should be able to re-use them (but still need to pay for each class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9999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 smtClean="0"/>
              <a:t>A few slides about </a:t>
            </a:r>
            <a:r>
              <a:rPr lang="en-US" sz="3200" dirty="0" err="1" smtClean="0"/>
              <a:t>WebAssign</a:t>
            </a:r>
            <a:r>
              <a:rPr lang="en-US" sz="3200" dirty="0" smtClean="0"/>
              <a:t>: What to purchase</a:t>
            </a:r>
            <a:endParaRPr lang="en-US" sz="3200" dirty="0"/>
          </a:p>
        </p:txBody>
      </p:sp>
      <p:pic>
        <p:nvPicPr>
          <p:cNvPr id="17" name="Picture 16" descr="WebAssign-3.jpg"/>
          <p:cNvPicPr>
            <a:picLocks noChangeAspect="1"/>
          </p:cNvPicPr>
          <p:nvPr/>
        </p:nvPicPr>
        <p:blipFill>
          <a:blip r:embed="rId2" cstate="print"/>
          <a:srcRect l="7483" t="26232" r="8230" b="60869"/>
          <a:stretch>
            <a:fillRect/>
          </a:stretch>
        </p:blipFill>
        <p:spPr>
          <a:xfrm>
            <a:off x="192273" y="1769164"/>
            <a:ext cx="8782761" cy="17393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500746" y="4136676"/>
            <a:ext cx="81207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 are two options to purchase </a:t>
            </a:r>
            <a:r>
              <a:rPr lang="en-US" dirty="0" err="1"/>
              <a:t>WebAssign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Purchase </a:t>
            </a:r>
            <a:r>
              <a:rPr lang="en-US" dirty="0"/>
              <a:t>access code. 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Enter </a:t>
            </a:r>
            <a:r>
              <a:rPr lang="en-US" dirty="0"/>
              <a:t>access code (purchased with textbook from bookstore).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bAssign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43288" r="44025" b="30608"/>
          <a:stretch/>
        </p:blipFill>
        <p:spPr>
          <a:xfrm>
            <a:off x="-1" y="731520"/>
            <a:ext cx="9056223" cy="250151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  <a:solidFill>
            <a:srgbClr val="FF9999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 smtClean="0"/>
              <a:t>A few slides about WebAssign: What to purchase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48822" y="3233038"/>
            <a:ext cx="8846356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solidFill>
                  <a:srgbClr val="FF0000"/>
                </a:solidFill>
              </a:rPr>
              <a:t>Options:</a:t>
            </a:r>
          </a:p>
          <a:p>
            <a:endParaRPr lang="en-US" sz="18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en-US" sz="1800" b="1" dirty="0" smtClean="0">
                <a:solidFill>
                  <a:srgbClr val="FF0000"/>
                </a:solidFill>
              </a:rPr>
              <a:t>Buy access code with hardcopy book.  </a:t>
            </a:r>
          </a:p>
          <a:p>
            <a:pPr marL="457200" indent="-457200">
              <a:buAutoNum type="arabicParenR"/>
            </a:pPr>
            <a:endParaRPr lang="en-US" sz="1800" b="1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en-US" sz="1800" b="1" dirty="0">
                <a:solidFill>
                  <a:srgbClr val="FF0000"/>
                </a:solidFill>
              </a:rPr>
              <a:t>Lifetime of Edition (</a:t>
            </a:r>
            <a:r>
              <a:rPr lang="en-US" sz="1800" b="1" dirty="0" smtClean="0">
                <a:solidFill>
                  <a:srgbClr val="FF0000"/>
                </a:solidFill>
              </a:rPr>
              <a:t>LOE). Homework and eBook. You </a:t>
            </a:r>
            <a:r>
              <a:rPr lang="en-US" sz="1800" b="1" dirty="0">
                <a:solidFill>
                  <a:srgbClr val="FF0000"/>
                </a:solidFill>
              </a:rPr>
              <a:t>are allowed unlimited access to WebAssign courses that use this edition of the </a:t>
            </a:r>
            <a:r>
              <a:rPr lang="en-US" sz="1800" b="1" dirty="0" smtClean="0">
                <a:solidFill>
                  <a:srgbClr val="FF0000"/>
                </a:solidFill>
              </a:rPr>
              <a:t>textbook.  ($125)</a:t>
            </a:r>
            <a:endParaRPr lang="en-US" sz="1800" b="1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en-US" sz="1800" b="1" dirty="0" smtClean="0">
                <a:solidFill>
                  <a:srgbClr val="FF0000"/>
                </a:solidFill>
              </a:rPr>
              <a:t>Single term access. Homework and eBook.</a:t>
            </a:r>
          </a:p>
          <a:p>
            <a:pPr marL="461963"/>
            <a:r>
              <a:rPr lang="en-US" sz="1800" b="1" dirty="0" smtClean="0">
                <a:solidFill>
                  <a:srgbClr val="FF0000"/>
                </a:solidFill>
              </a:rPr>
              <a:t>($94)</a:t>
            </a:r>
          </a:p>
          <a:p>
            <a:pPr marL="457200" indent="-457200">
              <a:buAutoNum type="arabicParenR"/>
            </a:pP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u="sng" dirty="0" smtClean="0"/>
              <a:t>e-book</a:t>
            </a:r>
            <a:r>
              <a:rPr lang="en-US" sz="1800" dirty="0" smtClean="0"/>
              <a:t> is basically just a nice electronic version of the book.  You only need the hard copy textbook or the eBook (not both). 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4769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9999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 smtClean="0"/>
              <a:t>A few slides about </a:t>
            </a:r>
            <a:r>
              <a:rPr lang="en-US" sz="3200" dirty="0" err="1" smtClean="0"/>
              <a:t>WebAssign</a:t>
            </a:r>
            <a:r>
              <a:rPr lang="en-US" sz="3200" dirty="0" smtClean="0"/>
              <a:t>: What to purchase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8848" y="1736139"/>
            <a:ext cx="8199782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 Notation (use scientific notation):</a:t>
            </a:r>
          </a:p>
          <a:p>
            <a:endParaRPr lang="en-US" dirty="0" smtClean="0"/>
          </a:p>
          <a:p>
            <a:r>
              <a:rPr lang="en-US" dirty="0" smtClean="0"/>
              <a:t>2.32‧10</a:t>
            </a:r>
            <a:r>
              <a:rPr lang="en-US" baseline="30000" dirty="0" smtClean="0"/>
              <a:t>-4</a:t>
            </a:r>
            <a:r>
              <a:rPr lang="en-US" dirty="0" smtClean="0"/>
              <a:t> 	</a:t>
            </a:r>
            <a:r>
              <a:rPr lang="en-US" dirty="0" smtClean="0">
                <a:sym typeface="Wingdings" pitchFamily="2" charset="2"/>
              </a:rPr>
              <a:t>   2.32e-4 (in </a:t>
            </a:r>
            <a:r>
              <a:rPr lang="en-US" dirty="0" err="1" smtClean="0">
                <a:sym typeface="Wingdings" pitchFamily="2" charset="2"/>
              </a:rPr>
              <a:t>WebAssign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Need to use three significant figures (unless otherwise stated).  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8163" y="295275"/>
            <a:ext cx="825658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indent="-461963" algn="ctr">
              <a:spcBef>
                <a:spcPct val="50000"/>
              </a:spcBef>
            </a:pPr>
            <a:r>
              <a:rPr lang="en-US" sz="4800" b="1" u="sng" dirty="0"/>
              <a:t>Part 1: Mechanics</a:t>
            </a:r>
          </a:p>
          <a:p>
            <a:pPr marL="461963" indent="-461963">
              <a:spcBef>
                <a:spcPct val="50000"/>
              </a:spcBef>
              <a:buFontTx/>
              <a:buChar char="•"/>
            </a:pPr>
            <a:r>
              <a:rPr lang="en-US" dirty="0" smtClean="0"/>
              <a:t>Concerned </a:t>
            </a:r>
            <a:r>
              <a:rPr lang="en-US" dirty="0"/>
              <a:t>with the motion of objects (larger than </a:t>
            </a:r>
            <a:r>
              <a:rPr lang="en-US" dirty="0" smtClean="0"/>
              <a:t>atoms (quantum effects); significantly slower </a:t>
            </a:r>
            <a:r>
              <a:rPr lang="en-US" dirty="0"/>
              <a:t>than speed of </a:t>
            </a:r>
            <a:r>
              <a:rPr lang="en-US" dirty="0" smtClean="0"/>
              <a:t>light (relativistic effects))</a:t>
            </a:r>
            <a:endParaRPr lang="en-US" dirty="0"/>
          </a:p>
          <a:p>
            <a:pPr marL="461963" indent="-461963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Motion </a:t>
            </a:r>
            <a:r>
              <a:rPr lang="en-US" dirty="0"/>
              <a:t>of bodies, such as planets, rockets, cars, balls,…</a:t>
            </a:r>
          </a:p>
          <a:p>
            <a:pPr marL="461963" indent="-461963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Conservation </a:t>
            </a:r>
            <a:r>
              <a:rPr lang="en-US" dirty="0"/>
              <a:t>of energy</a:t>
            </a:r>
          </a:p>
          <a:p>
            <a:pPr marL="461963" indent="-461963">
              <a:spcBef>
                <a:spcPct val="50000"/>
              </a:spcBef>
              <a:buFontTx/>
              <a:buChar char="•"/>
            </a:pPr>
            <a:r>
              <a:rPr lang="en-US" dirty="0"/>
              <a:t> Collisions, conservation of momentum</a:t>
            </a:r>
          </a:p>
          <a:p>
            <a:pPr marL="461963" indent="-461963">
              <a:spcBef>
                <a:spcPct val="50000"/>
              </a:spcBef>
              <a:buFontTx/>
              <a:buChar char="•"/>
            </a:pPr>
            <a:r>
              <a:rPr lang="en-US" dirty="0"/>
              <a:t> Rotation, conservation angular momentum</a:t>
            </a:r>
          </a:p>
          <a:p>
            <a:pPr marL="461963" indent="-461963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Oscillations &amp; Waves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241425" y="354013"/>
            <a:ext cx="6642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Chapter 1:  Physics and Measurement</a:t>
            </a:r>
            <a:endParaRPr lang="en-US" sz="2400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583406" y="1720560"/>
            <a:ext cx="7958138" cy="49552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/>
              <a:t>Reading assignment</a:t>
            </a:r>
            <a:r>
              <a:rPr lang="en-US" sz="2000" dirty="0"/>
              <a:t>: 	Chapter 1, get ready for Chapter 2</a:t>
            </a:r>
          </a:p>
          <a:p>
            <a:pPr>
              <a:spcBef>
                <a:spcPct val="50000"/>
              </a:spcBef>
            </a:pPr>
            <a:endParaRPr lang="en-US" sz="2000" u="sng" dirty="0" smtClean="0"/>
          </a:p>
          <a:p>
            <a:pPr>
              <a:spcBef>
                <a:spcPct val="50000"/>
              </a:spcBef>
            </a:pPr>
            <a:r>
              <a:rPr lang="en-US" sz="2000" u="sng" dirty="0" smtClean="0"/>
              <a:t>Homework </a:t>
            </a:r>
            <a:r>
              <a:rPr lang="en-US" sz="2000" u="sng" dirty="0"/>
              <a:t>1 </a:t>
            </a:r>
            <a:r>
              <a:rPr lang="en-US" sz="2000" dirty="0"/>
              <a:t>(due: Tuesday, </a:t>
            </a:r>
            <a:r>
              <a:rPr lang="en-US" sz="2000" dirty="0" smtClean="0"/>
              <a:t>Sept. 4, 11:59 pm):  </a:t>
            </a:r>
            <a:r>
              <a:rPr lang="en-US" sz="2000" u="sng" dirty="0" smtClean="0"/>
              <a:t> </a:t>
            </a:r>
            <a:endParaRPr lang="en-US" sz="2000" u="sng" dirty="0"/>
          </a:p>
          <a:p>
            <a:pPr>
              <a:spcBef>
                <a:spcPct val="50000"/>
              </a:spcBef>
            </a:pPr>
            <a:r>
              <a:rPr lang="en-US" sz="2000" dirty="0"/>
              <a:t>Problems:	</a:t>
            </a:r>
            <a:r>
              <a:rPr lang="en-US" sz="2000" dirty="0" smtClean="0"/>
              <a:t>12, 20, 33, 35, 36 </a:t>
            </a:r>
          </a:p>
          <a:p>
            <a:pPr lvl="1">
              <a:spcBef>
                <a:spcPct val="50000"/>
              </a:spcBef>
            </a:pPr>
            <a:r>
              <a:rPr lang="en-US" sz="1600" dirty="0" smtClean="0"/>
              <a:t>Do all the homework on WebAssign, no need to turn in papers, keep your papers and calculations to review and study for exams!!</a:t>
            </a:r>
          </a:p>
          <a:p>
            <a:pPr lvl="1">
              <a:spcBef>
                <a:spcPct val="50000"/>
              </a:spcBef>
            </a:pPr>
            <a:r>
              <a:rPr lang="en-US" sz="1600" dirty="0" smtClean="0"/>
              <a:t>The problem numbers refer to the 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edition of Serway &amp; Jewett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Sign up (purchase access code) and  check out WebAssign: </a:t>
            </a:r>
            <a:r>
              <a:rPr lang="en-US" sz="1600" dirty="0" smtClean="0"/>
              <a:t>http</a:t>
            </a:r>
            <a:r>
              <a:rPr lang="en-US" sz="1600" dirty="0"/>
              <a:t>://www.webassign.net/ </a:t>
            </a:r>
            <a:endParaRPr lang="en-US" sz="1600" dirty="0" smtClean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Purchase </a:t>
            </a:r>
            <a:r>
              <a:rPr lang="en-US" sz="2000" dirty="0" err="1"/>
              <a:t>i</a:t>
            </a:r>
            <a:r>
              <a:rPr lang="en-US" sz="2000" dirty="0"/>
              <a:t>-clicker, book, lab manual</a:t>
            </a:r>
          </a:p>
          <a:p>
            <a:pPr>
              <a:spcBef>
                <a:spcPct val="50000"/>
              </a:spcBef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67482" y="617956"/>
            <a:ext cx="6200598" cy="54476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In </a:t>
            </a:r>
            <a:r>
              <a:rPr lang="en-US" sz="2400" dirty="0"/>
              <a:t>mechanics the three basic quantities are</a:t>
            </a:r>
            <a:r>
              <a:rPr lang="en-US" sz="2400" dirty="0" smtClean="0"/>
              <a:t>:</a:t>
            </a:r>
            <a:endParaRPr lang="en-US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 </a:t>
            </a:r>
            <a:r>
              <a:rPr lang="en-US" sz="2400" b="1" dirty="0"/>
              <a:t>Length</a:t>
            </a:r>
            <a:r>
              <a:rPr lang="en-US" sz="2400" dirty="0"/>
              <a:t> (we will use the unit meter; 1 m</a:t>
            </a:r>
            <a:r>
              <a:rPr lang="en-US" sz="2400" dirty="0" smtClean="0"/>
              <a:t>)</a:t>
            </a:r>
          </a:p>
          <a:p>
            <a:pPr marL="292100">
              <a:spcBef>
                <a:spcPts val="0"/>
              </a:spcBef>
            </a:pPr>
            <a:r>
              <a:rPr lang="en-US" sz="1800" dirty="0" smtClean="0"/>
              <a:t>Was defined as 1/10,000,000 distance of pole to equator. Standard meter was cast from metal alloy. </a:t>
            </a:r>
          </a:p>
          <a:p>
            <a:pPr marL="292100">
              <a:spcBef>
                <a:spcPts val="0"/>
              </a:spcBef>
            </a:pPr>
            <a:r>
              <a:rPr lang="en-US" sz="1800" dirty="0"/>
              <a:t>Now, </a:t>
            </a:r>
            <a:r>
              <a:rPr lang="en-US" sz="1800" dirty="0" smtClean="0"/>
              <a:t>the </a:t>
            </a:r>
            <a:r>
              <a:rPr lang="en-US" sz="1800" dirty="0"/>
              <a:t>length of the path travelled by light in vacuum during a time interval of 1/299 792 458 of a second</a:t>
            </a:r>
            <a:r>
              <a:rPr lang="en-US" sz="1800" dirty="0" smtClean="0"/>
              <a:t>.</a:t>
            </a:r>
            <a:endParaRPr lang="en-US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 </a:t>
            </a:r>
            <a:r>
              <a:rPr lang="en-US" sz="2400" b="1" dirty="0"/>
              <a:t>Mass</a:t>
            </a:r>
            <a:r>
              <a:rPr lang="en-US" sz="2400" dirty="0"/>
              <a:t> (we will use the unit kilogram; 1 kg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 </a:t>
            </a:r>
            <a:r>
              <a:rPr lang="en-US" sz="2400" b="1" dirty="0"/>
              <a:t>Time</a:t>
            </a:r>
            <a:r>
              <a:rPr lang="en-US" sz="2400" dirty="0"/>
              <a:t> (we will use the unit second; 1 s</a:t>
            </a:r>
            <a:r>
              <a:rPr lang="en-US" sz="2400" dirty="0" smtClean="0"/>
              <a:t>)</a:t>
            </a:r>
            <a:endParaRPr lang="en-US" sz="2400" dirty="0"/>
          </a:p>
          <a:p>
            <a:pPr marL="228600">
              <a:spcBef>
                <a:spcPct val="50000"/>
              </a:spcBef>
            </a:pPr>
            <a:r>
              <a:rPr lang="en-US" sz="2400" dirty="0"/>
              <a:t>And combinations of these units (e.g. unit of velocity: m/s</a:t>
            </a:r>
            <a:r>
              <a:rPr lang="en-US" sz="2400" dirty="0" smtClean="0"/>
              <a:t>)</a:t>
            </a:r>
            <a:endParaRPr lang="en-US" sz="2400" dirty="0"/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 dirty="0" smtClean="0"/>
              <a:t> These are units of the </a:t>
            </a:r>
            <a:r>
              <a:rPr lang="en-US" sz="2400" b="1" dirty="0" smtClean="0"/>
              <a:t>SI </a:t>
            </a:r>
            <a:r>
              <a:rPr lang="en-US" sz="2400" dirty="0" smtClean="0"/>
              <a:t>(</a:t>
            </a:r>
            <a:r>
              <a:rPr lang="en-US" sz="2400" dirty="0" err="1" smtClean="0"/>
              <a:t>S</a:t>
            </a:r>
            <a:r>
              <a:rPr lang="en-US" sz="2400" i="1" dirty="0" err="1" smtClean="0"/>
              <a:t>yst</a:t>
            </a:r>
            <a:r>
              <a:rPr lang="en-US" sz="2400" i="1" dirty="0" err="1" smtClean="0">
                <a:cs typeface="Times New Roman" pitchFamily="18" charset="0"/>
              </a:rPr>
              <a:t>è</a:t>
            </a:r>
            <a:r>
              <a:rPr lang="en-US" sz="2400" i="1" dirty="0" err="1" smtClean="0"/>
              <a:t>me</a:t>
            </a:r>
            <a:r>
              <a:rPr lang="en-US" sz="2400" i="1" dirty="0" smtClean="0"/>
              <a:t> </a:t>
            </a:r>
            <a:r>
              <a:rPr lang="en-US" sz="2400" b="1" i="1" dirty="0" smtClean="0"/>
              <a:t>I</a:t>
            </a:r>
            <a:r>
              <a:rPr lang="en-US" sz="2400" i="1" dirty="0" smtClean="0"/>
              <a:t>nternational </a:t>
            </a:r>
            <a:r>
              <a:rPr lang="fr-FR" sz="2400" i="1" dirty="0" smtClean="0"/>
              <a:t>d'unités</a:t>
            </a:r>
            <a:r>
              <a:rPr lang="en-US" sz="2400" dirty="0" smtClean="0"/>
              <a:t>) system that is used throughout the world in the Sciences. 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-48276"/>
            <a:ext cx="9144000" cy="52322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Units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40" y="617956"/>
            <a:ext cx="2562578" cy="1441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3"/>
          <a:stretch/>
        </p:blipFill>
        <p:spPr>
          <a:xfrm>
            <a:off x="6500370" y="3157945"/>
            <a:ext cx="2539648" cy="2270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7440" y="2177416"/>
            <a:ext cx="26084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One of the last remaining ‘</a:t>
            </a:r>
            <a:r>
              <a:rPr lang="en-US" sz="1400" dirty="0" err="1"/>
              <a:t>mètre</a:t>
            </a:r>
            <a:r>
              <a:rPr lang="en-US" sz="1400" dirty="0"/>
              <a:t> </a:t>
            </a:r>
            <a:r>
              <a:rPr lang="en-US" sz="1400" dirty="0" err="1"/>
              <a:t>étalons</a:t>
            </a:r>
            <a:r>
              <a:rPr lang="en-US" sz="1400" dirty="0"/>
              <a:t>’, or standard </a:t>
            </a:r>
            <a:r>
              <a:rPr lang="en-US" sz="1400" dirty="0" err="1"/>
              <a:t>metre</a:t>
            </a:r>
            <a:r>
              <a:rPr lang="en-US" sz="1400" dirty="0"/>
              <a:t> </a:t>
            </a:r>
            <a:r>
              <a:rPr lang="en-US" sz="1400" dirty="0" smtClean="0"/>
              <a:t>bars placed around Paris (200 total).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477440" y="5504121"/>
            <a:ext cx="26084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The original standard meter and standard kilogram housed in The </a:t>
            </a:r>
            <a:r>
              <a:rPr lang="en-US" sz="1400" dirty="0"/>
              <a:t>International Bureau of Weights and Measures (BIPM</a:t>
            </a:r>
            <a:r>
              <a:rPr lang="en-US" sz="1400" dirty="0" smtClean="0"/>
              <a:t>), Paris.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67482" y="6135062"/>
            <a:ext cx="620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 system was introduced after the French Revolution (1789) and took about 100 years before almost all French people </a:t>
            </a:r>
            <a:r>
              <a:rPr lang="en-US" sz="1800" smtClean="0"/>
              <a:t>used it.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927350" y="298450"/>
            <a:ext cx="2835275" cy="58896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Changing units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25463" y="1255713"/>
            <a:ext cx="76120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 need to apply conversion factors (a ratio of units that are equal to one) to get the right units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296863" y="2560638"/>
            <a:ext cx="834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357188" y="3462338"/>
            <a:ext cx="49561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 faucet puts out water at 10.00 ft</a:t>
            </a:r>
            <a:r>
              <a:rPr lang="en-US" sz="2400" baseline="30000"/>
              <a:t>3</a:t>
            </a:r>
            <a:r>
              <a:rPr lang="en-US" sz="2400"/>
              <a:t>/minute.  </a:t>
            </a:r>
          </a:p>
          <a:p>
            <a:pPr>
              <a:spcBef>
                <a:spcPct val="50000"/>
              </a:spcBef>
            </a:pPr>
            <a:r>
              <a:rPr lang="en-US" sz="2400"/>
              <a:t>How many seconds will it take to fill a 1.00 m</a:t>
            </a:r>
            <a:r>
              <a:rPr lang="en-US" sz="2400" baseline="30000"/>
              <a:t>3</a:t>
            </a:r>
            <a:r>
              <a:rPr lang="en-US" sz="2400" baseline="-25000"/>
              <a:t> </a:t>
            </a:r>
            <a:r>
              <a:rPr lang="en-US" sz="2400"/>
              <a:t>bath tub?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2117725" y="5522913"/>
            <a:ext cx="5440363" cy="8477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See appendix for conversion factors</a:t>
            </a:r>
          </a:p>
          <a:p>
            <a:pPr>
              <a:spcBef>
                <a:spcPct val="50000"/>
              </a:spcBef>
            </a:pPr>
            <a:r>
              <a:rPr lang="en-US" sz="1400"/>
              <a:t>(1 m = 3.281 ft)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398463" y="2725738"/>
            <a:ext cx="4078287" cy="52863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Black board example 1.1</a:t>
            </a:r>
            <a:r>
              <a:rPr lang="en-US" sz="2400"/>
              <a:t> </a:t>
            </a:r>
          </a:p>
        </p:txBody>
      </p:sp>
      <p:pic>
        <p:nvPicPr>
          <p:cNvPr id="13320" name="Picture 14" descr="j02865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7263" y="2938463"/>
            <a:ext cx="25717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amb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1575" y="3698875"/>
            <a:ext cx="4776788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3732" name="Group 4"/>
          <p:cNvGraphicFramePr>
            <a:graphicFrameLocks noGrp="1"/>
          </p:cNvGraphicFramePr>
          <p:nvPr/>
        </p:nvGraphicFramePr>
        <p:xfrm>
          <a:off x="179388" y="192088"/>
          <a:ext cx="2719387" cy="3505200"/>
        </p:xfrm>
        <a:graphic>
          <a:graphicData uri="http://schemas.openxmlformats.org/drawingml/2006/table">
            <a:tbl>
              <a:tblPr/>
              <a:tblGrid>
                <a:gridCol w="86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Factor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Symbol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yotta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zetta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peta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giga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mega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kilo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hecto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deka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3770" name="Group 42"/>
          <p:cNvGraphicFramePr>
            <a:graphicFrameLocks noGrp="1"/>
          </p:cNvGraphicFramePr>
          <p:nvPr/>
        </p:nvGraphicFramePr>
        <p:xfrm>
          <a:off x="184150" y="3373438"/>
          <a:ext cx="2747963" cy="3352800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milli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µ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nano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pico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femto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zepto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yocto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407" name="Rectangle 80"/>
          <p:cNvSpPr>
            <a:spLocks noChangeArrowheads="1"/>
          </p:cNvSpPr>
          <p:nvPr/>
        </p:nvSpPr>
        <p:spPr bwMode="auto">
          <a:xfrm>
            <a:off x="3381375" y="231775"/>
            <a:ext cx="5440363" cy="138271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The 20 SI prefixes used to form decimal multiples and submultiples of SI units (from NIST).  </a:t>
            </a:r>
          </a:p>
        </p:txBody>
      </p:sp>
      <p:sp>
        <p:nvSpPr>
          <p:cNvPr id="14408" name="Text Box 81"/>
          <p:cNvSpPr txBox="1">
            <a:spLocks noChangeArrowheads="1"/>
          </p:cNvSpPr>
          <p:nvPr/>
        </p:nvSpPr>
        <p:spPr bwMode="auto">
          <a:xfrm>
            <a:off x="3671888" y="2960688"/>
            <a:ext cx="468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DNA has a diameter of 2‧10</a:t>
            </a:r>
            <a:r>
              <a:rPr lang="en-US" sz="2000" baseline="30000"/>
              <a:t>-9 </a:t>
            </a:r>
            <a:r>
              <a:rPr lang="en-US" sz="2000"/>
              <a:t>m. How many nanometer is that?</a:t>
            </a:r>
          </a:p>
        </p:txBody>
      </p:sp>
      <p:sp>
        <p:nvSpPr>
          <p:cNvPr id="14409" name="Text Box 82"/>
          <p:cNvSpPr txBox="1">
            <a:spLocks noChangeArrowheads="1"/>
          </p:cNvSpPr>
          <p:nvPr/>
        </p:nvSpPr>
        <p:spPr bwMode="auto">
          <a:xfrm>
            <a:off x="3751263" y="2459038"/>
            <a:ext cx="2789237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Black board example 1.2</a:t>
            </a:r>
            <a:r>
              <a:rPr lang="en-US" sz="2400"/>
              <a:t> </a:t>
            </a:r>
          </a:p>
        </p:txBody>
      </p:sp>
      <p:sp>
        <p:nvSpPr>
          <p:cNvPr id="14410" name="Line 83"/>
          <p:cNvSpPr>
            <a:spLocks noChangeShapeType="1"/>
          </p:cNvSpPr>
          <p:nvPr/>
        </p:nvSpPr>
        <p:spPr bwMode="auto">
          <a:xfrm>
            <a:off x="3373438" y="2143125"/>
            <a:ext cx="5575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1" name="Line 84"/>
          <p:cNvSpPr>
            <a:spLocks noChangeShapeType="1"/>
          </p:cNvSpPr>
          <p:nvPr/>
        </p:nvSpPr>
        <p:spPr bwMode="auto">
          <a:xfrm>
            <a:off x="3297238" y="2219325"/>
            <a:ext cx="0" cy="4376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17550" y="296863"/>
            <a:ext cx="7691438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Dimensional analysis</a:t>
            </a:r>
          </a:p>
          <a:p>
            <a:pPr>
              <a:spcBef>
                <a:spcPct val="50000"/>
              </a:spcBef>
            </a:pPr>
            <a:r>
              <a:rPr lang="en-US"/>
              <a:t>Dimensions (In this case we mean the units of a physical quantity) can be treated as algebraic quantities.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 Always do a dimensional analysis when solving problems.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368300" y="3627438"/>
            <a:ext cx="8201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7975" y="4624388"/>
            <a:ext cx="84375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Newton's law of universal gravitation is represented by the following equation.</a:t>
            </a:r>
          </a:p>
          <a:p>
            <a:pPr algn="ctr">
              <a:spcBef>
                <a:spcPct val="50000"/>
              </a:spcBef>
            </a:pPr>
            <a:r>
              <a:rPr lang="en-US" sz="2000" i="1" dirty="0"/>
              <a:t>F</a:t>
            </a:r>
            <a:r>
              <a:rPr lang="en-US" sz="2000" dirty="0"/>
              <a:t> = (</a:t>
            </a:r>
            <a:r>
              <a:rPr lang="en-US" sz="2000" i="1" dirty="0"/>
              <a:t>GM</a:t>
            </a:r>
            <a:r>
              <a:rPr lang="en-US" sz="2000" i="1" baseline="-25000" dirty="0"/>
              <a:t>1</a:t>
            </a:r>
            <a:r>
              <a:rPr lang="en-US" sz="2000" i="1" dirty="0"/>
              <a:t>M</a:t>
            </a:r>
            <a:r>
              <a:rPr lang="en-US" sz="2000" i="1" baseline="-25000" dirty="0"/>
              <a:t>2</a:t>
            </a:r>
            <a:r>
              <a:rPr lang="en-US" sz="2000" i="1" dirty="0"/>
              <a:t>) </a:t>
            </a:r>
            <a:r>
              <a:rPr lang="en-US" sz="2000" dirty="0"/>
              <a:t>/</a:t>
            </a:r>
            <a:r>
              <a:rPr lang="en-US" sz="2000" i="1" dirty="0"/>
              <a:t>R</a:t>
            </a:r>
            <a:r>
              <a:rPr lang="en-US" sz="2000" baseline="30000" dirty="0"/>
              <a:t>2</a:t>
            </a:r>
            <a:endParaRPr lang="en-US" sz="2000" dirty="0"/>
          </a:p>
          <a:p>
            <a:pPr lvl="1">
              <a:spcBef>
                <a:spcPct val="50000"/>
              </a:spcBef>
            </a:pPr>
            <a:r>
              <a:rPr lang="en-US" sz="2000" dirty="0"/>
              <a:t>Here </a:t>
            </a:r>
            <a:r>
              <a:rPr lang="en-US" sz="2000" i="1" dirty="0"/>
              <a:t>F </a:t>
            </a:r>
            <a:r>
              <a:rPr lang="en-US" sz="2000" dirty="0"/>
              <a:t>is the gravitational force, </a:t>
            </a:r>
            <a:r>
              <a:rPr lang="en-US" sz="2000" i="1" dirty="0" smtClean="0"/>
              <a:t>M</a:t>
            </a:r>
            <a:r>
              <a:rPr lang="en-US" sz="2000" i="1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i="1" dirty="0" smtClean="0"/>
              <a:t>M</a:t>
            </a:r>
            <a:r>
              <a:rPr lang="en-US" sz="2000" i="1" baseline="-25000" dirty="0"/>
              <a:t>2</a:t>
            </a:r>
            <a:r>
              <a:rPr lang="en-US" sz="2000" dirty="0" smtClean="0"/>
              <a:t> </a:t>
            </a:r>
            <a:r>
              <a:rPr lang="en-US" sz="2000" dirty="0"/>
              <a:t>are masses, and </a:t>
            </a:r>
            <a:r>
              <a:rPr lang="en-US" sz="2000" i="1" dirty="0"/>
              <a:t>R</a:t>
            </a:r>
            <a:r>
              <a:rPr lang="en-US" sz="2000" dirty="0"/>
              <a:t> is a length. Force has the SI units kg · m/s</a:t>
            </a:r>
            <a:r>
              <a:rPr lang="en-US" sz="2000" baseline="30000" dirty="0"/>
              <a:t>2</a:t>
            </a:r>
            <a:r>
              <a:rPr lang="en-US" sz="2000" dirty="0"/>
              <a:t>. What are the SI units of the proportionality constant </a:t>
            </a:r>
            <a:r>
              <a:rPr lang="en-US" sz="2000" i="1" dirty="0"/>
              <a:t>G</a:t>
            </a:r>
            <a:r>
              <a:rPr lang="en-US" sz="2000" dirty="0"/>
              <a:t>?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42913" y="3954463"/>
            <a:ext cx="6851650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Black board example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80975" y="36944"/>
            <a:ext cx="8763000" cy="678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/>
              <a:t>TEXT AND MATRIALS</a:t>
            </a:r>
          </a:p>
          <a:p>
            <a:pPr marL="176213" indent="-176213">
              <a:buFontTx/>
              <a:buChar char="•"/>
            </a:pPr>
            <a:r>
              <a:rPr lang="en-US" sz="1600" u="sng" dirty="0" smtClean="0"/>
              <a:t>Required </a:t>
            </a:r>
            <a:r>
              <a:rPr lang="en-US" sz="1600" u="sng" dirty="0"/>
              <a:t>text book</a:t>
            </a:r>
            <a:r>
              <a:rPr lang="en-US" sz="1600" u="sng" dirty="0" smtClean="0"/>
              <a:t>:</a:t>
            </a:r>
            <a:r>
              <a:rPr lang="en-US" sz="1600" dirty="0" smtClean="0"/>
              <a:t> Serway &amp; Jewett, </a:t>
            </a:r>
            <a:r>
              <a:rPr lang="en-US" sz="1600" i="1" dirty="0" smtClean="0"/>
              <a:t>Physics </a:t>
            </a:r>
            <a:r>
              <a:rPr lang="en-US" sz="1600" i="1" dirty="0"/>
              <a:t>for Scientists and </a:t>
            </a:r>
            <a:r>
              <a:rPr lang="en-US" sz="1600" i="1" dirty="0" smtClean="0"/>
              <a:t>Engineers</a:t>
            </a:r>
            <a:r>
              <a:rPr lang="en-US" sz="1600" dirty="0" smtClean="0"/>
              <a:t>, 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or 10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edition, vol. 1; earlier editions (6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or 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) are ok.  Physics 114 will use vol. 2. </a:t>
            </a:r>
          </a:p>
          <a:p>
            <a:pPr marL="176213" indent="-176213">
              <a:buFontTx/>
              <a:buChar char="•"/>
            </a:pPr>
            <a:r>
              <a:rPr lang="en-US" sz="1600" dirty="0"/>
              <a:t> </a:t>
            </a:r>
            <a:r>
              <a:rPr lang="en-US" sz="1600" u="sng" dirty="0"/>
              <a:t>Required:</a:t>
            </a:r>
            <a:r>
              <a:rPr lang="en-US" sz="1600" dirty="0"/>
              <a:t>  Sign up for </a:t>
            </a:r>
            <a:r>
              <a:rPr lang="en-US" sz="1600" dirty="0" smtClean="0"/>
              <a:t>WebAssign (~$100 (includes e-book), more details below). </a:t>
            </a:r>
          </a:p>
          <a:p>
            <a:pPr lvl="2"/>
            <a:r>
              <a:rPr lang="en-US" sz="1600" b="1" dirty="0" smtClean="0"/>
              <a:t>WebAssign &amp; e-book are best deal</a:t>
            </a:r>
          </a:p>
          <a:p>
            <a:pPr marL="176213" indent="-176213">
              <a:buFontTx/>
              <a:buChar char="•"/>
            </a:pPr>
            <a:r>
              <a:rPr lang="en-US" sz="1600" u="sng" dirty="0" smtClean="0"/>
              <a:t>Required</a:t>
            </a:r>
            <a:r>
              <a:rPr lang="en-US" sz="1600" u="sng" dirty="0"/>
              <a:t>:</a:t>
            </a:r>
            <a:r>
              <a:rPr lang="en-US" sz="1600" dirty="0"/>
              <a:t>  For the lab you must get the lab manual from the bookstore (~$15</a:t>
            </a:r>
            <a:r>
              <a:rPr lang="en-US" sz="1600" dirty="0" smtClean="0"/>
              <a:t>)</a:t>
            </a:r>
          </a:p>
          <a:p>
            <a:pPr marL="176213" indent="-176213">
              <a:buFontTx/>
              <a:buChar char="•"/>
            </a:pPr>
            <a:r>
              <a:rPr lang="en-US" sz="1600" u="sng" dirty="0"/>
              <a:t>Required:</a:t>
            </a:r>
            <a:r>
              <a:rPr lang="en-US" sz="1600" dirty="0"/>
              <a:t>  </a:t>
            </a:r>
            <a:r>
              <a:rPr lang="en-US" sz="1600" dirty="0" err="1"/>
              <a:t>i</a:t>
            </a:r>
            <a:r>
              <a:rPr lang="en-US" sz="1600" dirty="0"/>
              <a:t>-clickers (bookstore (~$30, new) or REEF app on cell phone </a:t>
            </a:r>
            <a:r>
              <a:rPr lang="en-US" sz="1600" dirty="0" smtClean="0"/>
              <a:t>(~$15 for months), </a:t>
            </a:r>
            <a:r>
              <a:rPr lang="en-US" sz="1600" dirty="0"/>
              <a:t>can be used for other </a:t>
            </a:r>
            <a:r>
              <a:rPr lang="en-US" sz="1600" dirty="0" smtClean="0"/>
              <a:t>classes</a:t>
            </a:r>
            <a:r>
              <a:rPr lang="en-US" sz="1600" dirty="0"/>
              <a:t>)</a:t>
            </a:r>
            <a:endParaRPr lang="en-US" sz="1600" u="sng" dirty="0"/>
          </a:p>
          <a:p>
            <a:pPr marL="176213" indent="-176213">
              <a:buFontTx/>
              <a:buChar char="•"/>
            </a:pPr>
            <a:r>
              <a:rPr lang="en-US" sz="1600" u="sng" dirty="0" smtClean="0"/>
              <a:t>Optional</a:t>
            </a:r>
            <a:r>
              <a:rPr lang="en-US" sz="1600" u="sng" dirty="0"/>
              <a:t>:</a:t>
            </a:r>
            <a:r>
              <a:rPr lang="en-US" sz="1600" dirty="0"/>
              <a:t> Student solution manual (can help with some homework problems</a:t>
            </a:r>
            <a:r>
              <a:rPr lang="en-US" sz="1600" dirty="0" smtClean="0"/>
              <a:t>)</a:t>
            </a:r>
            <a:endParaRPr lang="en-US" sz="1600" dirty="0"/>
          </a:p>
          <a:p>
            <a:endParaRPr lang="en-US" sz="1600" dirty="0"/>
          </a:p>
          <a:p>
            <a:pPr algn="ctr">
              <a:spcAft>
                <a:spcPts val="600"/>
              </a:spcAft>
            </a:pPr>
            <a:r>
              <a:rPr lang="en-US" sz="1600" b="1" dirty="0"/>
              <a:t>EXAMS AND GRADING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There will be one, comprehensive, 3-hour final exam and two1-hour, </a:t>
            </a:r>
            <a:r>
              <a:rPr lang="en-US" sz="1600" b="1" dirty="0"/>
              <a:t>evening</a:t>
            </a:r>
            <a:r>
              <a:rPr lang="en-US" sz="1600" dirty="0"/>
              <a:t> midterm exams given at the dates listed below.  Homework problems will be assigned for each chapter and they will be also be graded. 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	1.  Exam 		</a:t>
            </a:r>
            <a:r>
              <a:rPr lang="en-US" sz="1600" dirty="0" smtClean="0"/>
              <a:t>20 </a:t>
            </a:r>
            <a:r>
              <a:rPr lang="en-US" sz="1600" dirty="0"/>
              <a:t>%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	2.  Exam 		</a:t>
            </a:r>
            <a:r>
              <a:rPr lang="en-US" sz="1600" dirty="0" smtClean="0"/>
              <a:t>20 </a:t>
            </a:r>
            <a:r>
              <a:rPr lang="en-US" sz="1600" dirty="0"/>
              <a:t>%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	Final Exam 	</a:t>
            </a:r>
            <a:r>
              <a:rPr lang="en-US" sz="1600" dirty="0" smtClean="0"/>
              <a:t>30 </a:t>
            </a:r>
            <a:r>
              <a:rPr lang="en-US" sz="1600" dirty="0"/>
              <a:t>%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	Lab 		</a:t>
            </a:r>
            <a:r>
              <a:rPr lang="en-US" sz="1600" dirty="0" smtClean="0"/>
              <a:t>15 </a:t>
            </a:r>
            <a:r>
              <a:rPr lang="en-US" sz="1600" dirty="0"/>
              <a:t>%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	Homework	</a:t>
            </a:r>
            <a:r>
              <a:rPr lang="en-US" sz="1600" dirty="0" smtClean="0"/>
              <a:t>10 </a:t>
            </a:r>
            <a:r>
              <a:rPr lang="en-US" sz="1600" dirty="0"/>
              <a:t>%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	</a:t>
            </a:r>
            <a:r>
              <a:rPr lang="en-US" sz="1600" dirty="0" smtClean="0"/>
              <a:t>i-clickers 		5</a:t>
            </a:r>
            <a:r>
              <a:rPr lang="en-US" sz="1600" dirty="0"/>
              <a:t>%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	</a:t>
            </a:r>
            <a:r>
              <a:rPr lang="en-US" sz="1600" b="1" dirty="0" smtClean="0"/>
              <a:t>Participation </a:t>
            </a:r>
            <a:r>
              <a:rPr lang="en-US" sz="1600" b="1" dirty="0"/>
              <a:t>can move borderline grades.</a:t>
            </a:r>
            <a:r>
              <a:rPr lang="en-US" sz="1600" dirty="0"/>
              <a:t>  </a:t>
            </a:r>
          </a:p>
          <a:p>
            <a:pPr>
              <a:spcAft>
                <a:spcPts val="300"/>
              </a:spcAft>
            </a:pPr>
            <a:r>
              <a:rPr lang="en-US" sz="1600" b="1" u="sng" dirty="0" smtClean="0">
                <a:solidFill>
                  <a:srgbClr val="FF0000"/>
                </a:solidFill>
              </a:rPr>
              <a:t>Exams</a:t>
            </a:r>
            <a:r>
              <a:rPr lang="en-US" sz="1600" b="1" u="sng" dirty="0">
                <a:solidFill>
                  <a:srgbClr val="FF0000"/>
                </a:solidFill>
              </a:rPr>
              <a:t>:</a:t>
            </a:r>
            <a:r>
              <a:rPr lang="en-US" sz="1600" b="1" dirty="0">
                <a:solidFill>
                  <a:srgbClr val="FF0000"/>
                </a:solidFill>
              </a:rPr>
              <a:t>  	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	Exam </a:t>
            </a:r>
            <a:r>
              <a:rPr lang="en-US" sz="1600" b="1" dirty="0" smtClean="0">
                <a:solidFill>
                  <a:srgbClr val="FF0000"/>
                </a:solidFill>
              </a:rPr>
              <a:t>1:</a:t>
            </a:r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</a:rPr>
              <a:t>Monday, Oct. 1, </a:t>
            </a:r>
            <a:r>
              <a:rPr lang="en-US" sz="1600" b="1" dirty="0">
                <a:solidFill>
                  <a:srgbClr val="FF0000"/>
                </a:solidFill>
              </a:rPr>
              <a:t>5:00 – 6:00 pm or 6:00 – 7:00 pm (Chapters </a:t>
            </a:r>
            <a:r>
              <a:rPr lang="en-US" sz="1600" b="1" dirty="0" smtClean="0">
                <a:solidFill>
                  <a:srgbClr val="FF0000"/>
                </a:solidFill>
              </a:rPr>
              <a:t>1-6)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	Exam 2: 	</a:t>
            </a:r>
            <a:r>
              <a:rPr lang="en-US" sz="1600" b="1" dirty="0" smtClean="0">
                <a:solidFill>
                  <a:srgbClr val="FF0000"/>
                </a:solidFill>
              </a:rPr>
              <a:t>Monday</a:t>
            </a:r>
            <a:r>
              <a:rPr lang="en-US" sz="1600" b="1" dirty="0">
                <a:solidFill>
                  <a:srgbClr val="FF0000"/>
                </a:solidFill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</a:rPr>
              <a:t>Nov. 12, </a:t>
            </a:r>
            <a:r>
              <a:rPr lang="en-US" sz="1600" b="1" dirty="0">
                <a:solidFill>
                  <a:srgbClr val="FF0000"/>
                </a:solidFill>
              </a:rPr>
              <a:t>5:00 – 6:00 pm or 6:00 – 7:00 pm (Chapters </a:t>
            </a:r>
            <a:r>
              <a:rPr lang="en-US" sz="1600" b="1" dirty="0" smtClean="0">
                <a:solidFill>
                  <a:srgbClr val="FF0000"/>
                </a:solidFill>
              </a:rPr>
              <a:t>7-14)</a:t>
            </a:r>
            <a:r>
              <a:rPr lang="en-US" sz="1600" b="1" dirty="0">
                <a:solidFill>
                  <a:srgbClr val="FF0000"/>
                </a:solidFill>
              </a:rPr>
              <a:t>	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</a:rPr>
              <a:t>Final:</a:t>
            </a:r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</a:rPr>
              <a:t>Monday, Dec. 10, 9:00 </a:t>
            </a:r>
            <a:r>
              <a:rPr lang="en-US" sz="1600" b="1" dirty="0">
                <a:solidFill>
                  <a:srgbClr val="FF0000"/>
                </a:solidFill>
              </a:rPr>
              <a:t>a</a:t>
            </a:r>
            <a:r>
              <a:rPr lang="en-US" sz="1600" b="1" dirty="0" smtClean="0">
                <a:solidFill>
                  <a:srgbClr val="FF0000"/>
                </a:solidFill>
              </a:rPr>
              <a:t>m </a:t>
            </a:r>
            <a:r>
              <a:rPr lang="en-US" sz="1600" b="1" dirty="0">
                <a:solidFill>
                  <a:srgbClr val="FF0000"/>
                </a:solidFill>
              </a:rPr>
              <a:t>– </a:t>
            </a:r>
            <a:r>
              <a:rPr lang="en-US" sz="1600" b="1" dirty="0" smtClean="0">
                <a:solidFill>
                  <a:srgbClr val="FF0000"/>
                </a:solidFill>
              </a:rPr>
              <a:t>12:00 </a:t>
            </a:r>
            <a:r>
              <a:rPr lang="en-US" sz="1600" b="1" dirty="0">
                <a:solidFill>
                  <a:srgbClr val="FF0000"/>
                </a:solidFill>
              </a:rPr>
              <a:t>pm (comprehensive, Chapters </a:t>
            </a:r>
            <a:r>
              <a:rPr lang="en-US" sz="1600" b="1" dirty="0" smtClean="0">
                <a:solidFill>
                  <a:srgbClr val="FF0000"/>
                </a:solidFill>
              </a:rPr>
              <a:t>1-21)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3075" name="Picture 6" descr="MCj039748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8275" y="3564370"/>
            <a:ext cx="24257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0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0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0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0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50863" y="430213"/>
            <a:ext cx="80962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Problem solving: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 Always make sure you use the right units (conversion may be necessary)!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Always do an order of magnitude estimation.  Ask yourself: “Does the number I’m getting make sense?”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33413" y="915988"/>
            <a:ext cx="799623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 significant figure is a reliably known figure. </a:t>
            </a:r>
          </a:p>
          <a:p>
            <a:r>
              <a:rPr lang="en-US"/>
              <a:t>Give answers in significant figures. </a:t>
            </a:r>
            <a:r>
              <a:rPr lang="en-US">
                <a:sym typeface="Wingdings" pitchFamily="2" charset="2"/>
              </a:rPr>
              <a:t> black board examples.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60388" y="228600"/>
            <a:ext cx="8023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Significant figures and propagation of uncertainty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65150" y="2325688"/>
            <a:ext cx="74898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When </a:t>
            </a:r>
            <a:r>
              <a:rPr lang="en-US" sz="2000" u="sng" dirty="0"/>
              <a:t>adding or subtracting </a:t>
            </a:r>
            <a:r>
              <a:rPr lang="en-US" sz="2000" dirty="0"/>
              <a:t>numbers, the number of decimal places in the result should equal the smallest number of decimal places of any term in the sum. </a:t>
            </a: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When </a:t>
            </a:r>
            <a:r>
              <a:rPr lang="en-US" sz="2000" u="sng" dirty="0"/>
              <a:t>multiplying</a:t>
            </a:r>
            <a:r>
              <a:rPr lang="en-US" sz="2000" dirty="0"/>
              <a:t> several quantities, the number of significant figures in the final answer is the same as the significant figures in the least accurate of the quantities being multiplied.  (Same for division)</a:t>
            </a: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For WebAssign you need to be within 5% of the </a:t>
            </a:r>
            <a:r>
              <a:rPr lang="en-US" sz="2000" dirty="0" smtClean="0"/>
              <a:t>correct answer</a:t>
            </a:r>
            <a:r>
              <a:rPr lang="en-US" sz="2000" dirty="0"/>
              <a:t>.  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0" y="59023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25400"/>
            <a:ext cx="9144000" cy="66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/>
              <a:t>HOMEWORK AND PROBLEM SOLVING</a:t>
            </a:r>
          </a:p>
          <a:p>
            <a:r>
              <a:rPr lang="en-US" sz="1600" dirty="0"/>
              <a:t>Homework and problem solving is </a:t>
            </a:r>
            <a:r>
              <a:rPr lang="en-US" sz="1600" dirty="0" smtClean="0"/>
              <a:t>an important </a:t>
            </a:r>
            <a:r>
              <a:rPr lang="en-US" sz="1600" dirty="0"/>
              <a:t>part of learning in a Physics course. Approximately </a:t>
            </a:r>
            <a:r>
              <a:rPr lang="en-US" sz="1600" dirty="0" smtClean="0"/>
              <a:t>10-15 </a:t>
            </a:r>
            <a:r>
              <a:rPr lang="en-US" sz="1600" dirty="0"/>
              <a:t>questions or problems per chapter will be assigned as homework. </a:t>
            </a:r>
            <a:r>
              <a:rPr lang="en-US" sz="1600" b="1" dirty="0"/>
              <a:t>We will use </a:t>
            </a:r>
            <a:r>
              <a:rPr lang="en-US" sz="1600" b="1" dirty="0" err="1"/>
              <a:t>WebAssign</a:t>
            </a:r>
            <a:r>
              <a:rPr lang="en-US" sz="1600" dirty="0"/>
              <a:t>.  Homework is usually due one or two lectures after it has been assigned. </a:t>
            </a:r>
            <a:r>
              <a:rPr lang="en-US" sz="1600" b="1" dirty="0"/>
              <a:t>No late homework is accepted</a:t>
            </a:r>
            <a:r>
              <a:rPr lang="en-US" sz="1600" dirty="0"/>
              <a:t>.  Some homework problems may also re-appear on the exams and the final.  You may collaborate on homework, but must submit your own work.  </a:t>
            </a:r>
          </a:p>
          <a:p>
            <a:endParaRPr lang="en-US" sz="1600" dirty="0"/>
          </a:p>
          <a:p>
            <a:pPr algn="ctr">
              <a:spcAft>
                <a:spcPts val="600"/>
              </a:spcAft>
            </a:pPr>
            <a:r>
              <a:rPr lang="en-US" sz="1600" b="1" dirty="0"/>
              <a:t>POSTINGS</a:t>
            </a:r>
          </a:p>
          <a:p>
            <a:r>
              <a:rPr lang="en-US" sz="1600" dirty="0"/>
              <a:t>Homework, practice exams, </a:t>
            </a:r>
            <a:r>
              <a:rPr lang="en-US" sz="1600" b="1" dirty="0"/>
              <a:t>all lecture notes</a:t>
            </a:r>
            <a:r>
              <a:rPr lang="en-US" sz="1600" dirty="0"/>
              <a:t> and all other material relating to the course will be posted on the web site for the class: </a:t>
            </a:r>
          </a:p>
          <a:p>
            <a:pPr algn="ctr"/>
            <a:r>
              <a:rPr lang="en-US" sz="1600" dirty="0"/>
              <a:t>http://www.wfu.edu/~</a:t>
            </a:r>
            <a:r>
              <a:rPr lang="en-US" sz="1600" dirty="0" smtClean="0"/>
              <a:t>gutholdm/Physics113/phy113.html</a:t>
            </a:r>
          </a:p>
          <a:p>
            <a:pPr algn="ctr"/>
            <a:endParaRPr lang="en-US" sz="1600" dirty="0"/>
          </a:p>
          <a:p>
            <a:r>
              <a:rPr lang="en-US" sz="1600" dirty="0"/>
              <a:t>To get ready for class: Print out lecture notes </a:t>
            </a:r>
            <a:r>
              <a:rPr lang="en-US" sz="1600" u="sng" dirty="0"/>
              <a:t>before</a:t>
            </a:r>
            <a:r>
              <a:rPr lang="en-US" sz="1600" dirty="0"/>
              <a:t> class and bring to class.</a:t>
            </a:r>
          </a:p>
          <a:p>
            <a:r>
              <a:rPr lang="en-US" sz="1600" dirty="0"/>
              <a:t>This class does </a:t>
            </a:r>
            <a:r>
              <a:rPr lang="en-US" sz="1600" b="1" dirty="0"/>
              <a:t>not</a:t>
            </a:r>
            <a:r>
              <a:rPr lang="en-US" sz="1600" dirty="0"/>
              <a:t> use </a:t>
            </a:r>
            <a:r>
              <a:rPr lang="en-US" sz="1600" dirty="0" err="1"/>
              <a:t>CourseInfo</a:t>
            </a:r>
            <a:r>
              <a:rPr lang="en-US" sz="1600" dirty="0"/>
              <a:t> or Blackboard.</a:t>
            </a:r>
          </a:p>
          <a:p>
            <a:endParaRPr lang="en-US" sz="1600" dirty="0"/>
          </a:p>
          <a:p>
            <a:r>
              <a:rPr lang="en-US" sz="1600" b="1" dirty="0"/>
              <a:t>WebAssign</a:t>
            </a:r>
            <a:r>
              <a:rPr lang="en-US" sz="1600" dirty="0"/>
              <a:t> (http://www.webassign.net</a:t>
            </a:r>
            <a:r>
              <a:rPr lang="en-US" sz="1600" dirty="0" smtClean="0"/>
              <a:t>/) will be implemented for standard homework assignments. You have </a:t>
            </a:r>
            <a:r>
              <a:rPr lang="en-US" sz="1600" b="1" dirty="0" smtClean="0"/>
              <a:t>nine</a:t>
            </a:r>
            <a:r>
              <a:rPr lang="en-US" sz="1600" dirty="0" smtClean="0"/>
              <a:t> attempts to get the answers right (Demo follows</a:t>
            </a:r>
            <a:r>
              <a:rPr lang="en-US" sz="1600" dirty="0"/>
              <a:t>). Access codes to WebAssign (~$100, includes e-book) need to be purchased from the bookstore or WebAssign.  </a:t>
            </a:r>
          </a:p>
          <a:p>
            <a:pPr algn="ctr">
              <a:spcAft>
                <a:spcPts val="600"/>
              </a:spcAft>
            </a:pPr>
            <a:endParaRPr lang="en-US" sz="1600" b="1" dirty="0"/>
          </a:p>
          <a:p>
            <a:pPr algn="ctr">
              <a:spcAft>
                <a:spcPts val="600"/>
              </a:spcAft>
            </a:pPr>
            <a:r>
              <a:rPr lang="en-US" sz="1600" b="1" dirty="0"/>
              <a:t>ATTENDANCE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It is expected that students attend all scheduled classes.  </a:t>
            </a:r>
            <a:r>
              <a:rPr lang="en-US" sz="1600" u="sng" dirty="0"/>
              <a:t>Attendance at the two exams and the final is required</a:t>
            </a:r>
            <a:r>
              <a:rPr lang="en-US" sz="1600" dirty="0"/>
              <a:t>.  Absence on the exams will result in a zero grade unless an official excuse is presented. Excuses should be reported to me in advance.</a:t>
            </a:r>
          </a:p>
          <a:p>
            <a:pPr>
              <a:spcAft>
                <a:spcPts val="600"/>
              </a:spcAft>
            </a:pPr>
            <a:r>
              <a:rPr lang="en-US" sz="1600" b="1" dirty="0" err="1" smtClean="0"/>
              <a:t>i</a:t>
            </a:r>
            <a:r>
              <a:rPr lang="en-US" sz="1600" b="1" dirty="0" smtClean="0"/>
              <a:t>-clicker </a:t>
            </a:r>
            <a:r>
              <a:rPr lang="en-US" sz="1600" dirty="0" smtClean="0"/>
              <a:t>gives one point for attendance, one point for each correct answer. 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44475" y="1042988"/>
            <a:ext cx="87407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u="sng" dirty="0"/>
              <a:t>Demos:</a:t>
            </a:r>
            <a:r>
              <a:rPr lang="en-US" dirty="0"/>
              <a:t>  Understand them &amp;  </a:t>
            </a:r>
          </a:p>
          <a:p>
            <a:pPr marL="228600" indent="-228600"/>
            <a:r>
              <a:rPr lang="en-US" dirty="0"/>
              <a:t>                 and take notes. </a:t>
            </a:r>
          </a:p>
          <a:p>
            <a:pPr marL="228600" indent="-228600"/>
            <a:r>
              <a:rPr lang="en-US" dirty="0"/>
              <a:t>                (May pop up in exam)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u="sng" dirty="0" err="1"/>
              <a:t>Powerpoint</a:t>
            </a:r>
            <a:r>
              <a:rPr lang="en-US" u="sng" dirty="0"/>
              <a:t> presentations </a:t>
            </a:r>
          </a:p>
          <a:p>
            <a:pPr marL="228600" indent="-228600">
              <a:spcBef>
                <a:spcPct val="50000"/>
              </a:spcBef>
            </a:pPr>
            <a:r>
              <a:rPr lang="en-US" dirty="0"/>
              <a:t>	download from </a:t>
            </a:r>
            <a:r>
              <a:rPr lang="en-US" dirty="0">
                <a:solidFill>
                  <a:srgbClr val="FF0000"/>
                </a:solidFill>
              </a:rPr>
              <a:t>http://www.wfu.edu/~gutholdm/Physics113/phy113.html</a:t>
            </a:r>
            <a:r>
              <a:rPr lang="en-US" dirty="0"/>
              <a:t>,  print out (e.g. three slides on a page) and bring to lecture.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u="sng" dirty="0" smtClean="0"/>
              <a:t>Whiteboard examples</a:t>
            </a:r>
            <a:endParaRPr lang="en-US" dirty="0"/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u="sng" dirty="0" err="1"/>
              <a:t>i</a:t>
            </a:r>
            <a:r>
              <a:rPr lang="en-US" u="sng" dirty="0"/>
              <a:t>-clickers</a:t>
            </a:r>
            <a:r>
              <a:rPr lang="en-US" dirty="0"/>
              <a:t>:  Concept questions and quick quizzes with immediate feedback.  </a:t>
            </a:r>
            <a:endParaRPr lang="en-US" sz="2400" u="sng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95263" y="187325"/>
            <a:ext cx="2413000" cy="528638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Lecture format:</a:t>
            </a:r>
          </a:p>
        </p:txBody>
      </p:sp>
      <p:pic>
        <p:nvPicPr>
          <p:cNvPr id="5124" name="Picture 4" descr="j00786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7713" y="207963"/>
            <a:ext cx="1981200" cy="1509712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</p:pic>
      <p:pic>
        <p:nvPicPr>
          <p:cNvPr id="5125" name="Picture 5" descr="pe0237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0" y="2003425"/>
            <a:ext cx="1603375" cy="159385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</p:pic>
      <p:pic>
        <p:nvPicPr>
          <p:cNvPr id="5126" name="Picture 6" descr="pe0103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1100" y="4498975"/>
            <a:ext cx="895350" cy="8032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685" y="293914"/>
            <a:ext cx="2895600" cy="646331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r>
              <a:rPr lang="en-US" sz="3600" dirty="0" err="1" smtClean="0"/>
              <a:t>clicker</a:t>
            </a:r>
            <a:r>
              <a:rPr lang="en-US" sz="3600" dirty="0" smtClean="0"/>
              <a:t> notes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15686" y="1077686"/>
            <a:ext cx="624213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Two options:</a:t>
            </a:r>
          </a:p>
          <a:p>
            <a:endParaRPr lang="en-US" sz="2000" dirty="0"/>
          </a:p>
          <a:p>
            <a:pPr marL="457200" indent="-457200">
              <a:buFontTx/>
              <a:buChar char="-"/>
            </a:pPr>
            <a:r>
              <a:rPr lang="en-US" sz="2000" dirty="0" smtClean="0"/>
              <a:t>Purchase handheld </a:t>
            </a:r>
            <a:r>
              <a:rPr lang="en-US" sz="2000" dirty="0" err="1" smtClean="0"/>
              <a:t>i</a:t>
            </a:r>
            <a:r>
              <a:rPr lang="en-US" sz="2000" dirty="0" smtClean="0"/>
              <a:t>-clicker device (new or used) in bookstore</a:t>
            </a:r>
          </a:p>
          <a:p>
            <a:pPr marL="457200" indent="-457200">
              <a:buFontTx/>
              <a:buChar char="-"/>
            </a:pPr>
            <a:endParaRPr lang="en-US" sz="2000" dirty="0" smtClean="0"/>
          </a:p>
          <a:p>
            <a:pPr marL="457200" indent="-457200">
              <a:buFontTx/>
              <a:buChar char="-"/>
            </a:pPr>
            <a:r>
              <a:rPr lang="en-US" sz="2000" b="1" u="sng" dirty="0" smtClean="0"/>
              <a:t>Or:</a:t>
            </a:r>
            <a:r>
              <a:rPr lang="en-US" sz="2000" b="1" dirty="0" smtClean="0"/>
              <a:t> </a:t>
            </a:r>
            <a:r>
              <a:rPr lang="en-US" sz="2000" dirty="0" smtClean="0"/>
              <a:t>Download </a:t>
            </a:r>
            <a:r>
              <a:rPr lang="en-US" sz="2000" dirty="0" err="1" smtClean="0"/>
              <a:t>iclicker</a:t>
            </a:r>
            <a:r>
              <a:rPr lang="en-US" sz="2000" dirty="0" smtClean="0"/>
              <a:t> REEF app onto your phone as outlined on this webpage (need to open an account): </a:t>
            </a:r>
          </a:p>
          <a:p>
            <a:pPr marL="457200"/>
            <a:r>
              <a:rPr lang="en-US" sz="2000" dirty="0">
                <a:hlinkClick r:id="rId2"/>
              </a:rPr>
              <a:t>https://www1.iclicker.com/products/reef-polling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marL="457200"/>
            <a:r>
              <a:rPr lang="en-US" sz="2000" dirty="0" smtClean="0"/>
              <a:t>Will get free demo trial for two weeks, then pay for subscription (6 months $14.99; or longer)</a:t>
            </a:r>
          </a:p>
          <a:p>
            <a:pPr marL="457200"/>
            <a:r>
              <a:rPr lang="en-US" sz="2000" dirty="0" smtClean="0"/>
              <a:t>If you already have a REEF account, use it!  </a:t>
            </a:r>
          </a:p>
          <a:p>
            <a:pPr marL="457200"/>
            <a:endParaRPr lang="en-US" sz="2000" dirty="0"/>
          </a:p>
          <a:p>
            <a:pPr marL="457200"/>
            <a:r>
              <a:rPr lang="en-US" sz="2000" dirty="0" smtClean="0"/>
              <a:t>Add course: Institution: Wake Forest University; Our </a:t>
            </a:r>
            <a:r>
              <a:rPr lang="en-US" sz="2000" dirty="0"/>
              <a:t>class is </a:t>
            </a:r>
            <a:r>
              <a:rPr lang="en-US" sz="2000" dirty="0" smtClean="0"/>
              <a:t>“</a:t>
            </a:r>
            <a:r>
              <a:rPr lang="en-US" sz="2000" b="1" dirty="0" smtClean="0"/>
              <a:t>Physics 113C (Guthold-3)</a:t>
            </a:r>
            <a:r>
              <a:rPr lang="en-US" sz="2000" dirty="0" smtClean="0"/>
              <a:t>”.</a:t>
            </a:r>
          </a:p>
          <a:p>
            <a:pPr marL="457200"/>
            <a:r>
              <a:rPr lang="en-US" sz="2000" dirty="0" smtClean="0">
                <a:solidFill>
                  <a:srgbClr val="FF0000"/>
                </a:solidFill>
              </a:rPr>
              <a:t>Notice the -3 behind my name!</a:t>
            </a:r>
          </a:p>
          <a:p>
            <a:pPr marL="457200"/>
            <a:r>
              <a:rPr lang="en-US" sz="1400" dirty="0" smtClean="0">
                <a:solidFill>
                  <a:srgbClr val="FF0000"/>
                </a:solidFill>
              </a:rPr>
              <a:t>I accidentally created several Physics 113C classes.  Only use the one with the -3 after Guthold!!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14" y="469400"/>
            <a:ext cx="2157128" cy="1945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57"/>
          <a:stretch/>
        </p:blipFill>
        <p:spPr>
          <a:xfrm>
            <a:off x="8239249" y="390492"/>
            <a:ext cx="904751" cy="2285424"/>
          </a:xfrm>
          <a:prstGeom prst="rect">
            <a:avLst/>
          </a:prstGeom>
        </p:spPr>
      </p:pic>
      <p:pic>
        <p:nvPicPr>
          <p:cNvPr id="6" name="Shape 1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7844" y="2658575"/>
            <a:ext cx="1416209" cy="2605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775855" y="2530764"/>
            <a:ext cx="776819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Shape 1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3226" y="5264396"/>
            <a:ext cx="1205443" cy="142150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3157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12725" y="166688"/>
            <a:ext cx="1247775" cy="7112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Labs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2725" y="1335088"/>
            <a:ext cx="8686800" cy="4401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-  The labs take place in Olin </a:t>
            </a:r>
            <a:r>
              <a:rPr lang="en-US" dirty="0" smtClean="0"/>
              <a:t>104</a:t>
            </a:r>
            <a:endParaRPr lang="en-US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/>
              <a:t>  Lab manager: 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	Eric Chapman (Olin 110), phone: 758-5532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/>
              <a:t> Your lab teaching assistants (TAs):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en-US" sz="1800" dirty="0" smtClean="0"/>
              <a:t>Taylor Ordines, Daniel Vickers, Robert Link, </a:t>
            </a:r>
            <a:r>
              <a:rPr lang="en-US" sz="1800" dirty="0" err="1" smtClean="0"/>
              <a:t>Shoreh</a:t>
            </a:r>
            <a:r>
              <a:rPr lang="en-US" sz="1800" dirty="0" smtClean="0"/>
              <a:t> Gholizadeh</a:t>
            </a:r>
            <a:endParaRPr lang="en-US" dirty="0" smtClean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 smtClean="0"/>
              <a:t>  Need to buy lab manual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 smtClean="0"/>
              <a:t>  </a:t>
            </a:r>
            <a:r>
              <a:rPr lang="en-US" dirty="0"/>
              <a:t>Labs start </a:t>
            </a:r>
            <a:r>
              <a:rPr lang="en-US" u="sng" dirty="0" smtClean="0"/>
              <a:t>next week (week of Sept. 3)</a:t>
            </a:r>
            <a:r>
              <a:rPr lang="en-US" dirty="0" smtClean="0"/>
              <a:t> </a:t>
            </a:r>
            <a:r>
              <a:rPr lang="en-US" sz="1800" dirty="0"/>
              <a:t>(</a:t>
            </a:r>
            <a:r>
              <a:rPr lang="en-US" sz="1800" u="sng" dirty="0"/>
              <a:t>no</a:t>
            </a:r>
            <a:r>
              <a:rPr lang="en-US" sz="1800" dirty="0"/>
              <a:t> lab </a:t>
            </a:r>
            <a:r>
              <a:rPr lang="en-US" sz="1800" dirty="0" smtClean="0"/>
              <a:t>Thanksgiving week)</a:t>
            </a:r>
            <a:endParaRPr lang="en-US" sz="2400" dirty="0"/>
          </a:p>
        </p:txBody>
      </p:sp>
      <p:pic>
        <p:nvPicPr>
          <p:cNvPr id="6148" name="Picture 4" descr="pe0102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7625" y="174625"/>
            <a:ext cx="2501900" cy="2403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Rectangle 66"/>
          <p:cNvSpPr>
            <a:spLocks noChangeArrowheads="1"/>
          </p:cNvSpPr>
          <p:nvPr/>
        </p:nvSpPr>
        <p:spPr bwMode="auto">
          <a:xfrm>
            <a:off x="349250" y="127000"/>
            <a:ext cx="8337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 smtClean="0">
                <a:ea typeface="SimSun" pitchFamily="2" charset="-122"/>
              </a:rPr>
              <a:t>PHY113 </a:t>
            </a:r>
            <a:r>
              <a:rPr lang="en-US" altLang="zh-CN" sz="2400" b="1" dirty="0">
                <a:ea typeface="SimSun" pitchFamily="2" charset="-122"/>
              </a:rPr>
              <a:t>TUTOR </a:t>
            </a:r>
            <a:r>
              <a:rPr lang="en-US" altLang="zh-CN" sz="2400" b="1" dirty="0" smtClean="0">
                <a:ea typeface="SimSun" pitchFamily="2" charset="-122"/>
              </a:rPr>
              <a:t>SESSIONS</a:t>
            </a:r>
            <a:endParaRPr lang="en-US" altLang="zh-CN" sz="2400" b="1" dirty="0">
              <a:ea typeface="SimSun" pitchFamily="2" charset="-122"/>
            </a:endParaRPr>
          </a:p>
        </p:txBody>
      </p:sp>
      <p:sp>
        <p:nvSpPr>
          <p:cNvPr id="7189" name="Text Box 67"/>
          <p:cNvSpPr txBox="1">
            <a:spLocks noChangeArrowheads="1"/>
          </p:cNvSpPr>
          <p:nvPr/>
        </p:nvSpPr>
        <p:spPr bwMode="auto">
          <a:xfrm>
            <a:off x="618332" y="4900930"/>
            <a:ext cx="79073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 smtClean="0">
                <a:ea typeface="SimSun" pitchFamily="2" charset="-122"/>
              </a:rPr>
              <a:t>Tutors and times – to be announced shortly</a:t>
            </a:r>
          </a:p>
          <a:p>
            <a:endParaRPr lang="en-US" altLang="zh-CN" sz="2000" dirty="0">
              <a:ea typeface="SimSun" pitchFamily="2" charset="-122"/>
            </a:endParaRPr>
          </a:p>
          <a:p>
            <a:r>
              <a:rPr lang="en-US" altLang="zh-CN" sz="2000" dirty="0" smtClean="0">
                <a:ea typeface="SimSun" pitchFamily="2" charset="-122"/>
              </a:rPr>
              <a:t>The </a:t>
            </a:r>
            <a:r>
              <a:rPr lang="en-US" altLang="zh-CN" sz="2000" dirty="0">
                <a:ea typeface="SimSun" pitchFamily="2" charset="-122"/>
              </a:rPr>
              <a:t>tutor sessions in semesters past were very successful and received high marks from many students. </a:t>
            </a:r>
          </a:p>
          <a:p>
            <a:r>
              <a:rPr lang="en-US" altLang="zh-CN" sz="2000" dirty="0">
                <a:ea typeface="SimSun" pitchFamily="2" charset="-122"/>
              </a:rPr>
              <a:t>All students are encouraged to take advantage of this opportunity</a:t>
            </a:r>
            <a:r>
              <a:rPr lang="en-US" altLang="zh-CN" sz="2000" dirty="0" smtClean="0">
                <a:ea typeface="SimSun" pitchFamily="2" charset="-122"/>
              </a:rPr>
              <a:t>.</a:t>
            </a:r>
            <a:endParaRPr lang="en-US" altLang="zh-CN" sz="2000" dirty="0">
              <a:ea typeface="SimSun" pitchFamily="2" charset="-122"/>
            </a:endParaRPr>
          </a:p>
        </p:txBody>
      </p:sp>
      <p:pic>
        <p:nvPicPr>
          <p:cNvPr id="7190" name="Picture 69" descr="j0295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9976" y="127000"/>
            <a:ext cx="236378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537198"/>
              </p:ext>
            </p:extLst>
          </p:nvPr>
        </p:nvGraphicFramePr>
        <p:xfrm>
          <a:off x="0" y="2295612"/>
          <a:ext cx="9144002" cy="244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00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Sunday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Monday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Tuesday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Wednesday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Thursday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Friday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Saturday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09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0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0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0975"/>
            <a:ext cx="7772400" cy="1143000"/>
          </a:xfrm>
        </p:spPr>
        <p:txBody>
          <a:bodyPr/>
          <a:lstStyle/>
          <a:p>
            <a:r>
              <a:rPr lang="en-US" dirty="0" smtClean="0"/>
              <a:t>Pandemic Plan</a:t>
            </a:r>
            <a:endParaRPr lang="en-US" sz="2000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714500"/>
            <a:ext cx="8243888" cy="4957763"/>
          </a:xfrm>
        </p:spPr>
        <p:txBody>
          <a:bodyPr/>
          <a:lstStyle/>
          <a:p>
            <a:r>
              <a:rPr lang="en-US" sz="2400" smtClean="0"/>
              <a:t>In case of pandemic or major disaster striking the University (University closing, or instructor unavailable):  </a:t>
            </a:r>
          </a:p>
          <a:p>
            <a:r>
              <a:rPr lang="en-US" sz="2400" smtClean="0"/>
              <a:t>Tiered plan:</a:t>
            </a:r>
          </a:p>
          <a:p>
            <a:pPr lvl="1"/>
            <a:r>
              <a:rPr lang="en-US" sz="2000" smtClean="0"/>
              <a:t>Class might be covered by other instructor (if available).  </a:t>
            </a:r>
          </a:p>
          <a:p>
            <a:pPr lvl="1"/>
            <a:r>
              <a:rPr lang="en-US" sz="2000" smtClean="0"/>
              <a:t>The lecture notes (ppt slides) will be distributed to you via the class web page, e-mail or regular mail.  </a:t>
            </a:r>
          </a:p>
          <a:p>
            <a:pPr lvl="1"/>
            <a:r>
              <a:rPr lang="en-US" sz="2000" smtClean="0"/>
              <a:t>Short movies covering the major points may be posted on the class web page.</a:t>
            </a:r>
          </a:p>
          <a:p>
            <a:pPr lvl="1"/>
            <a:r>
              <a:rPr lang="en-US" sz="2000" smtClean="0"/>
              <a:t>You may be given a CD or DVD with all the lecture notes and exams to be taken.  </a:t>
            </a:r>
          </a:p>
          <a:p>
            <a:pPr lvl="1"/>
            <a:r>
              <a:rPr lang="en-US" sz="2000" smtClean="0"/>
              <a:t>Exams will be taken on the dates indicated in the syllabus.  Exams will be taken in a location to be announced or will be sent to you via web page, e-mail or regular mail. </a:t>
            </a:r>
          </a:p>
        </p:txBody>
      </p:sp>
      <p:pic>
        <p:nvPicPr>
          <p:cNvPr id="61445" name="Picture 5" descr="MCPE07292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1813" y="127000"/>
            <a:ext cx="183832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MCPE07292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149225"/>
            <a:ext cx="183832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sz="4000" dirty="0" smtClean="0"/>
              <a:t>Material covered in this class</a:t>
            </a:r>
            <a:br>
              <a:rPr lang="en-US" sz="4000" dirty="0" smtClean="0"/>
            </a:br>
            <a:r>
              <a:rPr lang="en-US" sz="1800" dirty="0" smtClean="0"/>
              <a:t>(Chapters 1-21, Serway &amp; Jewett “Physics for Scientists and Engineers”, 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ed.)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797424"/>
            <a:ext cx="8610600" cy="4114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600" u="sng" dirty="0" smtClean="0"/>
              <a:t>Mechanics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Physics &amp; Measurement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Motion in 1-D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Vectors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Motion in 2-D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Laws of Motion (Newton’s laws)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Circular Motion</a:t>
            </a:r>
          </a:p>
          <a:p>
            <a:pPr marL="400050" lvl="1" indent="0">
              <a:lnSpc>
                <a:spcPct val="80000"/>
              </a:lnSpc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Exam 1 (chapters 1 through 6)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Energy of a System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Conservation of Energy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Linear Momentum &amp; Collison (brief)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Rotation of a rigid object about a fixed axis (brief)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Angular Momentum (brief)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Static Equilibrium and Elasticity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Universal Gravitation (brief)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Fluid Mechanics</a:t>
            </a:r>
          </a:p>
          <a:p>
            <a:pPr marL="400050" lvl="1" indent="0">
              <a:lnSpc>
                <a:spcPct val="80000"/>
              </a:lnSpc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Exam 2 (chapters 7 through 14)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105400" y="1797424"/>
            <a:ext cx="3657600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</a:pPr>
            <a:r>
              <a:rPr lang="en-US" sz="1600" u="sng" dirty="0"/>
              <a:t>Oscillations &amp; Waves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15"/>
            </a:pPr>
            <a:r>
              <a:rPr lang="en-US" sz="1600" dirty="0" smtClean="0"/>
              <a:t>Oscillatory Motion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15"/>
            </a:pPr>
            <a:r>
              <a:rPr lang="en-US" sz="1600" dirty="0" smtClean="0"/>
              <a:t>Wave Motion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15"/>
            </a:pPr>
            <a:r>
              <a:rPr lang="en-US" sz="1600" dirty="0" smtClean="0"/>
              <a:t>Sound Waves</a:t>
            </a:r>
            <a:endParaRPr lang="en-US" sz="1600" dirty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15"/>
            </a:pPr>
            <a:r>
              <a:rPr lang="en-US" sz="1600" dirty="0" smtClean="0"/>
              <a:t>Superposition </a:t>
            </a:r>
            <a:r>
              <a:rPr lang="en-US" sz="1600" dirty="0"/>
              <a:t>and Standing </a:t>
            </a:r>
            <a:r>
              <a:rPr lang="en-US" sz="1600" dirty="0" smtClean="0"/>
              <a:t>Waves (brief)</a:t>
            </a:r>
            <a:endParaRPr lang="en-US" sz="1600" dirty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</a:pPr>
            <a:endParaRPr lang="en-US" sz="1600" dirty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</a:pPr>
            <a:r>
              <a:rPr lang="en-US" sz="1600" u="sng" dirty="0"/>
              <a:t>(Intro) Thermodynamics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19"/>
            </a:pPr>
            <a:r>
              <a:rPr lang="en-US" sz="1600" dirty="0" smtClean="0"/>
              <a:t>Temperature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19"/>
            </a:pPr>
            <a:r>
              <a:rPr lang="en-US" sz="1600" dirty="0" smtClean="0"/>
              <a:t>1. Law </a:t>
            </a:r>
            <a:r>
              <a:rPr lang="en-US" sz="1600" dirty="0"/>
              <a:t>of </a:t>
            </a:r>
            <a:r>
              <a:rPr lang="en-US" sz="1600" dirty="0" smtClean="0"/>
              <a:t>Thermodynamics (brief)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19"/>
            </a:pPr>
            <a:r>
              <a:rPr lang="en-US" sz="1600" dirty="0" smtClean="0"/>
              <a:t>Kinetic Theory of Gases</a:t>
            </a:r>
            <a:endParaRPr lang="en-US" sz="1600" dirty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19"/>
            </a:pPr>
            <a:endParaRPr lang="en-US" sz="1600" dirty="0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Final exam (comprehensive)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749300" y="6159500"/>
            <a:ext cx="7607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On average, we’ll spend about 100 minutes/chapter.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241300" y="1403724"/>
            <a:ext cx="86487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88268" y="5102386"/>
            <a:ext cx="3654773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The covered material closely matches the MCAT requirements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5670</TotalTime>
  <Words>1848</Words>
  <Application>Microsoft Office PowerPoint</Application>
  <PresentationFormat>On-screen Show (4:3)</PresentationFormat>
  <Paragraphs>287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SimSun</vt:lpstr>
      <vt:lpstr>Arial</vt:lpstr>
      <vt:lpstr>Calibri</vt:lpstr>
      <vt:lpstr>Times New Roman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Pandemic Plan</vt:lpstr>
      <vt:lpstr>Material covered in this class (Chapters 1-21, Serway &amp; Jewett “Physics for Scientists and Engineers”, 9th ed.)</vt:lpstr>
      <vt:lpstr>A few slides about WebAssign: Log-in</vt:lpstr>
      <vt:lpstr>A few slides about WebAssign: What to purchase</vt:lpstr>
      <vt:lpstr>A few slides about WebAssign: What to purchase</vt:lpstr>
      <vt:lpstr>A few slides about WebAssign: What to purchase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UNC-CH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Martin Guthold</dc:creator>
  <cp:lastModifiedBy>Guthold, Martin</cp:lastModifiedBy>
  <cp:revision>187</cp:revision>
  <cp:lastPrinted>2018-08-28T15:33:10Z</cp:lastPrinted>
  <dcterms:created xsi:type="dcterms:W3CDTF">2001-05-17T16:12:03Z</dcterms:created>
  <dcterms:modified xsi:type="dcterms:W3CDTF">2018-10-02T21:22:43Z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1</vt:i4>
  </property>
  <property fmtid="{D5CDD505-2E9C-101B-9397-08002B2CF9AE}" pid="7" name="MailAddress">
    <vt:lpwstr>guthold@cs.unc.edu</vt:lpwstr>
  </property>
  <property fmtid="{D5CDD505-2E9C-101B-9397-08002B2CF9AE}" pid="8" name="HomePage">
    <vt:lpwstr>http://www.cs.unc.edu/~guthold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\\Buzzard\guthold\public_html\physics25</vt:lpwstr>
  </property>
</Properties>
</file>